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70" r:id="rId3"/>
    <p:sldId id="369" r:id="rId4"/>
    <p:sldId id="363" r:id="rId5"/>
    <p:sldId id="352" r:id="rId6"/>
    <p:sldId id="353" r:id="rId7"/>
    <p:sldId id="354" r:id="rId8"/>
    <p:sldId id="355" r:id="rId9"/>
    <p:sldId id="356" r:id="rId10"/>
    <p:sldId id="357" r:id="rId11"/>
    <p:sldId id="358" r:id="rId12"/>
    <p:sldId id="359" r:id="rId13"/>
    <p:sldId id="360" r:id="rId14"/>
    <p:sldId id="361" r:id="rId15"/>
    <p:sldId id="362" r:id="rId16"/>
    <p:sldId id="293" r:id="rId17"/>
    <p:sldId id="364" r:id="rId18"/>
    <p:sldId id="368" r:id="rId19"/>
    <p:sldId id="365" r:id="rId20"/>
    <p:sldId id="366" r:id="rId21"/>
    <p:sldId id="367" r:id="rId22"/>
    <p:sldId id="371" r:id="rId23"/>
    <p:sldId id="372" r:id="rId24"/>
    <p:sldId id="322" r:id="rId25"/>
    <p:sldId id="337" r:id="rId26"/>
    <p:sldId id="305" r:id="rId27"/>
    <p:sldId id="325" r:id="rId28"/>
    <p:sldId id="332" r:id="rId29"/>
    <p:sldId id="335" r:id="rId30"/>
    <p:sldId id="333" r:id="rId31"/>
    <p:sldId id="334" r:id="rId32"/>
    <p:sldId id="331" r:id="rId33"/>
    <p:sldId id="311" r:id="rId34"/>
    <p:sldId id="326" r:id="rId35"/>
    <p:sldId id="343" r:id="rId36"/>
    <p:sldId id="341" r:id="rId37"/>
    <p:sldId id="347" r:id="rId38"/>
    <p:sldId id="339" r:id="rId39"/>
    <p:sldId id="340" r:id="rId40"/>
    <p:sldId id="330" r:id="rId41"/>
    <p:sldId id="342" r:id="rId42"/>
    <p:sldId id="344" r:id="rId43"/>
    <p:sldId id="345" r:id="rId44"/>
    <p:sldId id="346" r:id="rId45"/>
    <p:sldId id="329" r:id="rId46"/>
    <p:sldId id="348" r:id="rId47"/>
    <p:sldId id="349" r:id="rId48"/>
    <p:sldId id="338" r:id="rId49"/>
    <p:sldId id="350" r:id="rId50"/>
    <p:sldId id="328" r:id="rId51"/>
    <p:sldId id="327" r:id="rId52"/>
    <p:sldId id="351" r:id="rId53"/>
    <p:sldId id="310" r:id="rId54"/>
    <p:sldId id="324" r:id="rId55"/>
    <p:sldId id="320" r:id="rId56"/>
    <p:sldId id="319" r:id="rId57"/>
    <p:sldId id="315" r:id="rId58"/>
    <p:sldId id="336" r:id="rId59"/>
    <p:sldId id="316" r:id="rId60"/>
    <p:sldId id="317" r:id="rId6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ti"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8007"/>
    <a:srgbClr val="1B311C"/>
    <a:srgbClr val="FFCCFF"/>
    <a:srgbClr val="CC99FF"/>
    <a:srgbClr val="800000"/>
    <a:srgbClr val="9900CC"/>
    <a:srgbClr val="ABF9A5"/>
    <a:srgbClr val="B5E9B5"/>
    <a:srgbClr val="99FFC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5" autoAdjust="0"/>
    <p:restoredTop sz="94652" autoAdjust="0"/>
  </p:normalViewPr>
  <p:slideViewPr>
    <p:cSldViewPr>
      <p:cViewPr varScale="1">
        <p:scale>
          <a:sx n="70" d="100"/>
          <a:sy n="70" d="100"/>
        </p:scale>
        <p:origin x="-4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1" Type="http://schemas.openxmlformats.org/officeDocument/2006/relationships/image" Target="../media/image13.jpeg"/></Relationships>
</file>

<file path=ppt/diagrams/_rels/data11.xml.rels><?xml version="1.0" encoding="UTF-8" standalone="yes"?>
<Relationships xmlns="http://schemas.openxmlformats.org/package/2006/relationships"><Relationship Id="rId1" Type="http://schemas.openxmlformats.org/officeDocument/2006/relationships/image" Target="../media/image14.jpeg"/></Relationships>
</file>

<file path=ppt/diagrams/_rels/data12.xml.rels><?xml version="1.0" encoding="UTF-8" standalone="yes"?>
<Relationships xmlns="http://schemas.openxmlformats.org/package/2006/relationships"><Relationship Id="rId1" Type="http://schemas.openxmlformats.org/officeDocument/2006/relationships/image" Target="../media/image15.jpeg"/></Relationships>
</file>

<file path=ppt/diagrams/_rels/data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png"/><Relationship Id="rId4" Type="http://schemas.openxmlformats.org/officeDocument/2006/relationships/image" Target="../media/image19.png"/></Relationships>
</file>

<file path=ppt/diagrams/_rels/data17.xml.rels><?xml version="1.0" encoding="UTF-8" standalone="yes"?>
<Relationships xmlns="http://schemas.openxmlformats.org/package/2006/relationships"><Relationship Id="rId1" Type="http://schemas.openxmlformats.org/officeDocument/2006/relationships/image" Target="../media/image32.png"/></Relationships>
</file>

<file path=ppt/diagrams/_rels/data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image" Target="../media/image33.jpeg"/><Relationship Id="rId5" Type="http://schemas.openxmlformats.org/officeDocument/2006/relationships/image" Target="../media/image20.png"/><Relationship Id="rId4" Type="http://schemas.openxmlformats.org/officeDocument/2006/relationships/image" Target="../media/image35.png"/></Relationships>
</file>

<file path=ppt/diagrams/_rels/data19.xml.rels><?xml version="1.0" encoding="UTF-8" standalone="yes"?>
<Relationships xmlns="http://schemas.openxmlformats.org/package/2006/relationships"><Relationship Id="rId1" Type="http://schemas.openxmlformats.org/officeDocument/2006/relationships/image" Target="../media/image36.gif"/></Relationships>
</file>

<file path=ppt/diagrams/_rels/data21.xml.rels><?xml version="1.0" encoding="UTF-8" standalone="yes"?>
<Relationships xmlns="http://schemas.openxmlformats.org/package/2006/relationships"><Relationship Id="rId1" Type="http://schemas.openxmlformats.org/officeDocument/2006/relationships/image" Target="../media/image37.jpeg"/></Relationships>
</file>

<file path=ppt/diagrams/_rels/data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png"/><Relationship Id="rId4" Type="http://schemas.openxmlformats.org/officeDocument/2006/relationships/image" Target="../media/image35.png"/></Relationships>
</file>

<file path=ppt/diagrams/_rels/data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image" Target="../media/image7.png"/></Relationships>
</file>

<file path=ppt/diagrams/_rels/data24.xml.rels><?xml version="1.0" encoding="UTF-8" standalone="yes"?>
<Relationships xmlns="http://schemas.openxmlformats.org/package/2006/relationships"><Relationship Id="rId1" Type="http://schemas.openxmlformats.org/officeDocument/2006/relationships/image" Target="../media/image42.jpeg"/></Relationships>
</file>

<file path=ppt/diagrams/_rels/data2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image" Target="../media/image43.jpe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png"/><Relationship Id="rId4" Type="http://schemas.openxmlformats.org/officeDocument/2006/relationships/image" Target="../media/image19.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image" Target="../media/image33.jpeg"/><Relationship Id="rId5" Type="http://schemas.openxmlformats.org/officeDocument/2006/relationships/image" Target="../media/image20.png"/><Relationship Id="rId4" Type="http://schemas.openxmlformats.org/officeDocument/2006/relationships/image" Target="../media/image35.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36.gif"/></Relationships>
</file>

<file path=ppt/diagrams/_rels/drawing21.xml.rels><?xml version="1.0" encoding="UTF-8" standalone="yes"?>
<Relationships xmlns="http://schemas.openxmlformats.org/package/2006/relationships"><Relationship Id="rId1" Type="http://schemas.openxmlformats.org/officeDocument/2006/relationships/image" Target="../media/image37.jpeg"/></Relationships>
</file>

<file path=ppt/diagrams/_rels/drawing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png"/><Relationship Id="rId4" Type="http://schemas.openxmlformats.org/officeDocument/2006/relationships/image" Target="../media/image35.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image" Target="../media/image7.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5D3A2-6C4A-4FD5-899F-142C517685A9}" type="doc">
      <dgm:prSet loTypeId="urn:microsoft.com/office/officeart/2005/8/layout/process4" loCatId="process" qsTypeId="urn:microsoft.com/office/officeart/2005/8/quickstyle/3d1" qsCatId="3D" csTypeId="urn:microsoft.com/office/officeart/2005/8/colors/colorful1#1" csCatId="colorful" phldr="1"/>
      <dgm:spPr/>
      <dgm:t>
        <a:bodyPr/>
        <a:lstStyle/>
        <a:p>
          <a:endParaRPr lang="id-ID"/>
        </a:p>
      </dgm:t>
    </dgm:pt>
    <dgm:pt modelId="{1E0459E4-9914-4870-9387-5AA03756E1BE}">
      <dgm:prSet custT="1"/>
      <dgm:spPr>
        <a:solidFill>
          <a:srgbClr val="002060"/>
        </a:solidFill>
      </dgm:spPr>
      <dgm:t>
        <a:bodyPr/>
        <a:lstStyle/>
        <a:p>
          <a:pPr rtl="0"/>
          <a:r>
            <a:rPr lang="id-ID" sz="1600" b="1" dirty="0" smtClean="0"/>
            <a:t>Penyiapan SE tentang pedoman penyusunan RKA-SKPD (TAPD)</a:t>
          </a:r>
          <a:endParaRPr lang="id-ID" sz="1600" b="1" dirty="0"/>
        </a:p>
      </dgm:t>
    </dgm:pt>
    <dgm:pt modelId="{C2804889-7EA0-4C5A-8ED0-E2949AF4EFCE}" type="parTrans" cxnId="{BC95D11F-0CC1-44F1-9B09-4CB9F8431ACB}">
      <dgm:prSet/>
      <dgm:spPr/>
      <dgm:t>
        <a:bodyPr/>
        <a:lstStyle/>
        <a:p>
          <a:endParaRPr lang="id-ID" sz="1600" b="1"/>
        </a:p>
      </dgm:t>
    </dgm:pt>
    <dgm:pt modelId="{329F5133-4B26-4BB7-9E79-4BD6EB9A051A}" type="sibTrans" cxnId="{BC95D11F-0CC1-44F1-9B09-4CB9F8431ACB}">
      <dgm:prSet/>
      <dgm:spPr/>
      <dgm:t>
        <a:bodyPr/>
        <a:lstStyle/>
        <a:p>
          <a:endParaRPr lang="id-ID" sz="1600" b="1"/>
        </a:p>
      </dgm:t>
    </dgm:pt>
    <dgm:pt modelId="{70206BCC-C18F-44C9-94D0-01A7D9AA1F0F}">
      <dgm:prSet custT="1"/>
      <dgm:spPr>
        <a:solidFill>
          <a:srgbClr val="7030A0"/>
        </a:solidFill>
      </dgm:spPr>
      <dgm:t>
        <a:bodyPr/>
        <a:lstStyle/>
        <a:p>
          <a:pPr rtl="0"/>
          <a:r>
            <a:rPr lang="id-ID" sz="1600" b="1" dirty="0" smtClean="0"/>
            <a:t>Penetapan SE tentang pedoman penyusunan RKA-SKPD</a:t>
          </a:r>
          <a:endParaRPr lang="id-ID" sz="1600" b="1" dirty="0"/>
        </a:p>
      </dgm:t>
    </dgm:pt>
    <dgm:pt modelId="{5748CC8A-B791-444C-A48E-93BB8541D91E}" type="parTrans" cxnId="{BC7D4EB1-E223-4EBE-8A6F-B901FBCF2947}">
      <dgm:prSet/>
      <dgm:spPr/>
      <dgm:t>
        <a:bodyPr/>
        <a:lstStyle/>
        <a:p>
          <a:endParaRPr lang="id-ID" sz="1600" b="1"/>
        </a:p>
      </dgm:t>
    </dgm:pt>
    <dgm:pt modelId="{D8B75987-3D53-47B4-94FF-2DA6FD4DE559}" type="sibTrans" cxnId="{BC7D4EB1-E223-4EBE-8A6F-B901FBCF2947}">
      <dgm:prSet/>
      <dgm:spPr/>
      <dgm:t>
        <a:bodyPr/>
        <a:lstStyle/>
        <a:p>
          <a:endParaRPr lang="id-ID" sz="1600" b="1"/>
        </a:p>
      </dgm:t>
    </dgm:pt>
    <dgm:pt modelId="{966F5B2A-4EE1-4FA0-8DEA-AA16C865294B}">
      <dgm:prSet custT="1"/>
      <dgm:spPr>
        <a:solidFill>
          <a:srgbClr val="00B050"/>
        </a:solidFill>
      </dgm:spPr>
      <dgm:t>
        <a:bodyPr/>
        <a:lstStyle/>
        <a:p>
          <a:pPr rtl="0"/>
          <a:r>
            <a:rPr lang="id-ID" sz="1600" b="1" dirty="0" smtClean="0"/>
            <a:t>Penyusunan RKA-SKPD</a:t>
          </a:r>
          <a:endParaRPr lang="id-ID" sz="1600" b="1" dirty="0"/>
        </a:p>
      </dgm:t>
    </dgm:pt>
    <dgm:pt modelId="{9333700A-1674-491C-AC48-787C49081463}" type="parTrans" cxnId="{EE6D2C6A-43BF-4CD1-88CB-7252FC3B2B68}">
      <dgm:prSet/>
      <dgm:spPr/>
      <dgm:t>
        <a:bodyPr/>
        <a:lstStyle/>
        <a:p>
          <a:endParaRPr lang="id-ID" sz="1600" b="1"/>
        </a:p>
      </dgm:t>
    </dgm:pt>
    <dgm:pt modelId="{222E16C8-D576-4B23-AE06-09FA08BE59A3}" type="sibTrans" cxnId="{EE6D2C6A-43BF-4CD1-88CB-7252FC3B2B68}">
      <dgm:prSet/>
      <dgm:spPr/>
      <dgm:t>
        <a:bodyPr/>
        <a:lstStyle/>
        <a:p>
          <a:endParaRPr lang="id-ID" sz="1600" b="1"/>
        </a:p>
      </dgm:t>
    </dgm:pt>
    <dgm:pt modelId="{5B86516B-C53C-4664-9B54-0FC72D73F0A8}">
      <dgm:prSet custT="1"/>
      <dgm:spPr/>
      <dgm:t>
        <a:bodyPr/>
        <a:lstStyle/>
        <a:p>
          <a:pPr rtl="0"/>
          <a:r>
            <a:rPr lang="id-ID" sz="1600" b="1" dirty="0" smtClean="0"/>
            <a:t>Pembahasan RKA-SKPD oleh TAPD</a:t>
          </a:r>
          <a:endParaRPr lang="id-ID" sz="1600" b="1" dirty="0"/>
        </a:p>
      </dgm:t>
    </dgm:pt>
    <dgm:pt modelId="{98D6FD50-F132-4DD6-8253-B9A86C807DEF}" type="parTrans" cxnId="{EBBA2C0A-2DC1-44F3-9BE1-DF28A70DF401}">
      <dgm:prSet/>
      <dgm:spPr/>
      <dgm:t>
        <a:bodyPr/>
        <a:lstStyle/>
        <a:p>
          <a:endParaRPr lang="id-ID" sz="1600" b="1"/>
        </a:p>
      </dgm:t>
    </dgm:pt>
    <dgm:pt modelId="{A41EB120-174B-4060-B40D-0CDD2835EC72}" type="sibTrans" cxnId="{EBBA2C0A-2DC1-44F3-9BE1-DF28A70DF401}">
      <dgm:prSet/>
      <dgm:spPr/>
      <dgm:t>
        <a:bodyPr/>
        <a:lstStyle/>
        <a:p>
          <a:endParaRPr lang="id-ID" sz="1600" b="1"/>
        </a:p>
      </dgm:t>
    </dgm:pt>
    <dgm:pt modelId="{71FF95DF-E318-4721-B67E-1DB444EBBC0C}">
      <dgm:prSet custT="1"/>
      <dgm:spPr>
        <a:solidFill>
          <a:srgbClr val="FFC000"/>
        </a:solidFill>
      </dgm:spPr>
      <dgm:t>
        <a:bodyPr/>
        <a:lstStyle/>
        <a:p>
          <a:pPr rtl="0"/>
          <a:r>
            <a:rPr lang="id-ID" sz="1600" b="1" dirty="0" smtClean="0">
              <a:solidFill>
                <a:schemeClr val="tx1"/>
              </a:solidFill>
            </a:rPr>
            <a:t>Penyempurnaan RKA-SKPD</a:t>
          </a:r>
          <a:endParaRPr lang="id-ID" sz="1600" b="1" dirty="0">
            <a:solidFill>
              <a:schemeClr val="tx1"/>
            </a:solidFill>
          </a:endParaRPr>
        </a:p>
      </dgm:t>
    </dgm:pt>
    <dgm:pt modelId="{90BB65FB-E849-4CA4-BFEF-1371FE695030}" type="parTrans" cxnId="{D9C0865F-7A82-4B54-8166-C3D90BD4FC1B}">
      <dgm:prSet/>
      <dgm:spPr/>
      <dgm:t>
        <a:bodyPr/>
        <a:lstStyle/>
        <a:p>
          <a:endParaRPr lang="id-ID" sz="1600" b="1"/>
        </a:p>
      </dgm:t>
    </dgm:pt>
    <dgm:pt modelId="{2D096AE7-7CF6-4D92-AD6B-8D50A47A4021}" type="sibTrans" cxnId="{D9C0865F-7A82-4B54-8166-C3D90BD4FC1B}">
      <dgm:prSet/>
      <dgm:spPr/>
      <dgm:t>
        <a:bodyPr/>
        <a:lstStyle/>
        <a:p>
          <a:endParaRPr lang="id-ID" sz="1600" b="1"/>
        </a:p>
      </dgm:t>
    </dgm:pt>
    <dgm:pt modelId="{E7694A45-4F91-4521-863C-AC1D28842378}">
      <dgm:prSet custT="1"/>
      <dgm:spPr>
        <a:solidFill>
          <a:srgbClr val="C00000"/>
        </a:solidFill>
      </dgm:spPr>
      <dgm:t>
        <a:bodyPr/>
        <a:lstStyle/>
        <a:p>
          <a:pPr rtl="0"/>
          <a:r>
            <a:rPr lang="id-ID" sz="1600" b="1" dirty="0" smtClean="0"/>
            <a:t>Penyiapan Raperda APBD</a:t>
          </a:r>
          <a:endParaRPr lang="id-ID" sz="1600" b="1" dirty="0"/>
        </a:p>
      </dgm:t>
    </dgm:pt>
    <dgm:pt modelId="{4BD38CA2-FFA5-4A0B-BE30-B47CEBDCC304}" type="parTrans" cxnId="{6D9C39C7-154D-49A1-953C-8059DB723193}">
      <dgm:prSet/>
      <dgm:spPr/>
      <dgm:t>
        <a:bodyPr/>
        <a:lstStyle/>
        <a:p>
          <a:endParaRPr lang="id-ID" sz="1600" b="1"/>
        </a:p>
      </dgm:t>
    </dgm:pt>
    <dgm:pt modelId="{FCEB8792-A1CA-49A5-A8CB-C53F834EB27B}" type="sibTrans" cxnId="{6D9C39C7-154D-49A1-953C-8059DB723193}">
      <dgm:prSet/>
      <dgm:spPr/>
      <dgm:t>
        <a:bodyPr/>
        <a:lstStyle/>
        <a:p>
          <a:endParaRPr lang="id-ID" sz="1600" b="1"/>
        </a:p>
      </dgm:t>
    </dgm:pt>
    <dgm:pt modelId="{E7DC15B0-1392-428D-A09F-EEF665769618}" type="pres">
      <dgm:prSet presAssocID="{3C55D3A2-6C4A-4FD5-899F-142C517685A9}" presName="Name0" presStyleCnt="0">
        <dgm:presLayoutVars>
          <dgm:dir/>
          <dgm:animLvl val="lvl"/>
          <dgm:resizeHandles val="exact"/>
        </dgm:presLayoutVars>
      </dgm:prSet>
      <dgm:spPr/>
      <dgm:t>
        <a:bodyPr/>
        <a:lstStyle/>
        <a:p>
          <a:endParaRPr lang="id-ID"/>
        </a:p>
      </dgm:t>
    </dgm:pt>
    <dgm:pt modelId="{740C10AC-94F3-4992-A81A-E3E3E2085A9E}" type="pres">
      <dgm:prSet presAssocID="{E7694A45-4F91-4521-863C-AC1D28842378}" presName="boxAndChildren" presStyleCnt="0"/>
      <dgm:spPr/>
    </dgm:pt>
    <dgm:pt modelId="{BB1EA752-35BC-46E3-AE0F-06B86B9905E1}" type="pres">
      <dgm:prSet presAssocID="{E7694A45-4F91-4521-863C-AC1D28842378}" presName="parentTextBox" presStyleLbl="node1" presStyleIdx="0" presStyleCnt="6"/>
      <dgm:spPr/>
      <dgm:t>
        <a:bodyPr/>
        <a:lstStyle/>
        <a:p>
          <a:endParaRPr lang="id-ID"/>
        </a:p>
      </dgm:t>
    </dgm:pt>
    <dgm:pt modelId="{29014332-2D76-4765-A11B-8E28C5032742}" type="pres">
      <dgm:prSet presAssocID="{2D096AE7-7CF6-4D92-AD6B-8D50A47A4021}" presName="sp" presStyleCnt="0"/>
      <dgm:spPr/>
    </dgm:pt>
    <dgm:pt modelId="{92B3808B-E7BE-4EA7-AE5F-344545171B08}" type="pres">
      <dgm:prSet presAssocID="{71FF95DF-E318-4721-B67E-1DB444EBBC0C}" presName="arrowAndChildren" presStyleCnt="0"/>
      <dgm:spPr/>
    </dgm:pt>
    <dgm:pt modelId="{05CD1DF2-8F33-478E-ACDE-D958A516B6C7}" type="pres">
      <dgm:prSet presAssocID="{71FF95DF-E318-4721-B67E-1DB444EBBC0C}" presName="parentTextArrow" presStyleLbl="node1" presStyleIdx="1" presStyleCnt="6"/>
      <dgm:spPr/>
      <dgm:t>
        <a:bodyPr/>
        <a:lstStyle/>
        <a:p>
          <a:endParaRPr lang="id-ID"/>
        </a:p>
      </dgm:t>
    </dgm:pt>
    <dgm:pt modelId="{09F1EAD0-5D8A-4FE0-922E-C2BAA65AB98A}" type="pres">
      <dgm:prSet presAssocID="{A41EB120-174B-4060-B40D-0CDD2835EC72}" presName="sp" presStyleCnt="0"/>
      <dgm:spPr/>
    </dgm:pt>
    <dgm:pt modelId="{A0E3C89E-1B40-4464-A526-44BA469BE0B7}" type="pres">
      <dgm:prSet presAssocID="{5B86516B-C53C-4664-9B54-0FC72D73F0A8}" presName="arrowAndChildren" presStyleCnt="0"/>
      <dgm:spPr/>
    </dgm:pt>
    <dgm:pt modelId="{952F49D1-BE95-4743-9409-CA5F325534B1}" type="pres">
      <dgm:prSet presAssocID="{5B86516B-C53C-4664-9B54-0FC72D73F0A8}" presName="parentTextArrow" presStyleLbl="node1" presStyleIdx="2" presStyleCnt="6"/>
      <dgm:spPr/>
      <dgm:t>
        <a:bodyPr/>
        <a:lstStyle/>
        <a:p>
          <a:endParaRPr lang="id-ID"/>
        </a:p>
      </dgm:t>
    </dgm:pt>
    <dgm:pt modelId="{553ECCBF-8D6E-40AC-825A-9A198FC19223}" type="pres">
      <dgm:prSet presAssocID="{222E16C8-D576-4B23-AE06-09FA08BE59A3}" presName="sp" presStyleCnt="0"/>
      <dgm:spPr/>
    </dgm:pt>
    <dgm:pt modelId="{86DA1CC6-178E-43C4-9E5D-210D474CF268}" type="pres">
      <dgm:prSet presAssocID="{966F5B2A-4EE1-4FA0-8DEA-AA16C865294B}" presName="arrowAndChildren" presStyleCnt="0"/>
      <dgm:spPr/>
    </dgm:pt>
    <dgm:pt modelId="{EFC6EECF-4ED7-4F13-AE05-A2FC925D7DBE}" type="pres">
      <dgm:prSet presAssocID="{966F5B2A-4EE1-4FA0-8DEA-AA16C865294B}" presName="parentTextArrow" presStyleLbl="node1" presStyleIdx="3" presStyleCnt="6"/>
      <dgm:spPr/>
      <dgm:t>
        <a:bodyPr/>
        <a:lstStyle/>
        <a:p>
          <a:endParaRPr lang="id-ID"/>
        </a:p>
      </dgm:t>
    </dgm:pt>
    <dgm:pt modelId="{DFA35CC9-3895-4DD2-8EE8-FAFC01FBEA77}" type="pres">
      <dgm:prSet presAssocID="{D8B75987-3D53-47B4-94FF-2DA6FD4DE559}" presName="sp" presStyleCnt="0"/>
      <dgm:spPr/>
    </dgm:pt>
    <dgm:pt modelId="{129CDD92-7751-437A-AE30-4A5E09E2F6BE}" type="pres">
      <dgm:prSet presAssocID="{70206BCC-C18F-44C9-94D0-01A7D9AA1F0F}" presName="arrowAndChildren" presStyleCnt="0"/>
      <dgm:spPr/>
    </dgm:pt>
    <dgm:pt modelId="{99E76EF3-C6EA-42AB-AC5E-77BC596D91BA}" type="pres">
      <dgm:prSet presAssocID="{70206BCC-C18F-44C9-94D0-01A7D9AA1F0F}" presName="parentTextArrow" presStyleLbl="node1" presStyleIdx="4" presStyleCnt="6"/>
      <dgm:spPr/>
      <dgm:t>
        <a:bodyPr/>
        <a:lstStyle/>
        <a:p>
          <a:endParaRPr lang="id-ID"/>
        </a:p>
      </dgm:t>
    </dgm:pt>
    <dgm:pt modelId="{C8E29EC1-E987-4BF4-99EA-60D07C8D5FC4}" type="pres">
      <dgm:prSet presAssocID="{329F5133-4B26-4BB7-9E79-4BD6EB9A051A}" presName="sp" presStyleCnt="0"/>
      <dgm:spPr/>
    </dgm:pt>
    <dgm:pt modelId="{790EC36D-A918-4838-A457-55FA71E57F58}" type="pres">
      <dgm:prSet presAssocID="{1E0459E4-9914-4870-9387-5AA03756E1BE}" presName="arrowAndChildren" presStyleCnt="0"/>
      <dgm:spPr/>
    </dgm:pt>
    <dgm:pt modelId="{2FC5C01B-5848-4293-B58A-9397FB6334F6}" type="pres">
      <dgm:prSet presAssocID="{1E0459E4-9914-4870-9387-5AA03756E1BE}" presName="parentTextArrow" presStyleLbl="node1" presStyleIdx="5" presStyleCnt="6"/>
      <dgm:spPr/>
      <dgm:t>
        <a:bodyPr/>
        <a:lstStyle/>
        <a:p>
          <a:endParaRPr lang="id-ID"/>
        </a:p>
      </dgm:t>
    </dgm:pt>
  </dgm:ptLst>
  <dgm:cxnLst>
    <dgm:cxn modelId="{BC7D4EB1-E223-4EBE-8A6F-B901FBCF2947}" srcId="{3C55D3A2-6C4A-4FD5-899F-142C517685A9}" destId="{70206BCC-C18F-44C9-94D0-01A7D9AA1F0F}" srcOrd="1" destOrd="0" parTransId="{5748CC8A-B791-444C-A48E-93BB8541D91E}" sibTransId="{D8B75987-3D53-47B4-94FF-2DA6FD4DE559}"/>
    <dgm:cxn modelId="{6D9C39C7-154D-49A1-953C-8059DB723193}" srcId="{3C55D3A2-6C4A-4FD5-899F-142C517685A9}" destId="{E7694A45-4F91-4521-863C-AC1D28842378}" srcOrd="5" destOrd="0" parTransId="{4BD38CA2-FFA5-4A0B-BE30-B47CEBDCC304}" sibTransId="{FCEB8792-A1CA-49A5-A8CB-C53F834EB27B}"/>
    <dgm:cxn modelId="{9A48ECDF-A703-4E83-AEB2-1FFFBD38BDCD}" type="presOf" srcId="{1E0459E4-9914-4870-9387-5AA03756E1BE}" destId="{2FC5C01B-5848-4293-B58A-9397FB6334F6}" srcOrd="0" destOrd="0" presId="urn:microsoft.com/office/officeart/2005/8/layout/process4"/>
    <dgm:cxn modelId="{EE6D2C6A-43BF-4CD1-88CB-7252FC3B2B68}" srcId="{3C55D3A2-6C4A-4FD5-899F-142C517685A9}" destId="{966F5B2A-4EE1-4FA0-8DEA-AA16C865294B}" srcOrd="2" destOrd="0" parTransId="{9333700A-1674-491C-AC48-787C49081463}" sibTransId="{222E16C8-D576-4B23-AE06-09FA08BE59A3}"/>
    <dgm:cxn modelId="{71473863-4C8E-4328-AC02-BBD6492E9AE0}" type="presOf" srcId="{E7694A45-4F91-4521-863C-AC1D28842378}" destId="{BB1EA752-35BC-46E3-AE0F-06B86B9905E1}" srcOrd="0" destOrd="0" presId="urn:microsoft.com/office/officeart/2005/8/layout/process4"/>
    <dgm:cxn modelId="{D9C0865F-7A82-4B54-8166-C3D90BD4FC1B}" srcId="{3C55D3A2-6C4A-4FD5-899F-142C517685A9}" destId="{71FF95DF-E318-4721-B67E-1DB444EBBC0C}" srcOrd="4" destOrd="0" parTransId="{90BB65FB-E849-4CA4-BFEF-1371FE695030}" sibTransId="{2D096AE7-7CF6-4D92-AD6B-8D50A47A4021}"/>
    <dgm:cxn modelId="{0D8297FB-56B5-4298-A588-3C9C5CBCE21B}" type="presOf" srcId="{70206BCC-C18F-44C9-94D0-01A7D9AA1F0F}" destId="{99E76EF3-C6EA-42AB-AC5E-77BC596D91BA}" srcOrd="0" destOrd="0" presId="urn:microsoft.com/office/officeart/2005/8/layout/process4"/>
    <dgm:cxn modelId="{FA5A4B62-817A-42F8-82B2-46FA388EC9E8}" type="presOf" srcId="{966F5B2A-4EE1-4FA0-8DEA-AA16C865294B}" destId="{EFC6EECF-4ED7-4F13-AE05-A2FC925D7DBE}" srcOrd="0" destOrd="0" presId="urn:microsoft.com/office/officeart/2005/8/layout/process4"/>
    <dgm:cxn modelId="{EBBA2C0A-2DC1-44F3-9BE1-DF28A70DF401}" srcId="{3C55D3A2-6C4A-4FD5-899F-142C517685A9}" destId="{5B86516B-C53C-4664-9B54-0FC72D73F0A8}" srcOrd="3" destOrd="0" parTransId="{98D6FD50-F132-4DD6-8253-B9A86C807DEF}" sibTransId="{A41EB120-174B-4060-B40D-0CDD2835EC72}"/>
    <dgm:cxn modelId="{006D6233-2412-4FED-807B-74DA996B3736}" type="presOf" srcId="{71FF95DF-E318-4721-B67E-1DB444EBBC0C}" destId="{05CD1DF2-8F33-478E-ACDE-D958A516B6C7}" srcOrd="0" destOrd="0" presId="urn:microsoft.com/office/officeart/2005/8/layout/process4"/>
    <dgm:cxn modelId="{3A226D97-B2D8-4769-8645-7D800282A86D}" type="presOf" srcId="{3C55D3A2-6C4A-4FD5-899F-142C517685A9}" destId="{E7DC15B0-1392-428D-A09F-EEF665769618}" srcOrd="0" destOrd="0" presId="urn:microsoft.com/office/officeart/2005/8/layout/process4"/>
    <dgm:cxn modelId="{BC95D11F-0CC1-44F1-9B09-4CB9F8431ACB}" srcId="{3C55D3A2-6C4A-4FD5-899F-142C517685A9}" destId="{1E0459E4-9914-4870-9387-5AA03756E1BE}" srcOrd="0" destOrd="0" parTransId="{C2804889-7EA0-4C5A-8ED0-E2949AF4EFCE}" sibTransId="{329F5133-4B26-4BB7-9E79-4BD6EB9A051A}"/>
    <dgm:cxn modelId="{39B086BF-FECA-478B-8385-5007AE79CA62}" type="presOf" srcId="{5B86516B-C53C-4664-9B54-0FC72D73F0A8}" destId="{952F49D1-BE95-4743-9409-CA5F325534B1}" srcOrd="0" destOrd="0" presId="urn:microsoft.com/office/officeart/2005/8/layout/process4"/>
    <dgm:cxn modelId="{8B58D5D9-E0B7-4680-BB4D-896E9F846D21}" type="presParOf" srcId="{E7DC15B0-1392-428D-A09F-EEF665769618}" destId="{740C10AC-94F3-4992-A81A-E3E3E2085A9E}" srcOrd="0" destOrd="0" presId="urn:microsoft.com/office/officeart/2005/8/layout/process4"/>
    <dgm:cxn modelId="{21222CC6-58D3-4A02-BDF6-0D193EC30E2A}" type="presParOf" srcId="{740C10AC-94F3-4992-A81A-E3E3E2085A9E}" destId="{BB1EA752-35BC-46E3-AE0F-06B86B9905E1}" srcOrd="0" destOrd="0" presId="urn:microsoft.com/office/officeart/2005/8/layout/process4"/>
    <dgm:cxn modelId="{36989522-A5D7-41D7-9B23-D5159FB11C2E}" type="presParOf" srcId="{E7DC15B0-1392-428D-A09F-EEF665769618}" destId="{29014332-2D76-4765-A11B-8E28C5032742}" srcOrd="1" destOrd="0" presId="urn:microsoft.com/office/officeart/2005/8/layout/process4"/>
    <dgm:cxn modelId="{FEA60203-4C61-4430-8A11-3661CF34FEBB}" type="presParOf" srcId="{E7DC15B0-1392-428D-A09F-EEF665769618}" destId="{92B3808B-E7BE-4EA7-AE5F-344545171B08}" srcOrd="2" destOrd="0" presId="urn:microsoft.com/office/officeart/2005/8/layout/process4"/>
    <dgm:cxn modelId="{4C0179A9-32F7-4B9D-A2C0-F7449E97E477}" type="presParOf" srcId="{92B3808B-E7BE-4EA7-AE5F-344545171B08}" destId="{05CD1DF2-8F33-478E-ACDE-D958A516B6C7}" srcOrd="0" destOrd="0" presId="urn:microsoft.com/office/officeart/2005/8/layout/process4"/>
    <dgm:cxn modelId="{35CBA34B-2A5F-4098-A970-7D4DF87C039F}" type="presParOf" srcId="{E7DC15B0-1392-428D-A09F-EEF665769618}" destId="{09F1EAD0-5D8A-4FE0-922E-C2BAA65AB98A}" srcOrd="3" destOrd="0" presId="urn:microsoft.com/office/officeart/2005/8/layout/process4"/>
    <dgm:cxn modelId="{4122EBBB-DC62-41C0-AE00-D68F98F3E21C}" type="presParOf" srcId="{E7DC15B0-1392-428D-A09F-EEF665769618}" destId="{A0E3C89E-1B40-4464-A526-44BA469BE0B7}" srcOrd="4" destOrd="0" presId="urn:microsoft.com/office/officeart/2005/8/layout/process4"/>
    <dgm:cxn modelId="{232C4849-6325-4045-A8F4-AB891479742E}" type="presParOf" srcId="{A0E3C89E-1B40-4464-A526-44BA469BE0B7}" destId="{952F49D1-BE95-4743-9409-CA5F325534B1}" srcOrd="0" destOrd="0" presId="urn:microsoft.com/office/officeart/2005/8/layout/process4"/>
    <dgm:cxn modelId="{84D2F6E7-84E4-4287-B551-C306D6BBA37B}" type="presParOf" srcId="{E7DC15B0-1392-428D-A09F-EEF665769618}" destId="{553ECCBF-8D6E-40AC-825A-9A198FC19223}" srcOrd="5" destOrd="0" presId="urn:microsoft.com/office/officeart/2005/8/layout/process4"/>
    <dgm:cxn modelId="{A3378F74-B1C0-4F9D-AF0A-69428B44B274}" type="presParOf" srcId="{E7DC15B0-1392-428D-A09F-EEF665769618}" destId="{86DA1CC6-178E-43C4-9E5D-210D474CF268}" srcOrd="6" destOrd="0" presId="urn:microsoft.com/office/officeart/2005/8/layout/process4"/>
    <dgm:cxn modelId="{26F9FDE3-5BED-4EFA-8A76-664D5DDD0361}" type="presParOf" srcId="{86DA1CC6-178E-43C4-9E5D-210D474CF268}" destId="{EFC6EECF-4ED7-4F13-AE05-A2FC925D7DBE}" srcOrd="0" destOrd="0" presId="urn:microsoft.com/office/officeart/2005/8/layout/process4"/>
    <dgm:cxn modelId="{B568F44B-EA2C-46BB-BA70-DEF7A0545BD2}" type="presParOf" srcId="{E7DC15B0-1392-428D-A09F-EEF665769618}" destId="{DFA35CC9-3895-4DD2-8EE8-FAFC01FBEA77}" srcOrd="7" destOrd="0" presId="urn:microsoft.com/office/officeart/2005/8/layout/process4"/>
    <dgm:cxn modelId="{4215D0A5-3E29-4A91-8F45-B9DED367A0AF}" type="presParOf" srcId="{E7DC15B0-1392-428D-A09F-EEF665769618}" destId="{129CDD92-7751-437A-AE30-4A5E09E2F6BE}" srcOrd="8" destOrd="0" presId="urn:microsoft.com/office/officeart/2005/8/layout/process4"/>
    <dgm:cxn modelId="{A3882E21-0FE5-497C-A379-7B5BB0969B4B}" type="presParOf" srcId="{129CDD92-7751-437A-AE30-4A5E09E2F6BE}" destId="{99E76EF3-C6EA-42AB-AC5E-77BC596D91BA}" srcOrd="0" destOrd="0" presId="urn:microsoft.com/office/officeart/2005/8/layout/process4"/>
    <dgm:cxn modelId="{0A3C8CD8-910B-474B-AA5A-BF20E1941161}" type="presParOf" srcId="{E7DC15B0-1392-428D-A09F-EEF665769618}" destId="{C8E29EC1-E987-4BF4-99EA-60D07C8D5FC4}" srcOrd="9" destOrd="0" presId="urn:microsoft.com/office/officeart/2005/8/layout/process4"/>
    <dgm:cxn modelId="{16EE5F0D-5650-494E-A777-D5DEE7E45A0D}" type="presParOf" srcId="{E7DC15B0-1392-428D-A09F-EEF665769618}" destId="{790EC36D-A918-4838-A457-55FA71E57F58}" srcOrd="10" destOrd="0" presId="urn:microsoft.com/office/officeart/2005/8/layout/process4"/>
    <dgm:cxn modelId="{9FF9900A-5FBD-4990-A832-5A84D53C2107}" type="presParOf" srcId="{790EC36D-A918-4838-A457-55FA71E57F58}" destId="{2FC5C01B-5848-4293-B58A-9397FB6334F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264849-7FF2-4BC6-B288-52D1A1CDAD2D}" type="doc">
      <dgm:prSet loTypeId="urn:microsoft.com/office/officeart/2005/8/layout/vList3#2" loCatId="list" qsTypeId="urn:microsoft.com/office/officeart/2005/8/quickstyle/simple5" qsCatId="simple" csTypeId="urn:microsoft.com/office/officeart/2005/8/colors/accent1_2" csCatId="accent1" phldr="1"/>
      <dgm:spPr/>
      <dgm:t>
        <a:bodyPr/>
        <a:lstStyle/>
        <a:p>
          <a:endParaRPr lang="id-ID"/>
        </a:p>
      </dgm:t>
    </dgm:pt>
    <dgm:pt modelId="{3E245D63-BD60-45FC-9075-7B77A3255529}">
      <dgm:prSet custT="1"/>
      <dgm:spPr>
        <a:solidFill>
          <a:schemeClr val="accent1">
            <a:lumMod val="10000"/>
          </a:schemeClr>
        </a:solidFill>
      </dgm:spPr>
      <dgm:t>
        <a:bodyPr/>
        <a:lstStyle/>
        <a:p>
          <a:pPr rtl="0"/>
          <a:r>
            <a:rPr lang="id-ID" sz="1800" dirty="0" smtClean="0"/>
            <a:t>Dilakukan dengan memperhatikan keterkaitan antara pendanaan dengan keluaran yang diharapkan dari kegiatan dan hasil serta manfaat yang diharapkan termasuk efisiensi dalam pencapaian hasil dan keluaran tersebut.</a:t>
          </a:r>
          <a:endParaRPr lang="id-ID" sz="1800" dirty="0"/>
        </a:p>
      </dgm:t>
    </dgm:pt>
    <dgm:pt modelId="{CEE1D019-14B0-4EB3-A458-54882C1FEAD4}" type="parTrans" cxnId="{15277F67-3BB5-45A3-931D-0909619255E8}">
      <dgm:prSet/>
      <dgm:spPr/>
      <dgm:t>
        <a:bodyPr/>
        <a:lstStyle/>
        <a:p>
          <a:endParaRPr lang="id-ID" sz="1800"/>
        </a:p>
      </dgm:t>
    </dgm:pt>
    <dgm:pt modelId="{F1C45D59-EDC1-4EB3-A979-68D378ED9379}" type="sibTrans" cxnId="{15277F67-3BB5-45A3-931D-0909619255E8}">
      <dgm:prSet/>
      <dgm:spPr/>
      <dgm:t>
        <a:bodyPr/>
        <a:lstStyle/>
        <a:p>
          <a:endParaRPr lang="id-ID" sz="1800"/>
        </a:p>
      </dgm:t>
    </dgm:pt>
    <dgm:pt modelId="{C475F4E1-407A-4DF4-B86E-A4250279E33B}" type="pres">
      <dgm:prSet presAssocID="{12264849-7FF2-4BC6-B288-52D1A1CDAD2D}" presName="linearFlow" presStyleCnt="0">
        <dgm:presLayoutVars>
          <dgm:dir/>
          <dgm:resizeHandles val="exact"/>
        </dgm:presLayoutVars>
      </dgm:prSet>
      <dgm:spPr/>
      <dgm:t>
        <a:bodyPr/>
        <a:lstStyle/>
        <a:p>
          <a:endParaRPr lang="id-ID"/>
        </a:p>
      </dgm:t>
    </dgm:pt>
    <dgm:pt modelId="{D1749143-7A18-43C0-9972-56BDB222D7A9}" type="pres">
      <dgm:prSet presAssocID="{3E245D63-BD60-45FC-9075-7B77A3255529}" presName="composite" presStyleCnt="0"/>
      <dgm:spPr/>
    </dgm:pt>
    <dgm:pt modelId="{BD988429-939D-4BAB-8D64-87F997B56368}" type="pres">
      <dgm:prSet presAssocID="{3E245D63-BD60-45FC-9075-7B77A3255529}" presName="imgShp" presStyleLbl="fgImgPlace1" presStyleIdx="0" presStyleCnt="1"/>
      <dgm:spPr>
        <a:blipFill rotWithShape="0">
          <a:blip xmlns:r="http://schemas.openxmlformats.org/officeDocument/2006/relationships" r:embed="rId1"/>
          <a:stretch>
            <a:fillRect/>
          </a:stretch>
        </a:blipFill>
      </dgm:spPr>
    </dgm:pt>
    <dgm:pt modelId="{88261136-2559-48F1-820B-3F836ED944ED}" type="pres">
      <dgm:prSet presAssocID="{3E245D63-BD60-45FC-9075-7B77A3255529}" presName="txShp" presStyleLbl="node1" presStyleIdx="0" presStyleCnt="1">
        <dgm:presLayoutVars>
          <dgm:bulletEnabled val="1"/>
        </dgm:presLayoutVars>
      </dgm:prSet>
      <dgm:spPr/>
      <dgm:t>
        <a:bodyPr/>
        <a:lstStyle/>
        <a:p>
          <a:endParaRPr lang="id-ID"/>
        </a:p>
      </dgm:t>
    </dgm:pt>
  </dgm:ptLst>
  <dgm:cxnLst>
    <dgm:cxn modelId="{15277F67-3BB5-45A3-931D-0909619255E8}" srcId="{12264849-7FF2-4BC6-B288-52D1A1CDAD2D}" destId="{3E245D63-BD60-45FC-9075-7B77A3255529}" srcOrd="0" destOrd="0" parTransId="{CEE1D019-14B0-4EB3-A458-54882C1FEAD4}" sibTransId="{F1C45D59-EDC1-4EB3-A979-68D378ED9379}"/>
    <dgm:cxn modelId="{07E8707F-EDF1-4049-83FB-5DFE5AFEF1C6}" type="presOf" srcId="{3E245D63-BD60-45FC-9075-7B77A3255529}" destId="{88261136-2559-48F1-820B-3F836ED944ED}" srcOrd="0" destOrd="0" presId="urn:microsoft.com/office/officeart/2005/8/layout/vList3#2"/>
    <dgm:cxn modelId="{867EE8C3-ED4E-4CC4-9107-D7299E515C9F}" type="presOf" srcId="{12264849-7FF2-4BC6-B288-52D1A1CDAD2D}" destId="{C475F4E1-407A-4DF4-B86E-A4250279E33B}" srcOrd="0" destOrd="0" presId="urn:microsoft.com/office/officeart/2005/8/layout/vList3#2"/>
    <dgm:cxn modelId="{25FF4CCA-4118-4322-A7BB-C1D86DBFB065}" type="presParOf" srcId="{C475F4E1-407A-4DF4-B86E-A4250279E33B}" destId="{D1749143-7A18-43C0-9972-56BDB222D7A9}" srcOrd="0" destOrd="0" presId="urn:microsoft.com/office/officeart/2005/8/layout/vList3#2"/>
    <dgm:cxn modelId="{E7EE8FFE-EC1A-44B4-9C52-3459ED35BEBE}" type="presParOf" srcId="{D1749143-7A18-43C0-9972-56BDB222D7A9}" destId="{BD988429-939D-4BAB-8D64-87F997B56368}" srcOrd="0" destOrd="0" presId="urn:microsoft.com/office/officeart/2005/8/layout/vList3#2"/>
    <dgm:cxn modelId="{5AB189CE-0F3F-4818-92B7-C8EC97F25265}" type="presParOf" srcId="{D1749143-7A18-43C0-9972-56BDB222D7A9}" destId="{88261136-2559-48F1-820B-3F836ED944ED}" srcOrd="1" destOrd="0" presId="urn:microsoft.com/office/officeart/2005/8/layout/vList3#2"/>
  </dgm:cxnLst>
  <dgm:bg>
    <a:solidFill>
      <a:schemeClr val="accent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2AE1CE-5600-4716-9600-B91C59068343}" type="doc">
      <dgm:prSet loTypeId="urn:microsoft.com/office/officeart/2005/8/layout/vList3#3" loCatId="list" qsTypeId="urn:microsoft.com/office/officeart/2005/8/quickstyle/3d2" qsCatId="3D" csTypeId="urn:microsoft.com/office/officeart/2005/8/colors/accent1_2" csCatId="accent1" phldr="1"/>
      <dgm:spPr/>
      <dgm:t>
        <a:bodyPr/>
        <a:lstStyle/>
        <a:p>
          <a:endParaRPr lang="id-ID"/>
        </a:p>
      </dgm:t>
    </dgm:pt>
    <dgm:pt modelId="{0D8BE7A2-7DCA-44EC-80B6-C97961236FE0}">
      <dgm:prSet/>
      <dgm:spPr>
        <a:solidFill>
          <a:srgbClr val="C00000"/>
        </a:solidFill>
      </dgm:spPr>
      <dgm:t>
        <a:bodyPr/>
        <a:lstStyle/>
        <a:p>
          <a:pPr rtl="0"/>
          <a:r>
            <a:rPr lang="id-ID" dirty="0" smtClean="0"/>
            <a:t>Berdasarkan pada indikator kinerja, capaian atau target kinerja, analisis standar belanja, standar satuan harga, dan standar pelayanan minimal.</a:t>
          </a:r>
          <a:endParaRPr lang="id-ID" dirty="0"/>
        </a:p>
      </dgm:t>
    </dgm:pt>
    <dgm:pt modelId="{2ECEA0AF-6B7B-4169-95CF-EA8C8B215424}" type="parTrans" cxnId="{C50627D9-500B-45F9-9FE8-828CC23A1EDA}">
      <dgm:prSet/>
      <dgm:spPr/>
      <dgm:t>
        <a:bodyPr/>
        <a:lstStyle/>
        <a:p>
          <a:endParaRPr lang="id-ID"/>
        </a:p>
      </dgm:t>
    </dgm:pt>
    <dgm:pt modelId="{BF7CE849-0E1A-43CF-80B8-C90226E49A8A}" type="sibTrans" cxnId="{C50627D9-500B-45F9-9FE8-828CC23A1EDA}">
      <dgm:prSet/>
      <dgm:spPr/>
      <dgm:t>
        <a:bodyPr/>
        <a:lstStyle/>
        <a:p>
          <a:endParaRPr lang="id-ID"/>
        </a:p>
      </dgm:t>
    </dgm:pt>
    <dgm:pt modelId="{AEAFB0F5-2C1B-4011-9B1D-F06A760C1BF8}" type="pres">
      <dgm:prSet presAssocID="{F22AE1CE-5600-4716-9600-B91C59068343}" presName="linearFlow" presStyleCnt="0">
        <dgm:presLayoutVars>
          <dgm:dir/>
          <dgm:resizeHandles val="exact"/>
        </dgm:presLayoutVars>
      </dgm:prSet>
      <dgm:spPr/>
      <dgm:t>
        <a:bodyPr/>
        <a:lstStyle/>
        <a:p>
          <a:endParaRPr lang="id-ID"/>
        </a:p>
      </dgm:t>
    </dgm:pt>
    <dgm:pt modelId="{511F3E37-6D49-4144-90CC-D4D20E919F77}" type="pres">
      <dgm:prSet presAssocID="{0D8BE7A2-7DCA-44EC-80B6-C97961236FE0}" presName="composite" presStyleCnt="0"/>
      <dgm:spPr/>
    </dgm:pt>
    <dgm:pt modelId="{8526E496-7F26-4209-97CC-5BA9B9E6958A}" type="pres">
      <dgm:prSet presAssocID="{0D8BE7A2-7DCA-44EC-80B6-C97961236FE0}" presName="imgShp" presStyleLbl="fgImgPlace1" presStyleIdx="0" presStyleCnt="1"/>
      <dgm:spPr>
        <a:blipFill rotWithShape="0">
          <a:blip xmlns:r="http://schemas.openxmlformats.org/officeDocument/2006/relationships" r:embed="rId1"/>
          <a:stretch>
            <a:fillRect/>
          </a:stretch>
        </a:blipFill>
      </dgm:spPr>
    </dgm:pt>
    <dgm:pt modelId="{86F86625-CD36-49FB-A21D-32EE8F065634}" type="pres">
      <dgm:prSet presAssocID="{0D8BE7A2-7DCA-44EC-80B6-C97961236FE0}" presName="txShp" presStyleLbl="node1" presStyleIdx="0" presStyleCnt="1">
        <dgm:presLayoutVars>
          <dgm:bulletEnabled val="1"/>
        </dgm:presLayoutVars>
      </dgm:prSet>
      <dgm:spPr/>
      <dgm:t>
        <a:bodyPr/>
        <a:lstStyle/>
        <a:p>
          <a:endParaRPr lang="id-ID"/>
        </a:p>
      </dgm:t>
    </dgm:pt>
  </dgm:ptLst>
  <dgm:cxnLst>
    <dgm:cxn modelId="{C50627D9-500B-45F9-9FE8-828CC23A1EDA}" srcId="{F22AE1CE-5600-4716-9600-B91C59068343}" destId="{0D8BE7A2-7DCA-44EC-80B6-C97961236FE0}" srcOrd="0" destOrd="0" parTransId="{2ECEA0AF-6B7B-4169-95CF-EA8C8B215424}" sibTransId="{BF7CE849-0E1A-43CF-80B8-C90226E49A8A}"/>
    <dgm:cxn modelId="{E23C5842-23EC-486D-8F78-DB201B502593}" type="presOf" srcId="{0D8BE7A2-7DCA-44EC-80B6-C97961236FE0}" destId="{86F86625-CD36-49FB-A21D-32EE8F065634}" srcOrd="0" destOrd="0" presId="urn:microsoft.com/office/officeart/2005/8/layout/vList3#3"/>
    <dgm:cxn modelId="{317ED181-80D2-4413-9793-CC9523EEBF74}" type="presOf" srcId="{F22AE1CE-5600-4716-9600-B91C59068343}" destId="{AEAFB0F5-2C1B-4011-9B1D-F06A760C1BF8}" srcOrd="0" destOrd="0" presId="urn:microsoft.com/office/officeart/2005/8/layout/vList3#3"/>
    <dgm:cxn modelId="{45871A4B-47A9-4F91-A053-722BD0264E12}" type="presParOf" srcId="{AEAFB0F5-2C1B-4011-9B1D-F06A760C1BF8}" destId="{511F3E37-6D49-4144-90CC-D4D20E919F77}" srcOrd="0" destOrd="0" presId="urn:microsoft.com/office/officeart/2005/8/layout/vList3#3"/>
    <dgm:cxn modelId="{0C832854-3F52-4B5B-9B7C-C416ED227F97}" type="presParOf" srcId="{511F3E37-6D49-4144-90CC-D4D20E919F77}" destId="{8526E496-7F26-4209-97CC-5BA9B9E6958A}" srcOrd="0" destOrd="0" presId="urn:microsoft.com/office/officeart/2005/8/layout/vList3#3"/>
    <dgm:cxn modelId="{9EDCF3B1-41B0-4159-B8FF-FE9FAADB2940}" type="presParOf" srcId="{511F3E37-6D49-4144-90CC-D4D20E919F77}" destId="{86F86625-CD36-49FB-A21D-32EE8F065634}" srcOrd="1" destOrd="0" presId="urn:microsoft.com/office/officeart/2005/8/layout/vList3#3"/>
  </dgm:cxnLst>
  <dgm:bg>
    <a:solidFill>
      <a:srgbClr val="FFCCFF"/>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964B81-1978-4645-89EA-D7B9B5F1EBB6}" type="doc">
      <dgm:prSet loTypeId="urn:microsoft.com/office/officeart/2005/8/layout/vList3#4" loCatId="list" qsTypeId="urn:microsoft.com/office/officeart/2005/8/quickstyle/3d3" qsCatId="3D" csTypeId="urn:microsoft.com/office/officeart/2005/8/colors/accent1_2" csCatId="accent1" phldr="1"/>
      <dgm:spPr/>
      <dgm:t>
        <a:bodyPr/>
        <a:lstStyle/>
        <a:p>
          <a:endParaRPr lang="id-ID"/>
        </a:p>
      </dgm:t>
    </dgm:pt>
    <dgm:pt modelId="{F224DA5C-A20F-4368-922A-4439723C50CC}">
      <dgm:prSet custT="1"/>
      <dgm:spPr>
        <a:solidFill>
          <a:srgbClr val="00B050"/>
        </a:solidFill>
      </dgm:spPr>
      <dgm:t>
        <a:bodyPr/>
        <a:lstStyle/>
        <a:p>
          <a:pPr rtl="0"/>
          <a:r>
            <a:rPr lang="id-ID" sz="1800" i="0" dirty="0" smtClean="0"/>
            <a:t>suatu sistem anggaran yang mengutamakan upaya pencapaian hasil kerja atau output dari perencanaan alokasi biaya atau input yang ditetapkan.</a:t>
          </a:r>
          <a:endParaRPr lang="id-ID" sz="1800" i="0" dirty="0"/>
        </a:p>
      </dgm:t>
    </dgm:pt>
    <dgm:pt modelId="{7E74AF15-3B0B-4532-B4C7-0E3F9D09FE03}" type="parTrans" cxnId="{D4D6A3EF-EC7A-46CF-8A80-E1F7F28A6A74}">
      <dgm:prSet/>
      <dgm:spPr/>
      <dgm:t>
        <a:bodyPr/>
        <a:lstStyle/>
        <a:p>
          <a:endParaRPr lang="id-ID" sz="1800" i="0"/>
        </a:p>
      </dgm:t>
    </dgm:pt>
    <dgm:pt modelId="{4A436470-2A33-4298-990B-ECD68F1681AC}" type="sibTrans" cxnId="{D4D6A3EF-EC7A-46CF-8A80-E1F7F28A6A74}">
      <dgm:prSet/>
      <dgm:spPr/>
      <dgm:t>
        <a:bodyPr/>
        <a:lstStyle/>
        <a:p>
          <a:endParaRPr lang="id-ID" sz="1800" i="0"/>
        </a:p>
      </dgm:t>
    </dgm:pt>
    <dgm:pt modelId="{88393621-EAE6-481A-BAB4-B35FA8BB189D}" type="pres">
      <dgm:prSet presAssocID="{4C964B81-1978-4645-89EA-D7B9B5F1EBB6}" presName="linearFlow" presStyleCnt="0">
        <dgm:presLayoutVars>
          <dgm:dir/>
          <dgm:resizeHandles val="exact"/>
        </dgm:presLayoutVars>
      </dgm:prSet>
      <dgm:spPr/>
      <dgm:t>
        <a:bodyPr/>
        <a:lstStyle/>
        <a:p>
          <a:endParaRPr lang="id-ID"/>
        </a:p>
      </dgm:t>
    </dgm:pt>
    <dgm:pt modelId="{F25678D5-E9B3-4447-A12A-1489CD53BF9D}" type="pres">
      <dgm:prSet presAssocID="{F224DA5C-A20F-4368-922A-4439723C50CC}" presName="composite" presStyleCnt="0"/>
      <dgm:spPr/>
    </dgm:pt>
    <dgm:pt modelId="{F7E6FDDE-27E0-419C-9960-049F41757B1E}" type="pres">
      <dgm:prSet presAssocID="{F224DA5C-A20F-4368-922A-4439723C50CC}" presName="imgShp" presStyleLbl="fgImgPlace1" presStyleIdx="0" presStyleCnt="1"/>
      <dgm:spPr>
        <a:blipFill rotWithShape="0">
          <a:blip xmlns:r="http://schemas.openxmlformats.org/officeDocument/2006/relationships" r:embed="rId1"/>
          <a:stretch>
            <a:fillRect/>
          </a:stretch>
        </a:blipFill>
      </dgm:spPr>
    </dgm:pt>
    <dgm:pt modelId="{E302957A-ADD0-48A8-BD8F-B2B36740106B}" type="pres">
      <dgm:prSet presAssocID="{F224DA5C-A20F-4368-922A-4439723C50CC}" presName="txShp" presStyleLbl="node1" presStyleIdx="0" presStyleCnt="1">
        <dgm:presLayoutVars>
          <dgm:bulletEnabled val="1"/>
        </dgm:presLayoutVars>
      </dgm:prSet>
      <dgm:spPr/>
      <dgm:t>
        <a:bodyPr/>
        <a:lstStyle/>
        <a:p>
          <a:endParaRPr lang="id-ID"/>
        </a:p>
      </dgm:t>
    </dgm:pt>
  </dgm:ptLst>
  <dgm:cxnLst>
    <dgm:cxn modelId="{885684B0-4D17-459B-A7A9-39D31A64093C}" type="presOf" srcId="{4C964B81-1978-4645-89EA-D7B9B5F1EBB6}" destId="{88393621-EAE6-481A-BAB4-B35FA8BB189D}" srcOrd="0" destOrd="0" presId="urn:microsoft.com/office/officeart/2005/8/layout/vList3#4"/>
    <dgm:cxn modelId="{D4D6A3EF-EC7A-46CF-8A80-E1F7F28A6A74}" srcId="{4C964B81-1978-4645-89EA-D7B9B5F1EBB6}" destId="{F224DA5C-A20F-4368-922A-4439723C50CC}" srcOrd="0" destOrd="0" parTransId="{7E74AF15-3B0B-4532-B4C7-0E3F9D09FE03}" sibTransId="{4A436470-2A33-4298-990B-ECD68F1681AC}"/>
    <dgm:cxn modelId="{31A4025A-620F-4F19-83C6-5CFE5F7A890D}" type="presOf" srcId="{F224DA5C-A20F-4368-922A-4439723C50CC}" destId="{E302957A-ADD0-48A8-BD8F-B2B36740106B}" srcOrd="0" destOrd="0" presId="urn:microsoft.com/office/officeart/2005/8/layout/vList3#4"/>
    <dgm:cxn modelId="{429BFA23-A810-4DA8-8A69-15E43E5E2BAE}" type="presParOf" srcId="{88393621-EAE6-481A-BAB4-B35FA8BB189D}" destId="{F25678D5-E9B3-4447-A12A-1489CD53BF9D}" srcOrd="0" destOrd="0" presId="urn:microsoft.com/office/officeart/2005/8/layout/vList3#4"/>
    <dgm:cxn modelId="{D45F61B1-3612-4714-A9A0-FB49691B02BB}" type="presParOf" srcId="{F25678D5-E9B3-4447-A12A-1489CD53BF9D}" destId="{F7E6FDDE-27E0-419C-9960-049F41757B1E}" srcOrd="0" destOrd="0" presId="urn:microsoft.com/office/officeart/2005/8/layout/vList3#4"/>
    <dgm:cxn modelId="{12B2FADC-6B94-48CE-8E03-485F306E5D8B}" type="presParOf" srcId="{F25678D5-E9B3-4447-A12A-1489CD53BF9D}" destId="{E302957A-ADD0-48A8-BD8F-B2B36740106B}" srcOrd="1" destOrd="0" presId="urn:microsoft.com/office/officeart/2005/8/layout/vList3#4"/>
  </dgm:cxnLst>
  <dgm:bg>
    <a:solidFill>
      <a:srgbClr val="D9FEC0"/>
    </a:solidFill>
  </dgm:bg>
  <dgm:whole/>
  <dgm:extLst>
    <a:ext uri="http://schemas.microsoft.com/office/drawing/2008/diagram">
      <dsp:dataModelExt xmlns:dsp="http://schemas.microsoft.com/office/drawing/2008/diagram" relId="rId1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9F82E70-6D53-47FE-B18B-AD6CB159A20C}"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id-ID"/>
        </a:p>
      </dgm:t>
    </dgm:pt>
    <dgm:pt modelId="{69CF34A0-2F41-4A58-B3EC-FF1199BAC6F0}">
      <dgm:prSet custT="1"/>
      <dgm:spPr/>
      <dgm:t>
        <a:bodyPr/>
        <a:lstStyle/>
        <a:p>
          <a:r>
            <a:rPr lang="id-ID" sz="1800" dirty="0" smtClean="0"/>
            <a:t>Rencana pendapatan</a:t>
          </a:r>
          <a:endParaRPr lang="id-ID" sz="1800" dirty="0"/>
        </a:p>
      </dgm:t>
    </dgm:pt>
    <dgm:pt modelId="{81A4D54F-31E4-4B3A-B51C-6ABBD722F03C}" type="parTrans" cxnId="{D6881C6A-354C-4C51-92AD-8AAC0BD8173F}">
      <dgm:prSet/>
      <dgm:spPr/>
      <dgm:t>
        <a:bodyPr/>
        <a:lstStyle/>
        <a:p>
          <a:endParaRPr lang="id-ID"/>
        </a:p>
      </dgm:t>
    </dgm:pt>
    <dgm:pt modelId="{FE9F5108-1CFD-4817-866A-0F0F74431ED5}" type="sibTrans" cxnId="{D6881C6A-354C-4C51-92AD-8AAC0BD8173F}">
      <dgm:prSet/>
      <dgm:spPr/>
      <dgm:t>
        <a:bodyPr/>
        <a:lstStyle/>
        <a:p>
          <a:endParaRPr lang="id-ID"/>
        </a:p>
      </dgm:t>
    </dgm:pt>
    <dgm:pt modelId="{74ADACA2-881F-4A75-A812-37217614B714}">
      <dgm:prSet custT="1"/>
      <dgm:spPr/>
      <dgm:t>
        <a:bodyPr/>
        <a:lstStyle/>
        <a:p>
          <a:r>
            <a:rPr lang="id-ID" sz="1800" dirty="0" smtClean="0"/>
            <a:t>Rencana </a:t>
          </a:r>
          <a:r>
            <a:rPr lang="id-ID" sz="1800" dirty="0"/>
            <a:t>belanja untuk masing-masing program dan </a:t>
          </a:r>
          <a:r>
            <a:rPr lang="id-ID" sz="1800" dirty="0" smtClean="0"/>
            <a:t>kegiatan</a:t>
          </a:r>
          <a:endParaRPr lang="id-ID" sz="1800" dirty="0"/>
        </a:p>
      </dgm:t>
    </dgm:pt>
    <dgm:pt modelId="{A7BE8C4C-9AC1-4FC1-8497-9DA6D01589DD}" type="parTrans" cxnId="{9CAD6651-F35B-4D63-8511-6DA85D2E9291}">
      <dgm:prSet/>
      <dgm:spPr/>
      <dgm:t>
        <a:bodyPr/>
        <a:lstStyle/>
        <a:p>
          <a:endParaRPr lang="id-ID"/>
        </a:p>
      </dgm:t>
    </dgm:pt>
    <dgm:pt modelId="{82FBD761-29E0-4F22-87B4-C872FE479269}" type="sibTrans" cxnId="{9CAD6651-F35B-4D63-8511-6DA85D2E9291}">
      <dgm:prSet/>
      <dgm:spPr/>
      <dgm:t>
        <a:bodyPr/>
        <a:lstStyle/>
        <a:p>
          <a:endParaRPr lang="id-ID"/>
        </a:p>
      </dgm:t>
    </dgm:pt>
    <dgm:pt modelId="{8C23460F-17D4-4231-8501-B6A6B48FB8CD}">
      <dgm:prSet custT="1"/>
      <dgm:spPr/>
      <dgm:t>
        <a:bodyPr/>
        <a:lstStyle/>
        <a:p>
          <a:r>
            <a:rPr lang="id-ID" sz="1800" b="1" dirty="0" smtClean="0">
              <a:solidFill>
                <a:schemeClr val="bg1"/>
              </a:solidFill>
            </a:rPr>
            <a:t>rencana </a:t>
          </a:r>
          <a:r>
            <a:rPr lang="id-ID" sz="1800" b="1" dirty="0">
              <a:solidFill>
                <a:schemeClr val="bg1"/>
              </a:solidFill>
            </a:rPr>
            <a:t>pembiayaan </a:t>
          </a:r>
          <a:r>
            <a:rPr lang="id-ID" sz="1800" b="1" dirty="0" smtClean="0">
              <a:solidFill>
                <a:schemeClr val="bg1"/>
              </a:solidFill>
            </a:rPr>
            <a:t>untuk </a:t>
          </a:r>
          <a:r>
            <a:rPr lang="es-ES" sz="1800" b="1" dirty="0" err="1" smtClean="0">
              <a:solidFill>
                <a:schemeClr val="bg1"/>
              </a:solidFill>
            </a:rPr>
            <a:t>tahun</a:t>
          </a:r>
          <a:r>
            <a:rPr lang="es-ES" sz="1800" b="1" dirty="0" smtClean="0">
              <a:solidFill>
                <a:schemeClr val="bg1"/>
              </a:solidFill>
            </a:rPr>
            <a:t> yang </a:t>
          </a:r>
          <a:r>
            <a:rPr lang="es-ES" sz="1800" b="1" dirty="0" err="1" smtClean="0">
              <a:solidFill>
                <a:schemeClr val="bg1"/>
              </a:solidFill>
            </a:rPr>
            <a:t>direncanakan</a:t>
          </a:r>
          <a:endParaRPr lang="id-ID" sz="1800" b="1" dirty="0">
            <a:solidFill>
              <a:schemeClr val="bg1"/>
            </a:solidFill>
          </a:endParaRPr>
        </a:p>
      </dgm:t>
    </dgm:pt>
    <dgm:pt modelId="{F4E178EA-5A5E-4B97-BF8D-A4C7CCD4CDC9}" type="parTrans" cxnId="{602FC4F7-9000-44B9-9FE2-E698A06E4B92}">
      <dgm:prSet/>
      <dgm:spPr/>
      <dgm:t>
        <a:bodyPr/>
        <a:lstStyle/>
        <a:p>
          <a:endParaRPr lang="id-ID"/>
        </a:p>
      </dgm:t>
    </dgm:pt>
    <dgm:pt modelId="{4E83D25A-21F6-49A7-8567-4989E39FBB66}" type="sibTrans" cxnId="{602FC4F7-9000-44B9-9FE2-E698A06E4B92}">
      <dgm:prSet/>
      <dgm:spPr/>
      <dgm:t>
        <a:bodyPr/>
        <a:lstStyle/>
        <a:p>
          <a:endParaRPr lang="id-ID"/>
        </a:p>
      </dgm:t>
    </dgm:pt>
    <dgm:pt modelId="{E78619EA-7F6F-484E-B63A-3380782301CC}">
      <dgm:prSet custT="1"/>
      <dgm:spPr/>
      <dgm:t>
        <a:bodyPr/>
        <a:lstStyle/>
        <a:p>
          <a:r>
            <a:rPr lang="id-ID" sz="1400" b="1" dirty="0" smtClean="0">
              <a:solidFill>
                <a:schemeClr val="bg1"/>
              </a:solidFill>
            </a:rPr>
            <a:t>Tiga komponen tersebut </a:t>
          </a:r>
          <a:r>
            <a:rPr lang="es-ES" sz="1400" b="1" dirty="0" err="1" smtClean="0">
              <a:solidFill>
                <a:schemeClr val="bg1"/>
              </a:solidFill>
            </a:rPr>
            <a:t>dirinci</a:t>
          </a:r>
          <a:r>
            <a:rPr lang="es-ES" sz="1400" b="1" dirty="0" smtClean="0">
              <a:solidFill>
                <a:schemeClr val="bg1"/>
              </a:solidFill>
            </a:rPr>
            <a:t> </a:t>
          </a:r>
          <a:r>
            <a:rPr lang="es-ES" sz="1400" b="1" dirty="0" err="1" smtClean="0">
              <a:solidFill>
                <a:schemeClr val="bg1"/>
              </a:solidFill>
            </a:rPr>
            <a:t>sampai</a:t>
          </a:r>
          <a:r>
            <a:rPr lang="es-ES" sz="1400" b="1" dirty="0" smtClean="0">
              <a:solidFill>
                <a:schemeClr val="bg1"/>
              </a:solidFill>
            </a:rPr>
            <a:t> </a:t>
          </a:r>
          <a:r>
            <a:rPr lang="es-ES" sz="1400" b="1" dirty="0" err="1" smtClean="0">
              <a:solidFill>
                <a:schemeClr val="bg1"/>
              </a:solidFill>
            </a:rPr>
            <a:t>dengan</a:t>
          </a:r>
          <a:r>
            <a:rPr lang="es-ES" sz="1400" b="1" dirty="0" smtClean="0">
              <a:solidFill>
                <a:schemeClr val="bg1"/>
              </a:solidFill>
            </a:rPr>
            <a:t> </a:t>
          </a:r>
          <a:r>
            <a:rPr lang="es-ES" sz="1400" b="1" dirty="0" err="1" smtClean="0">
              <a:solidFill>
                <a:schemeClr val="bg1"/>
              </a:solidFill>
            </a:rPr>
            <a:t>rincian</a:t>
          </a:r>
          <a:r>
            <a:rPr lang="es-ES" sz="1400" b="1" dirty="0" smtClean="0">
              <a:solidFill>
                <a:schemeClr val="bg1"/>
              </a:solidFill>
            </a:rPr>
            <a:t> </a:t>
          </a:r>
          <a:r>
            <a:rPr lang="es-ES" sz="1400" b="1" dirty="0" err="1" smtClean="0">
              <a:solidFill>
                <a:schemeClr val="bg1"/>
              </a:solidFill>
            </a:rPr>
            <a:t>objek</a:t>
          </a:r>
          <a:r>
            <a:rPr lang="es-ES" sz="1400" b="1" dirty="0" smtClean="0">
              <a:solidFill>
                <a:schemeClr val="bg1"/>
              </a:solidFill>
            </a:rPr>
            <a:t> </a:t>
          </a:r>
          <a:r>
            <a:rPr lang="es-ES" sz="1400" b="1" dirty="0" err="1" smtClean="0">
              <a:solidFill>
                <a:schemeClr val="bg1"/>
              </a:solidFill>
            </a:rPr>
            <a:t>pendapatan</a:t>
          </a:r>
          <a:r>
            <a:rPr lang="es-ES" sz="1400" b="1" dirty="0" smtClean="0">
              <a:solidFill>
                <a:schemeClr val="bg1"/>
              </a:solidFill>
            </a:rPr>
            <a:t>, </a:t>
          </a:r>
          <a:r>
            <a:rPr lang="es-ES" sz="1400" b="1" dirty="0" err="1" smtClean="0">
              <a:solidFill>
                <a:schemeClr val="bg1"/>
              </a:solidFill>
            </a:rPr>
            <a:t>belanja</a:t>
          </a:r>
          <a:r>
            <a:rPr lang="es-ES" sz="1400" b="1" dirty="0" smtClean="0">
              <a:solidFill>
                <a:schemeClr val="bg1"/>
              </a:solidFill>
            </a:rPr>
            <a:t>, dan</a:t>
          </a:r>
          <a:r>
            <a:rPr lang="id-ID" sz="1400" b="1" dirty="0" smtClean="0">
              <a:solidFill>
                <a:schemeClr val="bg1"/>
              </a:solidFill>
            </a:rPr>
            <a:t> pembiayaan serta prakiraan maju untuk tahun berikutnya</a:t>
          </a:r>
          <a:endParaRPr lang="id-ID" sz="1400" b="1" dirty="0">
            <a:solidFill>
              <a:schemeClr val="bg1"/>
            </a:solidFill>
          </a:endParaRPr>
        </a:p>
      </dgm:t>
    </dgm:pt>
    <dgm:pt modelId="{40AF3D74-A23F-4F1A-8657-FE3C8F367C84}" type="parTrans" cxnId="{7409BE20-2E95-4C31-956A-4970D66DF655}">
      <dgm:prSet/>
      <dgm:spPr/>
      <dgm:t>
        <a:bodyPr/>
        <a:lstStyle/>
        <a:p>
          <a:endParaRPr lang="id-ID"/>
        </a:p>
      </dgm:t>
    </dgm:pt>
    <dgm:pt modelId="{060ED01D-9F72-40A9-A06A-A32681A3A6D7}" type="sibTrans" cxnId="{7409BE20-2E95-4C31-956A-4970D66DF655}">
      <dgm:prSet/>
      <dgm:spPr/>
      <dgm:t>
        <a:bodyPr/>
        <a:lstStyle/>
        <a:p>
          <a:endParaRPr lang="id-ID"/>
        </a:p>
      </dgm:t>
    </dgm:pt>
    <dgm:pt modelId="{5F7C6431-6751-4639-A62E-94BD57F9F718}" type="pres">
      <dgm:prSet presAssocID="{D9F82E70-6D53-47FE-B18B-AD6CB159A20C}" presName="Name0" presStyleCnt="0">
        <dgm:presLayoutVars>
          <dgm:dir/>
          <dgm:resizeHandles val="exact"/>
        </dgm:presLayoutVars>
      </dgm:prSet>
      <dgm:spPr/>
      <dgm:t>
        <a:bodyPr/>
        <a:lstStyle/>
        <a:p>
          <a:endParaRPr lang="id-ID"/>
        </a:p>
      </dgm:t>
    </dgm:pt>
    <dgm:pt modelId="{5393EA6D-A341-4A05-8742-0B1718DE8CC9}" type="pres">
      <dgm:prSet presAssocID="{69CF34A0-2F41-4A58-B3EC-FF1199BAC6F0}" presName="Name5" presStyleLbl="vennNode1" presStyleIdx="0" presStyleCnt="4">
        <dgm:presLayoutVars>
          <dgm:bulletEnabled val="1"/>
        </dgm:presLayoutVars>
      </dgm:prSet>
      <dgm:spPr/>
      <dgm:t>
        <a:bodyPr/>
        <a:lstStyle/>
        <a:p>
          <a:endParaRPr lang="id-ID"/>
        </a:p>
      </dgm:t>
    </dgm:pt>
    <dgm:pt modelId="{D81EA601-7848-48B9-9671-A57CC4E39C0A}" type="pres">
      <dgm:prSet presAssocID="{FE9F5108-1CFD-4817-866A-0F0F74431ED5}" presName="space" presStyleCnt="0"/>
      <dgm:spPr/>
    </dgm:pt>
    <dgm:pt modelId="{D2237ECC-E4FE-4FFE-A054-1A3F9351CC2C}" type="pres">
      <dgm:prSet presAssocID="{74ADACA2-881F-4A75-A812-37217614B714}" presName="Name5" presStyleLbl="vennNode1" presStyleIdx="1" presStyleCnt="4">
        <dgm:presLayoutVars>
          <dgm:bulletEnabled val="1"/>
        </dgm:presLayoutVars>
      </dgm:prSet>
      <dgm:spPr/>
      <dgm:t>
        <a:bodyPr/>
        <a:lstStyle/>
        <a:p>
          <a:endParaRPr lang="id-ID"/>
        </a:p>
      </dgm:t>
    </dgm:pt>
    <dgm:pt modelId="{2DB558F4-2457-4158-B41C-FBC21423E107}" type="pres">
      <dgm:prSet presAssocID="{82FBD761-29E0-4F22-87B4-C872FE479269}" presName="space" presStyleCnt="0"/>
      <dgm:spPr/>
    </dgm:pt>
    <dgm:pt modelId="{BC00CF54-212D-4B9A-BFD3-949FB329EBB4}" type="pres">
      <dgm:prSet presAssocID="{8C23460F-17D4-4231-8501-B6A6B48FB8CD}" presName="Name5" presStyleLbl="vennNode1" presStyleIdx="2" presStyleCnt="4">
        <dgm:presLayoutVars>
          <dgm:bulletEnabled val="1"/>
        </dgm:presLayoutVars>
      </dgm:prSet>
      <dgm:spPr/>
      <dgm:t>
        <a:bodyPr/>
        <a:lstStyle/>
        <a:p>
          <a:endParaRPr lang="id-ID"/>
        </a:p>
      </dgm:t>
    </dgm:pt>
    <dgm:pt modelId="{DFEFE7AB-51A1-4249-8D7E-5EFE0C5E6C42}" type="pres">
      <dgm:prSet presAssocID="{4E83D25A-21F6-49A7-8567-4989E39FBB66}" presName="space" presStyleCnt="0"/>
      <dgm:spPr/>
    </dgm:pt>
    <dgm:pt modelId="{299F1CC0-2A37-430B-9C4E-9BD1C04715DE}" type="pres">
      <dgm:prSet presAssocID="{E78619EA-7F6F-484E-B63A-3380782301CC}" presName="Name5" presStyleLbl="vennNode1" presStyleIdx="3" presStyleCnt="4">
        <dgm:presLayoutVars>
          <dgm:bulletEnabled val="1"/>
        </dgm:presLayoutVars>
      </dgm:prSet>
      <dgm:spPr/>
      <dgm:t>
        <a:bodyPr/>
        <a:lstStyle/>
        <a:p>
          <a:endParaRPr lang="id-ID"/>
        </a:p>
      </dgm:t>
    </dgm:pt>
  </dgm:ptLst>
  <dgm:cxnLst>
    <dgm:cxn modelId="{D6881C6A-354C-4C51-92AD-8AAC0BD8173F}" srcId="{D9F82E70-6D53-47FE-B18B-AD6CB159A20C}" destId="{69CF34A0-2F41-4A58-B3EC-FF1199BAC6F0}" srcOrd="0" destOrd="0" parTransId="{81A4D54F-31E4-4B3A-B51C-6ABBD722F03C}" sibTransId="{FE9F5108-1CFD-4817-866A-0F0F74431ED5}"/>
    <dgm:cxn modelId="{602FC4F7-9000-44B9-9FE2-E698A06E4B92}" srcId="{D9F82E70-6D53-47FE-B18B-AD6CB159A20C}" destId="{8C23460F-17D4-4231-8501-B6A6B48FB8CD}" srcOrd="2" destOrd="0" parTransId="{F4E178EA-5A5E-4B97-BF8D-A4C7CCD4CDC9}" sibTransId="{4E83D25A-21F6-49A7-8567-4989E39FBB66}"/>
    <dgm:cxn modelId="{7409BE20-2E95-4C31-956A-4970D66DF655}" srcId="{D9F82E70-6D53-47FE-B18B-AD6CB159A20C}" destId="{E78619EA-7F6F-484E-B63A-3380782301CC}" srcOrd="3" destOrd="0" parTransId="{40AF3D74-A23F-4F1A-8657-FE3C8F367C84}" sibTransId="{060ED01D-9F72-40A9-A06A-A32681A3A6D7}"/>
    <dgm:cxn modelId="{69ACD317-3648-4ED7-9411-DCEAD8CC17FC}" type="presOf" srcId="{74ADACA2-881F-4A75-A812-37217614B714}" destId="{D2237ECC-E4FE-4FFE-A054-1A3F9351CC2C}" srcOrd="0" destOrd="0" presId="urn:microsoft.com/office/officeart/2005/8/layout/venn3"/>
    <dgm:cxn modelId="{9CAD6651-F35B-4D63-8511-6DA85D2E9291}" srcId="{D9F82E70-6D53-47FE-B18B-AD6CB159A20C}" destId="{74ADACA2-881F-4A75-A812-37217614B714}" srcOrd="1" destOrd="0" parTransId="{A7BE8C4C-9AC1-4FC1-8497-9DA6D01589DD}" sibTransId="{82FBD761-29E0-4F22-87B4-C872FE479269}"/>
    <dgm:cxn modelId="{DC821232-8CB8-44C7-B94A-A0759D109226}" type="presOf" srcId="{8C23460F-17D4-4231-8501-B6A6B48FB8CD}" destId="{BC00CF54-212D-4B9A-BFD3-949FB329EBB4}" srcOrd="0" destOrd="0" presId="urn:microsoft.com/office/officeart/2005/8/layout/venn3"/>
    <dgm:cxn modelId="{0B46D3D6-F69B-41C2-BA77-76FC2C47241A}" type="presOf" srcId="{D9F82E70-6D53-47FE-B18B-AD6CB159A20C}" destId="{5F7C6431-6751-4639-A62E-94BD57F9F718}" srcOrd="0" destOrd="0" presId="urn:microsoft.com/office/officeart/2005/8/layout/venn3"/>
    <dgm:cxn modelId="{0130BC86-B107-4E8D-9EF9-4ECCE7A19584}" type="presOf" srcId="{E78619EA-7F6F-484E-B63A-3380782301CC}" destId="{299F1CC0-2A37-430B-9C4E-9BD1C04715DE}" srcOrd="0" destOrd="0" presId="urn:microsoft.com/office/officeart/2005/8/layout/venn3"/>
    <dgm:cxn modelId="{773B451B-D9C0-4A03-B92C-623028D87487}" type="presOf" srcId="{69CF34A0-2F41-4A58-B3EC-FF1199BAC6F0}" destId="{5393EA6D-A341-4A05-8742-0B1718DE8CC9}" srcOrd="0" destOrd="0" presId="urn:microsoft.com/office/officeart/2005/8/layout/venn3"/>
    <dgm:cxn modelId="{B1DF0948-1406-44E1-85C8-407D37B9FA9C}" type="presParOf" srcId="{5F7C6431-6751-4639-A62E-94BD57F9F718}" destId="{5393EA6D-A341-4A05-8742-0B1718DE8CC9}" srcOrd="0" destOrd="0" presId="urn:microsoft.com/office/officeart/2005/8/layout/venn3"/>
    <dgm:cxn modelId="{FD94AC43-20E6-421A-9D6B-07E03D708AF2}" type="presParOf" srcId="{5F7C6431-6751-4639-A62E-94BD57F9F718}" destId="{D81EA601-7848-48B9-9671-A57CC4E39C0A}" srcOrd="1" destOrd="0" presId="urn:microsoft.com/office/officeart/2005/8/layout/venn3"/>
    <dgm:cxn modelId="{EE08B774-BDFF-4C67-90CE-C37767A1BDDD}" type="presParOf" srcId="{5F7C6431-6751-4639-A62E-94BD57F9F718}" destId="{D2237ECC-E4FE-4FFE-A054-1A3F9351CC2C}" srcOrd="2" destOrd="0" presId="urn:microsoft.com/office/officeart/2005/8/layout/venn3"/>
    <dgm:cxn modelId="{D0D81BB9-D239-4AE5-9AE8-D4704069C450}" type="presParOf" srcId="{5F7C6431-6751-4639-A62E-94BD57F9F718}" destId="{2DB558F4-2457-4158-B41C-FBC21423E107}" srcOrd="3" destOrd="0" presId="urn:microsoft.com/office/officeart/2005/8/layout/venn3"/>
    <dgm:cxn modelId="{D8EAD030-7527-430B-AC72-D1532628E062}" type="presParOf" srcId="{5F7C6431-6751-4639-A62E-94BD57F9F718}" destId="{BC00CF54-212D-4B9A-BFD3-949FB329EBB4}" srcOrd="4" destOrd="0" presId="urn:microsoft.com/office/officeart/2005/8/layout/venn3"/>
    <dgm:cxn modelId="{3A8B866B-C7F2-43C8-ACAE-91E305777396}" type="presParOf" srcId="{5F7C6431-6751-4639-A62E-94BD57F9F718}" destId="{DFEFE7AB-51A1-4249-8D7E-5EFE0C5E6C42}" srcOrd="5" destOrd="0" presId="urn:microsoft.com/office/officeart/2005/8/layout/venn3"/>
    <dgm:cxn modelId="{53B6CA6C-614F-43EF-B0F7-9D2EB79E85C1}" type="presParOf" srcId="{5F7C6431-6751-4639-A62E-94BD57F9F718}" destId="{299F1CC0-2A37-430B-9C4E-9BD1C04715DE}"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F82E70-6D53-47FE-B18B-AD6CB159A20C}" type="doc">
      <dgm:prSet loTypeId="urn:microsoft.com/office/officeart/2005/8/layout/venn3" loCatId="relationship" qsTypeId="urn:microsoft.com/office/officeart/2005/8/quickstyle/simple1" qsCatId="simple" csTypeId="urn:microsoft.com/office/officeart/2005/8/colors/colorful1#3" csCatId="colorful" phldr="1"/>
      <dgm:spPr/>
      <dgm:t>
        <a:bodyPr/>
        <a:lstStyle/>
        <a:p>
          <a:endParaRPr lang="id-ID"/>
        </a:p>
      </dgm:t>
    </dgm:pt>
    <dgm:pt modelId="{980AD6EC-1EF4-494E-AFAC-480F16AC33C8}">
      <dgm:prSet phldrT="[Text]" custT="1"/>
      <dgm:spPr>
        <a:solidFill>
          <a:srgbClr val="C00000">
            <a:alpha val="50000"/>
          </a:srgbClr>
        </a:solidFill>
      </dgm:spPr>
      <dgm:t>
        <a:bodyPr/>
        <a:lstStyle/>
        <a:p>
          <a:r>
            <a:rPr lang="id-ID" sz="1600" dirty="0" smtClean="0"/>
            <a:t>Urusan</a:t>
          </a:r>
        </a:p>
        <a:p>
          <a:r>
            <a:rPr lang="id-ID" sz="1600" dirty="0" smtClean="0"/>
            <a:t>Pemerintahan Daerah</a:t>
          </a:r>
          <a:endParaRPr lang="id-ID" sz="1600" dirty="0"/>
        </a:p>
      </dgm:t>
    </dgm:pt>
    <dgm:pt modelId="{F005ED28-360C-422F-9EE6-3DA790EBADAF}" type="parTrans" cxnId="{C29A1F82-DA62-4AAE-9A15-74666CE67CA3}">
      <dgm:prSet/>
      <dgm:spPr/>
      <dgm:t>
        <a:bodyPr/>
        <a:lstStyle/>
        <a:p>
          <a:endParaRPr lang="id-ID" sz="1400"/>
        </a:p>
      </dgm:t>
    </dgm:pt>
    <dgm:pt modelId="{5722F4E0-0316-4E4D-B9CD-2E6609A92A81}" type="sibTrans" cxnId="{C29A1F82-DA62-4AAE-9A15-74666CE67CA3}">
      <dgm:prSet/>
      <dgm:spPr/>
      <dgm:t>
        <a:bodyPr/>
        <a:lstStyle/>
        <a:p>
          <a:endParaRPr lang="id-ID" sz="1400"/>
        </a:p>
      </dgm:t>
    </dgm:pt>
    <dgm:pt modelId="{F11066E7-0EDB-474E-BA83-DFD5EDCE6A6F}">
      <dgm:prSet phldrT="[Text]" custT="1"/>
      <dgm:spPr>
        <a:solidFill>
          <a:srgbClr val="FFC000">
            <a:alpha val="50000"/>
          </a:srgbClr>
        </a:solidFill>
      </dgm:spPr>
      <dgm:t>
        <a:bodyPr/>
        <a:lstStyle/>
        <a:p>
          <a:r>
            <a:rPr lang="id-ID" sz="1600" dirty="0" smtClean="0"/>
            <a:t>Organisasi</a:t>
          </a:r>
          <a:endParaRPr lang="id-ID" sz="1600" dirty="0"/>
        </a:p>
      </dgm:t>
    </dgm:pt>
    <dgm:pt modelId="{AFB19F3F-720A-4CF8-9DD9-A0495261DEEB}" type="parTrans" cxnId="{9E5CE826-6224-4230-9ED5-18FC4F851626}">
      <dgm:prSet/>
      <dgm:spPr/>
      <dgm:t>
        <a:bodyPr/>
        <a:lstStyle/>
        <a:p>
          <a:endParaRPr lang="id-ID" sz="1400"/>
        </a:p>
      </dgm:t>
    </dgm:pt>
    <dgm:pt modelId="{AB5B55D5-71EB-48B1-85BB-7D99B66EEF93}" type="sibTrans" cxnId="{9E5CE826-6224-4230-9ED5-18FC4F851626}">
      <dgm:prSet/>
      <dgm:spPr/>
      <dgm:t>
        <a:bodyPr/>
        <a:lstStyle/>
        <a:p>
          <a:endParaRPr lang="id-ID" sz="1400"/>
        </a:p>
      </dgm:t>
    </dgm:pt>
    <dgm:pt modelId="{037404A0-5B0F-4CD5-933B-429C6AB6DD93}">
      <dgm:prSet phldrT="[Text]" custT="1"/>
      <dgm:spPr>
        <a:solidFill>
          <a:srgbClr val="002060">
            <a:alpha val="50000"/>
          </a:srgbClr>
        </a:solidFill>
      </dgm:spPr>
      <dgm:t>
        <a:bodyPr/>
        <a:lstStyle/>
        <a:p>
          <a:r>
            <a:rPr lang="id-ID" sz="1600" dirty="0" smtClean="0"/>
            <a:t>Standar Biaya</a:t>
          </a:r>
          <a:endParaRPr lang="id-ID" sz="1600" dirty="0"/>
        </a:p>
      </dgm:t>
    </dgm:pt>
    <dgm:pt modelId="{DBE1AB9B-1F4F-4DA0-A784-E0F1843B55C1}" type="parTrans" cxnId="{5C63B124-FADC-48AA-A1CD-E3DCD7F22189}">
      <dgm:prSet/>
      <dgm:spPr/>
      <dgm:t>
        <a:bodyPr/>
        <a:lstStyle/>
        <a:p>
          <a:endParaRPr lang="id-ID" sz="1400"/>
        </a:p>
      </dgm:t>
    </dgm:pt>
    <dgm:pt modelId="{900241B5-DED9-43D5-B298-BDE9DCCBF750}" type="sibTrans" cxnId="{5C63B124-FADC-48AA-A1CD-E3DCD7F22189}">
      <dgm:prSet/>
      <dgm:spPr/>
      <dgm:t>
        <a:bodyPr/>
        <a:lstStyle/>
        <a:p>
          <a:endParaRPr lang="id-ID" sz="1400"/>
        </a:p>
      </dgm:t>
    </dgm:pt>
    <dgm:pt modelId="{8642560A-D24C-4AA4-9230-9B28311B9621}">
      <dgm:prSet phldrT="[Text]" custT="1"/>
      <dgm:spPr>
        <a:solidFill>
          <a:srgbClr val="00B050">
            <a:alpha val="50000"/>
          </a:srgbClr>
        </a:solidFill>
      </dgm:spPr>
      <dgm:t>
        <a:bodyPr/>
        <a:lstStyle/>
        <a:p>
          <a:r>
            <a:rPr lang="id-ID" sz="1600" dirty="0" smtClean="0"/>
            <a:t>Prestasi kerja yang Akan Dicapai dari Program dan Kegiatan</a:t>
          </a:r>
          <a:endParaRPr lang="id-ID" sz="1600" dirty="0"/>
        </a:p>
      </dgm:t>
    </dgm:pt>
    <dgm:pt modelId="{7C95E5BD-C428-4BF9-9EC9-83A4207E05E2}" type="parTrans" cxnId="{C2ED7218-97B4-4599-87D5-349814B72CE1}">
      <dgm:prSet/>
      <dgm:spPr/>
      <dgm:t>
        <a:bodyPr/>
        <a:lstStyle/>
        <a:p>
          <a:endParaRPr lang="id-ID" sz="1400"/>
        </a:p>
      </dgm:t>
    </dgm:pt>
    <dgm:pt modelId="{7EA891AD-5B22-42F7-A4D2-A8C9BF64F7A0}" type="sibTrans" cxnId="{C2ED7218-97B4-4599-87D5-349814B72CE1}">
      <dgm:prSet/>
      <dgm:spPr/>
      <dgm:t>
        <a:bodyPr/>
        <a:lstStyle/>
        <a:p>
          <a:endParaRPr lang="id-ID" sz="1400"/>
        </a:p>
      </dgm:t>
    </dgm:pt>
    <dgm:pt modelId="{5F7C6431-6751-4639-A62E-94BD57F9F718}" type="pres">
      <dgm:prSet presAssocID="{D9F82E70-6D53-47FE-B18B-AD6CB159A20C}" presName="Name0" presStyleCnt="0">
        <dgm:presLayoutVars>
          <dgm:dir/>
          <dgm:resizeHandles val="exact"/>
        </dgm:presLayoutVars>
      </dgm:prSet>
      <dgm:spPr/>
      <dgm:t>
        <a:bodyPr/>
        <a:lstStyle/>
        <a:p>
          <a:endParaRPr lang="id-ID"/>
        </a:p>
      </dgm:t>
    </dgm:pt>
    <dgm:pt modelId="{3B0C725A-2311-427A-80B1-2E9A35C71C57}" type="pres">
      <dgm:prSet presAssocID="{980AD6EC-1EF4-494E-AFAC-480F16AC33C8}" presName="Name5" presStyleLbl="vennNode1" presStyleIdx="0" presStyleCnt="4">
        <dgm:presLayoutVars>
          <dgm:bulletEnabled val="1"/>
        </dgm:presLayoutVars>
      </dgm:prSet>
      <dgm:spPr/>
      <dgm:t>
        <a:bodyPr/>
        <a:lstStyle/>
        <a:p>
          <a:endParaRPr lang="id-ID"/>
        </a:p>
      </dgm:t>
    </dgm:pt>
    <dgm:pt modelId="{A47E2ABB-E4F9-4779-AE86-DF6BD2E62C29}" type="pres">
      <dgm:prSet presAssocID="{5722F4E0-0316-4E4D-B9CD-2E6609A92A81}" presName="space" presStyleCnt="0"/>
      <dgm:spPr/>
      <dgm:t>
        <a:bodyPr/>
        <a:lstStyle/>
        <a:p>
          <a:endParaRPr lang="id-ID"/>
        </a:p>
      </dgm:t>
    </dgm:pt>
    <dgm:pt modelId="{94124CEF-BB50-4EA9-9D37-DA5CF2F784FB}" type="pres">
      <dgm:prSet presAssocID="{F11066E7-0EDB-474E-BA83-DFD5EDCE6A6F}" presName="Name5" presStyleLbl="vennNode1" presStyleIdx="1" presStyleCnt="4">
        <dgm:presLayoutVars>
          <dgm:bulletEnabled val="1"/>
        </dgm:presLayoutVars>
      </dgm:prSet>
      <dgm:spPr/>
      <dgm:t>
        <a:bodyPr/>
        <a:lstStyle/>
        <a:p>
          <a:endParaRPr lang="id-ID"/>
        </a:p>
      </dgm:t>
    </dgm:pt>
    <dgm:pt modelId="{41C7074F-CA9E-4680-BF0B-474E53BFA23E}" type="pres">
      <dgm:prSet presAssocID="{AB5B55D5-71EB-48B1-85BB-7D99B66EEF93}" presName="space" presStyleCnt="0"/>
      <dgm:spPr/>
      <dgm:t>
        <a:bodyPr/>
        <a:lstStyle/>
        <a:p>
          <a:endParaRPr lang="id-ID"/>
        </a:p>
      </dgm:t>
    </dgm:pt>
    <dgm:pt modelId="{1C351D80-C1D2-4BAA-B554-AEB9A116C0B8}" type="pres">
      <dgm:prSet presAssocID="{037404A0-5B0F-4CD5-933B-429C6AB6DD93}" presName="Name5" presStyleLbl="vennNode1" presStyleIdx="2" presStyleCnt="4">
        <dgm:presLayoutVars>
          <dgm:bulletEnabled val="1"/>
        </dgm:presLayoutVars>
      </dgm:prSet>
      <dgm:spPr/>
      <dgm:t>
        <a:bodyPr/>
        <a:lstStyle/>
        <a:p>
          <a:endParaRPr lang="id-ID"/>
        </a:p>
      </dgm:t>
    </dgm:pt>
    <dgm:pt modelId="{A0D70D5B-4419-4900-BFD4-967EC0D2FF07}" type="pres">
      <dgm:prSet presAssocID="{900241B5-DED9-43D5-B298-BDE9DCCBF750}" presName="space" presStyleCnt="0"/>
      <dgm:spPr/>
      <dgm:t>
        <a:bodyPr/>
        <a:lstStyle/>
        <a:p>
          <a:endParaRPr lang="id-ID"/>
        </a:p>
      </dgm:t>
    </dgm:pt>
    <dgm:pt modelId="{8BC5B06B-7DD0-42DC-B95A-F24881790B3D}" type="pres">
      <dgm:prSet presAssocID="{8642560A-D24C-4AA4-9230-9B28311B9621}" presName="Name5" presStyleLbl="vennNode1" presStyleIdx="3" presStyleCnt="4">
        <dgm:presLayoutVars>
          <dgm:bulletEnabled val="1"/>
        </dgm:presLayoutVars>
      </dgm:prSet>
      <dgm:spPr/>
      <dgm:t>
        <a:bodyPr/>
        <a:lstStyle/>
        <a:p>
          <a:endParaRPr lang="id-ID"/>
        </a:p>
      </dgm:t>
    </dgm:pt>
  </dgm:ptLst>
  <dgm:cxnLst>
    <dgm:cxn modelId="{C2ED7218-97B4-4599-87D5-349814B72CE1}" srcId="{D9F82E70-6D53-47FE-B18B-AD6CB159A20C}" destId="{8642560A-D24C-4AA4-9230-9B28311B9621}" srcOrd="3" destOrd="0" parTransId="{7C95E5BD-C428-4BF9-9EC9-83A4207E05E2}" sibTransId="{7EA891AD-5B22-42F7-A4D2-A8C9BF64F7A0}"/>
    <dgm:cxn modelId="{9E5CE826-6224-4230-9ED5-18FC4F851626}" srcId="{D9F82E70-6D53-47FE-B18B-AD6CB159A20C}" destId="{F11066E7-0EDB-474E-BA83-DFD5EDCE6A6F}" srcOrd="1" destOrd="0" parTransId="{AFB19F3F-720A-4CF8-9DD9-A0495261DEEB}" sibTransId="{AB5B55D5-71EB-48B1-85BB-7D99B66EEF93}"/>
    <dgm:cxn modelId="{F86A9643-03AE-4082-8967-521CD7C5178F}" type="presOf" srcId="{037404A0-5B0F-4CD5-933B-429C6AB6DD93}" destId="{1C351D80-C1D2-4BAA-B554-AEB9A116C0B8}" srcOrd="0" destOrd="0" presId="urn:microsoft.com/office/officeart/2005/8/layout/venn3"/>
    <dgm:cxn modelId="{3C4AF126-9A63-4314-AA45-3E66AD480232}" type="presOf" srcId="{F11066E7-0EDB-474E-BA83-DFD5EDCE6A6F}" destId="{94124CEF-BB50-4EA9-9D37-DA5CF2F784FB}" srcOrd="0" destOrd="0" presId="urn:microsoft.com/office/officeart/2005/8/layout/venn3"/>
    <dgm:cxn modelId="{398AF116-83EB-454C-891C-6F596DF1E653}" type="presOf" srcId="{8642560A-D24C-4AA4-9230-9B28311B9621}" destId="{8BC5B06B-7DD0-42DC-B95A-F24881790B3D}" srcOrd="0" destOrd="0" presId="urn:microsoft.com/office/officeart/2005/8/layout/venn3"/>
    <dgm:cxn modelId="{5C63B124-FADC-48AA-A1CD-E3DCD7F22189}" srcId="{D9F82E70-6D53-47FE-B18B-AD6CB159A20C}" destId="{037404A0-5B0F-4CD5-933B-429C6AB6DD93}" srcOrd="2" destOrd="0" parTransId="{DBE1AB9B-1F4F-4DA0-A784-E0F1843B55C1}" sibTransId="{900241B5-DED9-43D5-B298-BDE9DCCBF750}"/>
    <dgm:cxn modelId="{E7704413-AA16-4C08-AD03-66511F9D3758}" type="presOf" srcId="{D9F82E70-6D53-47FE-B18B-AD6CB159A20C}" destId="{5F7C6431-6751-4639-A62E-94BD57F9F718}" srcOrd="0" destOrd="0" presId="urn:microsoft.com/office/officeart/2005/8/layout/venn3"/>
    <dgm:cxn modelId="{C29A1F82-DA62-4AAE-9A15-74666CE67CA3}" srcId="{D9F82E70-6D53-47FE-B18B-AD6CB159A20C}" destId="{980AD6EC-1EF4-494E-AFAC-480F16AC33C8}" srcOrd="0" destOrd="0" parTransId="{F005ED28-360C-422F-9EE6-3DA790EBADAF}" sibTransId="{5722F4E0-0316-4E4D-B9CD-2E6609A92A81}"/>
    <dgm:cxn modelId="{119DD0AF-4CC4-41FC-A849-8948BCD655F0}" type="presOf" srcId="{980AD6EC-1EF4-494E-AFAC-480F16AC33C8}" destId="{3B0C725A-2311-427A-80B1-2E9A35C71C57}" srcOrd="0" destOrd="0" presId="urn:microsoft.com/office/officeart/2005/8/layout/venn3"/>
    <dgm:cxn modelId="{0CC960FC-EA5F-4105-9335-D7F813559EA6}" type="presParOf" srcId="{5F7C6431-6751-4639-A62E-94BD57F9F718}" destId="{3B0C725A-2311-427A-80B1-2E9A35C71C57}" srcOrd="0" destOrd="0" presId="urn:microsoft.com/office/officeart/2005/8/layout/venn3"/>
    <dgm:cxn modelId="{5D0EEED7-0160-4F78-8039-6F4DDA89D0E5}" type="presParOf" srcId="{5F7C6431-6751-4639-A62E-94BD57F9F718}" destId="{A47E2ABB-E4F9-4779-AE86-DF6BD2E62C29}" srcOrd="1" destOrd="0" presId="urn:microsoft.com/office/officeart/2005/8/layout/venn3"/>
    <dgm:cxn modelId="{BC5C47E3-F291-4076-9409-44206E2C2556}" type="presParOf" srcId="{5F7C6431-6751-4639-A62E-94BD57F9F718}" destId="{94124CEF-BB50-4EA9-9D37-DA5CF2F784FB}" srcOrd="2" destOrd="0" presId="urn:microsoft.com/office/officeart/2005/8/layout/venn3"/>
    <dgm:cxn modelId="{6702EAE4-C6C6-497E-9DC1-79B8AF3D1C39}" type="presParOf" srcId="{5F7C6431-6751-4639-A62E-94BD57F9F718}" destId="{41C7074F-CA9E-4680-BF0B-474E53BFA23E}" srcOrd="3" destOrd="0" presId="urn:microsoft.com/office/officeart/2005/8/layout/venn3"/>
    <dgm:cxn modelId="{88C91499-5E07-4846-A0C1-7EA3EED8D311}" type="presParOf" srcId="{5F7C6431-6751-4639-A62E-94BD57F9F718}" destId="{1C351D80-C1D2-4BAA-B554-AEB9A116C0B8}" srcOrd="4" destOrd="0" presId="urn:microsoft.com/office/officeart/2005/8/layout/venn3"/>
    <dgm:cxn modelId="{B98B3820-F3C6-4EE1-A9B3-B812CDD04952}" type="presParOf" srcId="{5F7C6431-6751-4639-A62E-94BD57F9F718}" destId="{A0D70D5B-4419-4900-BFD4-967EC0D2FF07}" srcOrd="5" destOrd="0" presId="urn:microsoft.com/office/officeart/2005/8/layout/venn3"/>
    <dgm:cxn modelId="{57A1DA49-0310-42F3-80BD-C1FA26BF00CF}" type="presParOf" srcId="{5F7C6431-6751-4639-A62E-94BD57F9F718}" destId="{8BC5B06B-7DD0-42DC-B95A-F24881790B3D}" srcOrd="6"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C0CFD3-0B05-4215-BE56-66B35B4EDD9F}" type="doc">
      <dgm:prSet loTypeId="urn:microsoft.com/office/officeart/2005/8/layout/vList3#5" loCatId="list" qsTypeId="urn:microsoft.com/office/officeart/2005/8/quickstyle/simple4" qsCatId="simple" csTypeId="urn:microsoft.com/office/officeart/2005/8/colors/colorful2" csCatId="colorful" phldr="1"/>
      <dgm:spPr/>
    </dgm:pt>
    <dgm:pt modelId="{17F94E51-721D-4C24-A21E-AAB522B08A1D}">
      <dgm:prSet phldrT="[Text]" custT="1"/>
      <dgm:spPr/>
      <dgm:t>
        <a:bodyPr/>
        <a:lstStyle/>
        <a:p>
          <a:r>
            <a:rPr lang="id-ID" sz="2800" smtClean="0">
              <a:solidFill>
                <a:sysClr val="windowText" lastClr="000000"/>
              </a:solidFill>
            </a:rPr>
            <a:t>Analisis Standar Belanja (ASB)</a:t>
          </a:r>
          <a:endParaRPr lang="id-ID" sz="2800" dirty="0">
            <a:solidFill>
              <a:sysClr val="windowText" lastClr="000000"/>
            </a:solidFill>
          </a:endParaRPr>
        </a:p>
      </dgm:t>
    </dgm:pt>
    <dgm:pt modelId="{D214BAAC-C2A8-4BCF-9374-B2A32687278F}" type="parTrans" cxnId="{32423181-21A7-458F-805C-BC35B00262A3}">
      <dgm:prSet/>
      <dgm:spPr/>
      <dgm:t>
        <a:bodyPr/>
        <a:lstStyle/>
        <a:p>
          <a:endParaRPr lang="id-ID" sz="2400">
            <a:solidFill>
              <a:sysClr val="windowText" lastClr="000000"/>
            </a:solidFill>
          </a:endParaRPr>
        </a:p>
      </dgm:t>
    </dgm:pt>
    <dgm:pt modelId="{B13905B6-5313-4275-9268-CF9E7460A5D5}" type="sibTrans" cxnId="{32423181-21A7-458F-805C-BC35B00262A3}">
      <dgm:prSet/>
      <dgm:spPr/>
      <dgm:t>
        <a:bodyPr/>
        <a:lstStyle/>
        <a:p>
          <a:endParaRPr lang="id-ID" sz="2400">
            <a:solidFill>
              <a:sysClr val="windowText" lastClr="000000"/>
            </a:solidFill>
          </a:endParaRPr>
        </a:p>
      </dgm:t>
    </dgm:pt>
    <dgm:pt modelId="{42CA7235-CD20-4E27-96A8-CB7ECCFB2B9B}">
      <dgm:prSet phldrT="[Text]" custT="1"/>
      <dgm:spPr>
        <a:solidFill>
          <a:srgbClr val="FF5050"/>
        </a:solidFill>
      </dgm:spPr>
      <dgm:t>
        <a:bodyPr/>
        <a:lstStyle/>
        <a:p>
          <a:r>
            <a:rPr lang="id-ID" sz="2800" smtClean="0">
              <a:solidFill>
                <a:sysClr val="windowText" lastClr="000000"/>
              </a:solidFill>
            </a:rPr>
            <a:t>Standart Pelayanan Minimal (SPM)</a:t>
          </a:r>
          <a:endParaRPr lang="id-ID" sz="2800" dirty="0">
            <a:solidFill>
              <a:sysClr val="windowText" lastClr="000000"/>
            </a:solidFill>
          </a:endParaRPr>
        </a:p>
      </dgm:t>
    </dgm:pt>
    <dgm:pt modelId="{C0C9FAF6-0FCF-46BC-895F-95C7EC3FF18C}" type="parTrans" cxnId="{223BEC2F-6CBD-4CBE-9F48-84E96A3ACBCD}">
      <dgm:prSet/>
      <dgm:spPr/>
      <dgm:t>
        <a:bodyPr/>
        <a:lstStyle/>
        <a:p>
          <a:endParaRPr lang="id-ID" sz="2400">
            <a:solidFill>
              <a:sysClr val="windowText" lastClr="000000"/>
            </a:solidFill>
          </a:endParaRPr>
        </a:p>
      </dgm:t>
    </dgm:pt>
    <dgm:pt modelId="{358A1007-E4B4-486B-9B94-1A5C967F8001}" type="sibTrans" cxnId="{223BEC2F-6CBD-4CBE-9F48-84E96A3ACBCD}">
      <dgm:prSet/>
      <dgm:spPr/>
      <dgm:t>
        <a:bodyPr/>
        <a:lstStyle/>
        <a:p>
          <a:endParaRPr lang="id-ID" sz="2400">
            <a:solidFill>
              <a:sysClr val="windowText" lastClr="000000"/>
            </a:solidFill>
          </a:endParaRPr>
        </a:p>
      </dgm:t>
    </dgm:pt>
    <dgm:pt modelId="{FC5080D9-13B1-4FD8-B5F1-56920ED301A3}">
      <dgm:prSet phldrT="[Text]" custT="1"/>
      <dgm:spPr>
        <a:solidFill>
          <a:srgbClr val="FFC000"/>
        </a:solidFill>
      </dgm:spPr>
      <dgm:t>
        <a:bodyPr/>
        <a:lstStyle/>
        <a:p>
          <a:r>
            <a:rPr lang="id-ID" sz="2800" smtClean="0">
              <a:solidFill>
                <a:sysClr val="windowText" lastClr="000000"/>
              </a:solidFill>
            </a:rPr>
            <a:t>Standar Satuan Harga</a:t>
          </a:r>
          <a:endParaRPr lang="id-ID" sz="2800" dirty="0">
            <a:solidFill>
              <a:sysClr val="windowText" lastClr="000000"/>
            </a:solidFill>
          </a:endParaRPr>
        </a:p>
      </dgm:t>
    </dgm:pt>
    <dgm:pt modelId="{42731A16-1A1E-4365-9780-B94E8C16921A}" type="parTrans" cxnId="{DEBA7AE0-B731-4AC8-863A-CB3F8356FF19}">
      <dgm:prSet/>
      <dgm:spPr/>
      <dgm:t>
        <a:bodyPr/>
        <a:lstStyle/>
        <a:p>
          <a:endParaRPr lang="id-ID" sz="2400">
            <a:solidFill>
              <a:sysClr val="windowText" lastClr="000000"/>
            </a:solidFill>
          </a:endParaRPr>
        </a:p>
      </dgm:t>
    </dgm:pt>
    <dgm:pt modelId="{D067A8FE-103C-4C44-A99F-592DB277E187}" type="sibTrans" cxnId="{DEBA7AE0-B731-4AC8-863A-CB3F8356FF19}">
      <dgm:prSet/>
      <dgm:spPr/>
      <dgm:t>
        <a:bodyPr/>
        <a:lstStyle/>
        <a:p>
          <a:endParaRPr lang="id-ID" sz="2400">
            <a:solidFill>
              <a:sysClr val="windowText" lastClr="000000"/>
            </a:solidFill>
          </a:endParaRPr>
        </a:p>
      </dgm:t>
    </dgm:pt>
    <dgm:pt modelId="{DA46D43E-F32F-43D1-842A-783CDC812814}">
      <dgm:prSet phldrT="[Text]" custT="1"/>
      <dgm:spPr>
        <a:solidFill>
          <a:srgbClr val="FF9900"/>
        </a:solidFill>
      </dgm:spPr>
      <dgm:t>
        <a:bodyPr/>
        <a:lstStyle/>
        <a:p>
          <a:r>
            <a:rPr lang="id-ID" sz="2800" smtClean="0">
              <a:solidFill>
                <a:schemeClr val="bg1"/>
              </a:solidFill>
            </a:rPr>
            <a:t>Indikator kinerja</a:t>
          </a:r>
          <a:endParaRPr lang="id-ID" sz="2800" dirty="0">
            <a:solidFill>
              <a:schemeClr val="bg1"/>
            </a:solidFill>
          </a:endParaRPr>
        </a:p>
      </dgm:t>
    </dgm:pt>
    <dgm:pt modelId="{F12F63C6-6E8F-4B9D-BAFB-5B9F990DF311}" type="parTrans" cxnId="{2B203C3E-9528-4877-BE5D-874AFD0630CC}">
      <dgm:prSet/>
      <dgm:spPr/>
      <dgm:t>
        <a:bodyPr/>
        <a:lstStyle/>
        <a:p>
          <a:endParaRPr lang="id-ID">
            <a:solidFill>
              <a:sysClr val="windowText" lastClr="000000"/>
            </a:solidFill>
          </a:endParaRPr>
        </a:p>
      </dgm:t>
    </dgm:pt>
    <dgm:pt modelId="{09F582BF-6C24-488A-87BE-3E7D4CE43502}" type="sibTrans" cxnId="{2B203C3E-9528-4877-BE5D-874AFD0630CC}">
      <dgm:prSet/>
      <dgm:spPr/>
      <dgm:t>
        <a:bodyPr/>
        <a:lstStyle/>
        <a:p>
          <a:endParaRPr lang="id-ID">
            <a:solidFill>
              <a:sysClr val="windowText" lastClr="000000"/>
            </a:solidFill>
          </a:endParaRPr>
        </a:p>
      </dgm:t>
    </dgm:pt>
    <dgm:pt modelId="{928B762A-C5B7-4B04-9361-F72855E78FCA}">
      <dgm:prSet phldrT="[Text]" custT="1"/>
      <dgm:spPr>
        <a:solidFill>
          <a:schemeClr val="tx2"/>
        </a:solidFill>
      </dgm:spPr>
      <dgm:t>
        <a:bodyPr/>
        <a:lstStyle/>
        <a:p>
          <a:r>
            <a:rPr lang="id-ID" sz="2800" smtClean="0">
              <a:solidFill>
                <a:schemeClr val="bg1"/>
              </a:solidFill>
            </a:rPr>
            <a:t>Capaian atau Target Kinerja</a:t>
          </a:r>
          <a:endParaRPr lang="id-ID" sz="2800" dirty="0">
            <a:solidFill>
              <a:schemeClr val="bg1"/>
            </a:solidFill>
          </a:endParaRPr>
        </a:p>
      </dgm:t>
    </dgm:pt>
    <dgm:pt modelId="{38795182-8586-48C7-B3D9-F1703CEF4288}" type="parTrans" cxnId="{E975539D-B03E-4B9B-B4B3-B0A41BEC5764}">
      <dgm:prSet/>
      <dgm:spPr/>
      <dgm:t>
        <a:bodyPr/>
        <a:lstStyle/>
        <a:p>
          <a:endParaRPr lang="id-ID">
            <a:solidFill>
              <a:sysClr val="windowText" lastClr="000000"/>
            </a:solidFill>
          </a:endParaRPr>
        </a:p>
      </dgm:t>
    </dgm:pt>
    <dgm:pt modelId="{B97838FC-0A1A-4EF8-AC21-AE38F3180873}" type="sibTrans" cxnId="{E975539D-B03E-4B9B-B4B3-B0A41BEC5764}">
      <dgm:prSet/>
      <dgm:spPr/>
      <dgm:t>
        <a:bodyPr/>
        <a:lstStyle/>
        <a:p>
          <a:endParaRPr lang="id-ID">
            <a:solidFill>
              <a:sysClr val="windowText" lastClr="000000"/>
            </a:solidFill>
          </a:endParaRPr>
        </a:p>
      </dgm:t>
    </dgm:pt>
    <dgm:pt modelId="{DA43988D-CAB7-4B34-A8FB-92F4C2AB8BB0}" type="pres">
      <dgm:prSet presAssocID="{51C0CFD3-0B05-4215-BE56-66B35B4EDD9F}" presName="linearFlow" presStyleCnt="0">
        <dgm:presLayoutVars>
          <dgm:dir/>
          <dgm:resizeHandles val="exact"/>
        </dgm:presLayoutVars>
      </dgm:prSet>
      <dgm:spPr/>
    </dgm:pt>
    <dgm:pt modelId="{709BCF7D-E94F-48F8-A770-6BF872F028BD}" type="pres">
      <dgm:prSet presAssocID="{DA46D43E-F32F-43D1-842A-783CDC812814}" presName="composite" presStyleCnt="0"/>
      <dgm:spPr/>
    </dgm:pt>
    <dgm:pt modelId="{D2474AF5-6162-4C8A-8113-848AC6CBA751}" type="pres">
      <dgm:prSet presAssocID="{DA46D43E-F32F-43D1-842A-783CDC812814}" presName="imgShp" presStyleLbl="fgImgPlace1" presStyleIdx="0" presStyleCnt="5"/>
      <dgm:spPr>
        <a:blipFill rotWithShape="0">
          <a:blip xmlns:r="http://schemas.openxmlformats.org/officeDocument/2006/relationships" r:embed="rId1"/>
          <a:stretch>
            <a:fillRect/>
          </a:stretch>
        </a:blipFill>
      </dgm:spPr>
    </dgm:pt>
    <dgm:pt modelId="{8A3FBEC8-8B9A-4699-A483-242219B56745}" type="pres">
      <dgm:prSet presAssocID="{DA46D43E-F32F-43D1-842A-783CDC812814}" presName="txShp" presStyleLbl="node1" presStyleIdx="0" presStyleCnt="5">
        <dgm:presLayoutVars>
          <dgm:bulletEnabled val="1"/>
        </dgm:presLayoutVars>
      </dgm:prSet>
      <dgm:spPr/>
      <dgm:t>
        <a:bodyPr/>
        <a:lstStyle/>
        <a:p>
          <a:endParaRPr lang="id-ID"/>
        </a:p>
      </dgm:t>
    </dgm:pt>
    <dgm:pt modelId="{C73A70EF-4906-4602-8BCC-5B3ACA240961}" type="pres">
      <dgm:prSet presAssocID="{09F582BF-6C24-488A-87BE-3E7D4CE43502}" presName="spacing" presStyleCnt="0"/>
      <dgm:spPr/>
    </dgm:pt>
    <dgm:pt modelId="{CE642BB2-A848-4442-87B8-3C6EADE18434}" type="pres">
      <dgm:prSet presAssocID="{928B762A-C5B7-4B04-9361-F72855E78FCA}" presName="composite" presStyleCnt="0"/>
      <dgm:spPr/>
    </dgm:pt>
    <dgm:pt modelId="{3B392782-1628-49FB-BCD1-EDDB0039384F}" type="pres">
      <dgm:prSet presAssocID="{928B762A-C5B7-4B04-9361-F72855E78FCA}" presName="imgShp" presStyleLbl="fgImgPlace1" presStyleIdx="1" presStyleCnt="5"/>
      <dgm:spPr>
        <a:blipFill rotWithShape="0">
          <a:blip xmlns:r="http://schemas.openxmlformats.org/officeDocument/2006/relationships" r:embed="rId2"/>
          <a:stretch>
            <a:fillRect/>
          </a:stretch>
        </a:blipFill>
      </dgm:spPr>
    </dgm:pt>
    <dgm:pt modelId="{EDBBDFB0-608D-45D2-908F-452299E33B10}" type="pres">
      <dgm:prSet presAssocID="{928B762A-C5B7-4B04-9361-F72855E78FCA}" presName="txShp" presStyleLbl="node1" presStyleIdx="1" presStyleCnt="5">
        <dgm:presLayoutVars>
          <dgm:bulletEnabled val="1"/>
        </dgm:presLayoutVars>
      </dgm:prSet>
      <dgm:spPr/>
      <dgm:t>
        <a:bodyPr/>
        <a:lstStyle/>
        <a:p>
          <a:endParaRPr lang="id-ID"/>
        </a:p>
      </dgm:t>
    </dgm:pt>
    <dgm:pt modelId="{22BC912E-5D61-4709-B4A1-79A0B6BCB07D}" type="pres">
      <dgm:prSet presAssocID="{B97838FC-0A1A-4EF8-AC21-AE38F3180873}" presName="spacing" presStyleCnt="0"/>
      <dgm:spPr/>
    </dgm:pt>
    <dgm:pt modelId="{641EFD06-4CDA-44F5-8286-54541880D527}" type="pres">
      <dgm:prSet presAssocID="{17F94E51-721D-4C24-A21E-AAB522B08A1D}" presName="composite" presStyleCnt="0"/>
      <dgm:spPr/>
    </dgm:pt>
    <dgm:pt modelId="{9015D1CF-E8D3-4020-B943-8DAC7E736BC5}" type="pres">
      <dgm:prSet presAssocID="{17F94E51-721D-4C24-A21E-AAB522B08A1D}" presName="imgShp" presStyleLbl="fgImgPlace1" presStyleIdx="2" presStyleCnt="5"/>
      <dgm:spPr>
        <a:blipFill rotWithShape="0">
          <a:blip xmlns:r="http://schemas.openxmlformats.org/officeDocument/2006/relationships" r:embed="rId3"/>
          <a:stretch>
            <a:fillRect/>
          </a:stretch>
        </a:blipFill>
      </dgm:spPr>
    </dgm:pt>
    <dgm:pt modelId="{C8D6A105-B6F4-44EC-9070-3493041CB124}" type="pres">
      <dgm:prSet presAssocID="{17F94E51-721D-4C24-A21E-AAB522B08A1D}" presName="txShp" presStyleLbl="node1" presStyleIdx="2" presStyleCnt="5">
        <dgm:presLayoutVars>
          <dgm:bulletEnabled val="1"/>
        </dgm:presLayoutVars>
      </dgm:prSet>
      <dgm:spPr/>
      <dgm:t>
        <a:bodyPr/>
        <a:lstStyle/>
        <a:p>
          <a:endParaRPr lang="id-ID"/>
        </a:p>
      </dgm:t>
    </dgm:pt>
    <dgm:pt modelId="{154E93FC-C121-4EB6-854D-AC8A944E1917}" type="pres">
      <dgm:prSet presAssocID="{B13905B6-5313-4275-9268-CF9E7460A5D5}" presName="spacing" presStyleCnt="0"/>
      <dgm:spPr/>
    </dgm:pt>
    <dgm:pt modelId="{469E19FD-2B44-4A2A-B242-537A1FF11A9D}" type="pres">
      <dgm:prSet presAssocID="{42CA7235-CD20-4E27-96A8-CB7ECCFB2B9B}" presName="composite" presStyleCnt="0"/>
      <dgm:spPr/>
    </dgm:pt>
    <dgm:pt modelId="{0C3416A1-2901-4421-A4F0-B556D69080A8}" type="pres">
      <dgm:prSet presAssocID="{42CA7235-CD20-4E27-96A8-CB7ECCFB2B9B}" presName="imgShp" presStyleLbl="fgImgPlace1" presStyleIdx="3" presStyleCnt="5"/>
      <dgm:spPr>
        <a:blipFill rotWithShape="0">
          <a:blip xmlns:r="http://schemas.openxmlformats.org/officeDocument/2006/relationships" r:embed="rId4"/>
          <a:stretch>
            <a:fillRect/>
          </a:stretch>
        </a:blipFill>
      </dgm:spPr>
    </dgm:pt>
    <dgm:pt modelId="{02C8082B-73CF-4800-9F6E-9BAB0BB17A99}" type="pres">
      <dgm:prSet presAssocID="{42CA7235-CD20-4E27-96A8-CB7ECCFB2B9B}" presName="txShp" presStyleLbl="node1" presStyleIdx="3" presStyleCnt="5">
        <dgm:presLayoutVars>
          <dgm:bulletEnabled val="1"/>
        </dgm:presLayoutVars>
      </dgm:prSet>
      <dgm:spPr/>
      <dgm:t>
        <a:bodyPr/>
        <a:lstStyle/>
        <a:p>
          <a:endParaRPr lang="id-ID"/>
        </a:p>
      </dgm:t>
    </dgm:pt>
    <dgm:pt modelId="{9C22CE2B-19F2-48DF-A986-E05C893BE267}" type="pres">
      <dgm:prSet presAssocID="{358A1007-E4B4-486B-9B94-1A5C967F8001}" presName="spacing" presStyleCnt="0"/>
      <dgm:spPr/>
    </dgm:pt>
    <dgm:pt modelId="{F919C0B0-00CE-4E9E-B429-63FF9447CAAD}" type="pres">
      <dgm:prSet presAssocID="{FC5080D9-13B1-4FD8-B5F1-56920ED301A3}" presName="composite" presStyleCnt="0"/>
      <dgm:spPr/>
    </dgm:pt>
    <dgm:pt modelId="{63ED1E68-9974-4045-9906-988D7C67D44C}" type="pres">
      <dgm:prSet presAssocID="{FC5080D9-13B1-4FD8-B5F1-56920ED301A3}" presName="imgShp" presStyleLbl="fgImgPlace1" presStyleIdx="4" presStyleCnt="5"/>
      <dgm:spPr>
        <a:blipFill rotWithShape="0">
          <a:blip xmlns:r="http://schemas.openxmlformats.org/officeDocument/2006/relationships" r:embed="rId5"/>
          <a:stretch>
            <a:fillRect/>
          </a:stretch>
        </a:blipFill>
      </dgm:spPr>
    </dgm:pt>
    <dgm:pt modelId="{C02E6BA5-4A1C-4645-81C4-DFCA060314B8}" type="pres">
      <dgm:prSet presAssocID="{FC5080D9-13B1-4FD8-B5F1-56920ED301A3}" presName="txShp" presStyleLbl="node1" presStyleIdx="4" presStyleCnt="5">
        <dgm:presLayoutVars>
          <dgm:bulletEnabled val="1"/>
        </dgm:presLayoutVars>
      </dgm:prSet>
      <dgm:spPr/>
      <dgm:t>
        <a:bodyPr/>
        <a:lstStyle/>
        <a:p>
          <a:endParaRPr lang="id-ID"/>
        </a:p>
      </dgm:t>
    </dgm:pt>
  </dgm:ptLst>
  <dgm:cxnLst>
    <dgm:cxn modelId="{370EE417-13CB-41BF-BD50-307EEBE54E4A}" type="presOf" srcId="{DA46D43E-F32F-43D1-842A-783CDC812814}" destId="{8A3FBEC8-8B9A-4699-A483-242219B56745}" srcOrd="0" destOrd="0" presId="urn:microsoft.com/office/officeart/2005/8/layout/vList3#5"/>
    <dgm:cxn modelId="{223BEC2F-6CBD-4CBE-9F48-84E96A3ACBCD}" srcId="{51C0CFD3-0B05-4215-BE56-66B35B4EDD9F}" destId="{42CA7235-CD20-4E27-96A8-CB7ECCFB2B9B}" srcOrd="3" destOrd="0" parTransId="{C0C9FAF6-0FCF-46BC-895F-95C7EC3FF18C}" sibTransId="{358A1007-E4B4-486B-9B94-1A5C967F8001}"/>
    <dgm:cxn modelId="{E975539D-B03E-4B9B-B4B3-B0A41BEC5764}" srcId="{51C0CFD3-0B05-4215-BE56-66B35B4EDD9F}" destId="{928B762A-C5B7-4B04-9361-F72855E78FCA}" srcOrd="1" destOrd="0" parTransId="{38795182-8586-48C7-B3D9-F1703CEF4288}" sibTransId="{B97838FC-0A1A-4EF8-AC21-AE38F3180873}"/>
    <dgm:cxn modelId="{5B063408-E0E5-42B2-81BA-45625CA176CB}" type="presOf" srcId="{FC5080D9-13B1-4FD8-B5F1-56920ED301A3}" destId="{C02E6BA5-4A1C-4645-81C4-DFCA060314B8}" srcOrd="0" destOrd="0" presId="urn:microsoft.com/office/officeart/2005/8/layout/vList3#5"/>
    <dgm:cxn modelId="{DEBA7AE0-B731-4AC8-863A-CB3F8356FF19}" srcId="{51C0CFD3-0B05-4215-BE56-66B35B4EDD9F}" destId="{FC5080D9-13B1-4FD8-B5F1-56920ED301A3}" srcOrd="4" destOrd="0" parTransId="{42731A16-1A1E-4365-9780-B94E8C16921A}" sibTransId="{D067A8FE-103C-4C44-A99F-592DB277E187}"/>
    <dgm:cxn modelId="{32423181-21A7-458F-805C-BC35B00262A3}" srcId="{51C0CFD3-0B05-4215-BE56-66B35B4EDD9F}" destId="{17F94E51-721D-4C24-A21E-AAB522B08A1D}" srcOrd="2" destOrd="0" parTransId="{D214BAAC-C2A8-4BCF-9374-B2A32687278F}" sibTransId="{B13905B6-5313-4275-9268-CF9E7460A5D5}"/>
    <dgm:cxn modelId="{B91AAF1F-2371-407C-8A61-9B548C1D84C5}" type="presOf" srcId="{42CA7235-CD20-4E27-96A8-CB7ECCFB2B9B}" destId="{02C8082B-73CF-4800-9F6E-9BAB0BB17A99}" srcOrd="0" destOrd="0" presId="urn:microsoft.com/office/officeart/2005/8/layout/vList3#5"/>
    <dgm:cxn modelId="{2B203C3E-9528-4877-BE5D-874AFD0630CC}" srcId="{51C0CFD3-0B05-4215-BE56-66B35B4EDD9F}" destId="{DA46D43E-F32F-43D1-842A-783CDC812814}" srcOrd="0" destOrd="0" parTransId="{F12F63C6-6E8F-4B9D-BAFB-5B9F990DF311}" sibTransId="{09F582BF-6C24-488A-87BE-3E7D4CE43502}"/>
    <dgm:cxn modelId="{5085275B-3BB8-423A-8742-5D1D5014681D}" type="presOf" srcId="{17F94E51-721D-4C24-A21E-AAB522B08A1D}" destId="{C8D6A105-B6F4-44EC-9070-3493041CB124}" srcOrd="0" destOrd="0" presId="urn:microsoft.com/office/officeart/2005/8/layout/vList3#5"/>
    <dgm:cxn modelId="{CA3E10EA-8395-4C68-AA59-D845708F603A}" type="presOf" srcId="{51C0CFD3-0B05-4215-BE56-66B35B4EDD9F}" destId="{DA43988D-CAB7-4B34-A8FB-92F4C2AB8BB0}" srcOrd="0" destOrd="0" presId="urn:microsoft.com/office/officeart/2005/8/layout/vList3#5"/>
    <dgm:cxn modelId="{554B2A1F-60DA-4305-BCCB-5661AF5BF0B4}" type="presOf" srcId="{928B762A-C5B7-4B04-9361-F72855E78FCA}" destId="{EDBBDFB0-608D-45D2-908F-452299E33B10}" srcOrd="0" destOrd="0" presId="urn:microsoft.com/office/officeart/2005/8/layout/vList3#5"/>
    <dgm:cxn modelId="{934C03C2-5EFA-48A3-8A84-4F75C3D7DA13}" type="presParOf" srcId="{DA43988D-CAB7-4B34-A8FB-92F4C2AB8BB0}" destId="{709BCF7D-E94F-48F8-A770-6BF872F028BD}" srcOrd="0" destOrd="0" presId="urn:microsoft.com/office/officeart/2005/8/layout/vList3#5"/>
    <dgm:cxn modelId="{682AA10D-4CD1-453F-B12A-5BD0F63009B0}" type="presParOf" srcId="{709BCF7D-E94F-48F8-A770-6BF872F028BD}" destId="{D2474AF5-6162-4C8A-8113-848AC6CBA751}" srcOrd="0" destOrd="0" presId="urn:microsoft.com/office/officeart/2005/8/layout/vList3#5"/>
    <dgm:cxn modelId="{88E50A6B-3C90-4303-85A0-C0578F29D4EA}" type="presParOf" srcId="{709BCF7D-E94F-48F8-A770-6BF872F028BD}" destId="{8A3FBEC8-8B9A-4699-A483-242219B56745}" srcOrd="1" destOrd="0" presId="urn:microsoft.com/office/officeart/2005/8/layout/vList3#5"/>
    <dgm:cxn modelId="{6D0602EA-69BA-433C-A8FF-1CD5064A8673}" type="presParOf" srcId="{DA43988D-CAB7-4B34-A8FB-92F4C2AB8BB0}" destId="{C73A70EF-4906-4602-8BCC-5B3ACA240961}" srcOrd="1" destOrd="0" presId="urn:microsoft.com/office/officeart/2005/8/layout/vList3#5"/>
    <dgm:cxn modelId="{15F797D7-619B-4B48-8892-B3DB512A8924}" type="presParOf" srcId="{DA43988D-CAB7-4B34-A8FB-92F4C2AB8BB0}" destId="{CE642BB2-A848-4442-87B8-3C6EADE18434}" srcOrd="2" destOrd="0" presId="urn:microsoft.com/office/officeart/2005/8/layout/vList3#5"/>
    <dgm:cxn modelId="{F5FFE254-83AC-42A3-88D3-C7F68945EEAD}" type="presParOf" srcId="{CE642BB2-A848-4442-87B8-3C6EADE18434}" destId="{3B392782-1628-49FB-BCD1-EDDB0039384F}" srcOrd="0" destOrd="0" presId="urn:microsoft.com/office/officeart/2005/8/layout/vList3#5"/>
    <dgm:cxn modelId="{B36426FD-268F-43A1-A728-7EF57E6B066D}" type="presParOf" srcId="{CE642BB2-A848-4442-87B8-3C6EADE18434}" destId="{EDBBDFB0-608D-45D2-908F-452299E33B10}" srcOrd="1" destOrd="0" presId="urn:microsoft.com/office/officeart/2005/8/layout/vList3#5"/>
    <dgm:cxn modelId="{1F902B7E-9B25-466A-8E93-206F3AA9FB7F}" type="presParOf" srcId="{DA43988D-CAB7-4B34-A8FB-92F4C2AB8BB0}" destId="{22BC912E-5D61-4709-B4A1-79A0B6BCB07D}" srcOrd="3" destOrd="0" presId="urn:microsoft.com/office/officeart/2005/8/layout/vList3#5"/>
    <dgm:cxn modelId="{D4B6A52F-69BE-40D5-A50A-F5E71A71D8F6}" type="presParOf" srcId="{DA43988D-CAB7-4B34-A8FB-92F4C2AB8BB0}" destId="{641EFD06-4CDA-44F5-8286-54541880D527}" srcOrd="4" destOrd="0" presId="urn:microsoft.com/office/officeart/2005/8/layout/vList3#5"/>
    <dgm:cxn modelId="{36E03BB4-1FC0-46E9-86F5-C0FE6DA95556}" type="presParOf" srcId="{641EFD06-4CDA-44F5-8286-54541880D527}" destId="{9015D1CF-E8D3-4020-B943-8DAC7E736BC5}" srcOrd="0" destOrd="0" presId="urn:microsoft.com/office/officeart/2005/8/layout/vList3#5"/>
    <dgm:cxn modelId="{673D9CD0-D3E6-40F0-AE77-A1F5BC19CF92}" type="presParOf" srcId="{641EFD06-4CDA-44F5-8286-54541880D527}" destId="{C8D6A105-B6F4-44EC-9070-3493041CB124}" srcOrd="1" destOrd="0" presId="urn:microsoft.com/office/officeart/2005/8/layout/vList3#5"/>
    <dgm:cxn modelId="{C0D91D13-5BF7-47CB-8C35-2F87A1E683E0}" type="presParOf" srcId="{DA43988D-CAB7-4B34-A8FB-92F4C2AB8BB0}" destId="{154E93FC-C121-4EB6-854D-AC8A944E1917}" srcOrd="5" destOrd="0" presId="urn:microsoft.com/office/officeart/2005/8/layout/vList3#5"/>
    <dgm:cxn modelId="{08CC3F30-12B9-4D92-BFE7-82C62E546B7F}" type="presParOf" srcId="{DA43988D-CAB7-4B34-A8FB-92F4C2AB8BB0}" destId="{469E19FD-2B44-4A2A-B242-537A1FF11A9D}" srcOrd="6" destOrd="0" presId="urn:microsoft.com/office/officeart/2005/8/layout/vList3#5"/>
    <dgm:cxn modelId="{2E07E4C2-3425-4149-B937-F08B64EE8F09}" type="presParOf" srcId="{469E19FD-2B44-4A2A-B242-537A1FF11A9D}" destId="{0C3416A1-2901-4421-A4F0-B556D69080A8}" srcOrd="0" destOrd="0" presId="urn:microsoft.com/office/officeart/2005/8/layout/vList3#5"/>
    <dgm:cxn modelId="{EFAA03C8-8A83-4992-B0DB-DEC04F133E1B}" type="presParOf" srcId="{469E19FD-2B44-4A2A-B242-537A1FF11A9D}" destId="{02C8082B-73CF-4800-9F6E-9BAB0BB17A99}" srcOrd="1" destOrd="0" presId="urn:microsoft.com/office/officeart/2005/8/layout/vList3#5"/>
    <dgm:cxn modelId="{B5EF27B2-CCD1-4EAC-99BB-54985AFD5405}" type="presParOf" srcId="{DA43988D-CAB7-4B34-A8FB-92F4C2AB8BB0}" destId="{9C22CE2B-19F2-48DF-A986-E05C893BE267}" srcOrd="7" destOrd="0" presId="urn:microsoft.com/office/officeart/2005/8/layout/vList3#5"/>
    <dgm:cxn modelId="{DB0323F6-9616-40F2-B273-686FDFED5BEE}" type="presParOf" srcId="{DA43988D-CAB7-4B34-A8FB-92F4C2AB8BB0}" destId="{F919C0B0-00CE-4E9E-B429-63FF9447CAAD}" srcOrd="8" destOrd="0" presId="urn:microsoft.com/office/officeart/2005/8/layout/vList3#5"/>
    <dgm:cxn modelId="{48E418F4-BDA7-475D-8643-E9492F52DF0B}" type="presParOf" srcId="{F919C0B0-00CE-4E9E-B429-63FF9447CAAD}" destId="{63ED1E68-9974-4045-9906-988D7C67D44C}" srcOrd="0" destOrd="0" presId="urn:microsoft.com/office/officeart/2005/8/layout/vList3#5"/>
    <dgm:cxn modelId="{4ECC7E98-16E4-4AD0-85E5-926431C9A12B}" type="presParOf" srcId="{F919C0B0-00CE-4E9E-B429-63FF9447CAAD}" destId="{C02E6BA5-4A1C-4645-81C4-DFCA060314B8}"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AECD05-8F40-479F-94B0-EC6E88BC0731}" type="doc">
      <dgm:prSet loTypeId="urn:microsoft.com/office/officeart/2005/8/layout/list1" loCatId="list" qsTypeId="urn:microsoft.com/office/officeart/2005/8/quickstyle/3d2" qsCatId="3D" csTypeId="urn:microsoft.com/office/officeart/2005/8/colors/colorful1#4" csCatId="colorful" phldr="1"/>
      <dgm:spPr/>
      <dgm:t>
        <a:bodyPr/>
        <a:lstStyle/>
        <a:p>
          <a:endParaRPr lang="id-ID"/>
        </a:p>
      </dgm:t>
    </dgm:pt>
    <dgm:pt modelId="{22E3B0F8-6116-4139-A017-688ED290D8CB}">
      <dgm:prSet/>
      <dgm:spPr>
        <a:solidFill>
          <a:srgbClr val="F98007"/>
        </a:solidFill>
      </dgm:spPr>
      <dgm:t>
        <a:bodyPr/>
        <a:lstStyle/>
        <a:p>
          <a:pPr rtl="0"/>
          <a:r>
            <a:rPr lang="id-ID" b="1" dirty="0" smtClean="0"/>
            <a:t>Spesifik</a:t>
          </a:r>
          <a:endParaRPr lang="id-ID" b="1" dirty="0"/>
        </a:p>
      </dgm:t>
    </dgm:pt>
    <dgm:pt modelId="{DC476462-A9B4-4F38-B1DD-FCAC9E8D3942}" type="parTrans" cxnId="{BFF55890-215D-4CE7-9999-6C872CC13E14}">
      <dgm:prSet/>
      <dgm:spPr/>
      <dgm:t>
        <a:bodyPr/>
        <a:lstStyle/>
        <a:p>
          <a:endParaRPr lang="id-ID"/>
        </a:p>
      </dgm:t>
    </dgm:pt>
    <dgm:pt modelId="{DDB4FCC2-D8A5-44D3-A72E-8F7B5AF2F2D9}" type="sibTrans" cxnId="{BFF55890-215D-4CE7-9999-6C872CC13E14}">
      <dgm:prSet/>
      <dgm:spPr/>
      <dgm:t>
        <a:bodyPr/>
        <a:lstStyle/>
        <a:p>
          <a:endParaRPr lang="id-ID"/>
        </a:p>
      </dgm:t>
    </dgm:pt>
    <dgm:pt modelId="{2A6E6035-ECCE-4C3C-956C-8689AB424D2D}">
      <dgm:prSet/>
      <dgm:spPr>
        <a:ln>
          <a:solidFill>
            <a:srgbClr val="F98007"/>
          </a:solidFill>
        </a:ln>
      </dgm:spPr>
      <dgm:t>
        <a:bodyPr/>
        <a:lstStyle/>
        <a:p>
          <a:pPr rtl="0"/>
          <a:r>
            <a:rPr lang="id-ID" dirty="0" smtClean="0"/>
            <a:t>Berarti unik, menggambarkan obyek/subyek tertentu, tidak berdwimakna atau diinterpretasikan lain.</a:t>
          </a:r>
          <a:endParaRPr lang="id-ID" dirty="0"/>
        </a:p>
      </dgm:t>
    </dgm:pt>
    <dgm:pt modelId="{0D7942CF-D703-490D-AE3A-0385697372D9}" type="parTrans" cxnId="{2EA6AC25-EDA3-4300-AED3-26F0F3260713}">
      <dgm:prSet/>
      <dgm:spPr/>
      <dgm:t>
        <a:bodyPr/>
        <a:lstStyle/>
        <a:p>
          <a:endParaRPr lang="id-ID"/>
        </a:p>
      </dgm:t>
    </dgm:pt>
    <dgm:pt modelId="{94D94ACC-3386-448E-86F8-2E0307BB5398}" type="sibTrans" cxnId="{2EA6AC25-EDA3-4300-AED3-26F0F3260713}">
      <dgm:prSet/>
      <dgm:spPr/>
      <dgm:t>
        <a:bodyPr/>
        <a:lstStyle/>
        <a:p>
          <a:endParaRPr lang="id-ID"/>
        </a:p>
      </dgm:t>
    </dgm:pt>
    <dgm:pt modelId="{8D25D24A-6A81-4382-8A82-6641132E715D}">
      <dgm:prSet/>
      <dgm:spPr>
        <a:solidFill>
          <a:srgbClr val="7030A0"/>
        </a:solidFill>
      </dgm:spPr>
      <dgm:t>
        <a:bodyPr/>
        <a:lstStyle/>
        <a:p>
          <a:pPr rtl="0"/>
          <a:r>
            <a:rPr lang="id-ID" b="1" dirty="0" smtClean="0"/>
            <a:t>Dapat Diukur</a:t>
          </a:r>
          <a:endParaRPr lang="id-ID" b="1" dirty="0"/>
        </a:p>
      </dgm:t>
    </dgm:pt>
    <dgm:pt modelId="{ABD68C97-A5C4-4BCF-9F83-56426019C9EB}" type="parTrans" cxnId="{7DF21736-B1A4-4B71-B8FE-875F1DBD7F7A}">
      <dgm:prSet/>
      <dgm:spPr/>
      <dgm:t>
        <a:bodyPr/>
        <a:lstStyle/>
        <a:p>
          <a:endParaRPr lang="id-ID"/>
        </a:p>
      </dgm:t>
    </dgm:pt>
    <dgm:pt modelId="{3F18DE0D-4EA5-44D0-8BB5-F638F3FB31EF}" type="sibTrans" cxnId="{7DF21736-B1A4-4B71-B8FE-875F1DBD7F7A}">
      <dgm:prSet/>
      <dgm:spPr/>
      <dgm:t>
        <a:bodyPr/>
        <a:lstStyle/>
        <a:p>
          <a:endParaRPr lang="id-ID"/>
        </a:p>
      </dgm:t>
    </dgm:pt>
    <dgm:pt modelId="{839FCC58-67F8-4112-B270-A1A411EBE520}">
      <dgm:prSet/>
      <dgm:spPr>
        <a:ln>
          <a:solidFill>
            <a:srgbClr val="7030A0"/>
          </a:solidFill>
        </a:ln>
      </dgm:spPr>
      <dgm:t>
        <a:bodyPr/>
        <a:lstStyle/>
        <a:p>
          <a:pPr rtl="0"/>
          <a:r>
            <a:rPr lang="id-ID" dirty="0" smtClean="0"/>
            <a:t>Secara obyektif dapat diukur baik yang bersifat kuantitatif maupun kualitatif.</a:t>
          </a:r>
          <a:endParaRPr lang="id-ID" dirty="0"/>
        </a:p>
      </dgm:t>
    </dgm:pt>
    <dgm:pt modelId="{5A438480-2416-47EA-82F6-D3EE8E68B489}" type="parTrans" cxnId="{46FD5F75-937A-4485-B073-64B7BC3A30DF}">
      <dgm:prSet/>
      <dgm:spPr/>
      <dgm:t>
        <a:bodyPr/>
        <a:lstStyle/>
        <a:p>
          <a:endParaRPr lang="id-ID"/>
        </a:p>
      </dgm:t>
    </dgm:pt>
    <dgm:pt modelId="{B13373EB-F1F3-4424-ABB4-8C12AC0DEE56}" type="sibTrans" cxnId="{46FD5F75-937A-4485-B073-64B7BC3A30DF}">
      <dgm:prSet/>
      <dgm:spPr/>
      <dgm:t>
        <a:bodyPr/>
        <a:lstStyle/>
        <a:p>
          <a:endParaRPr lang="id-ID"/>
        </a:p>
      </dgm:t>
    </dgm:pt>
    <dgm:pt modelId="{1102E53B-21E9-4DB9-8B96-2ED4B54849E3}">
      <dgm:prSet/>
      <dgm:spPr/>
      <dgm:t>
        <a:bodyPr/>
        <a:lstStyle/>
        <a:p>
          <a:pPr rtl="0"/>
          <a:r>
            <a:rPr lang="id-ID" b="1" dirty="0" smtClean="0"/>
            <a:t>Relevan</a:t>
          </a:r>
          <a:endParaRPr lang="id-ID" b="1" dirty="0"/>
        </a:p>
      </dgm:t>
    </dgm:pt>
    <dgm:pt modelId="{2512CDA9-3B6F-40E0-B38E-5FF7466149DA}" type="parTrans" cxnId="{E3A26081-4806-4FE4-9FC6-C9625F4637AD}">
      <dgm:prSet/>
      <dgm:spPr/>
      <dgm:t>
        <a:bodyPr/>
        <a:lstStyle/>
        <a:p>
          <a:endParaRPr lang="id-ID"/>
        </a:p>
      </dgm:t>
    </dgm:pt>
    <dgm:pt modelId="{2FAB8510-8C83-4046-8195-23791A798BDC}" type="sibTrans" cxnId="{E3A26081-4806-4FE4-9FC6-C9625F4637AD}">
      <dgm:prSet/>
      <dgm:spPr/>
      <dgm:t>
        <a:bodyPr/>
        <a:lstStyle/>
        <a:p>
          <a:endParaRPr lang="id-ID"/>
        </a:p>
      </dgm:t>
    </dgm:pt>
    <dgm:pt modelId="{46BE4277-65C2-4A93-8D09-3DBBFD7FB130}">
      <dgm:prSet/>
      <dgm:spPr/>
      <dgm:t>
        <a:bodyPr/>
        <a:lstStyle/>
        <a:p>
          <a:pPr rtl="0"/>
          <a:r>
            <a:rPr lang="id-ID" dirty="0" smtClean="0"/>
            <a:t>Indikator kinerja sebagai alat ukur harus terkait dengan apa yang diukur dan menggambarkan keadaan subyek yang diukur, bermanfaat bagi pengambilan keputusan.</a:t>
          </a:r>
          <a:endParaRPr lang="id-ID" dirty="0"/>
        </a:p>
      </dgm:t>
    </dgm:pt>
    <dgm:pt modelId="{7FDD1B22-F7C9-4B3F-9C09-0FEE528ABB24}" type="parTrans" cxnId="{D3CC2067-9F76-4FAE-957C-4DC2080E8431}">
      <dgm:prSet/>
      <dgm:spPr/>
      <dgm:t>
        <a:bodyPr/>
        <a:lstStyle/>
        <a:p>
          <a:endParaRPr lang="id-ID"/>
        </a:p>
      </dgm:t>
    </dgm:pt>
    <dgm:pt modelId="{73E10442-EC62-4A7A-8BA9-7B5C1D3734A1}" type="sibTrans" cxnId="{D3CC2067-9F76-4FAE-957C-4DC2080E8431}">
      <dgm:prSet/>
      <dgm:spPr/>
      <dgm:t>
        <a:bodyPr/>
        <a:lstStyle/>
        <a:p>
          <a:endParaRPr lang="id-ID"/>
        </a:p>
      </dgm:t>
    </dgm:pt>
    <dgm:pt modelId="{1747BCE7-7D4D-4A00-B8FA-9AB1481F5843}">
      <dgm:prSet/>
      <dgm:spPr>
        <a:solidFill>
          <a:srgbClr val="00B0F0"/>
        </a:solidFill>
      </dgm:spPr>
      <dgm:t>
        <a:bodyPr/>
        <a:lstStyle/>
        <a:p>
          <a:pPr rtl="0"/>
          <a:r>
            <a:rPr lang="id-ID" b="1" dirty="0" smtClean="0"/>
            <a:t>Tidak Bias</a:t>
          </a:r>
          <a:endParaRPr lang="id-ID" b="1" dirty="0"/>
        </a:p>
      </dgm:t>
    </dgm:pt>
    <dgm:pt modelId="{A45FBD59-195D-4772-96D8-13F277DC147A}" type="parTrans" cxnId="{8C4A795F-30F2-4974-A0E3-E9B358B0D7D5}">
      <dgm:prSet/>
      <dgm:spPr/>
      <dgm:t>
        <a:bodyPr/>
        <a:lstStyle/>
        <a:p>
          <a:endParaRPr lang="id-ID"/>
        </a:p>
      </dgm:t>
    </dgm:pt>
    <dgm:pt modelId="{41974F92-6D10-4A67-902D-23DBD81F32B1}" type="sibTrans" cxnId="{8C4A795F-30F2-4974-A0E3-E9B358B0D7D5}">
      <dgm:prSet/>
      <dgm:spPr/>
      <dgm:t>
        <a:bodyPr/>
        <a:lstStyle/>
        <a:p>
          <a:endParaRPr lang="id-ID"/>
        </a:p>
      </dgm:t>
    </dgm:pt>
    <dgm:pt modelId="{D35CB6A8-679E-4503-B739-DE3FA496089C}">
      <dgm:prSet/>
      <dgm:spPr>
        <a:ln>
          <a:solidFill>
            <a:schemeClr val="accent5">
              <a:lumMod val="50000"/>
            </a:schemeClr>
          </a:solidFill>
        </a:ln>
      </dgm:spPr>
      <dgm:t>
        <a:bodyPr/>
        <a:lstStyle/>
        <a:p>
          <a:pPr rtl="0"/>
          <a:r>
            <a:rPr lang="id-ID" dirty="0" smtClean="0"/>
            <a:t>Tidak memberikan kesan atau arti yang menyesatkan.</a:t>
          </a:r>
          <a:endParaRPr lang="id-ID" dirty="0"/>
        </a:p>
      </dgm:t>
    </dgm:pt>
    <dgm:pt modelId="{8317A8C3-E35B-4AC2-AEEA-BE87C8AC8CE9}" type="parTrans" cxnId="{7A6284FE-B7F0-4FC6-9B95-EA920350847D}">
      <dgm:prSet/>
      <dgm:spPr/>
      <dgm:t>
        <a:bodyPr/>
        <a:lstStyle/>
        <a:p>
          <a:endParaRPr lang="id-ID"/>
        </a:p>
      </dgm:t>
    </dgm:pt>
    <dgm:pt modelId="{8DC8868B-9BA7-4457-801F-CBEE46DABEA0}" type="sibTrans" cxnId="{7A6284FE-B7F0-4FC6-9B95-EA920350847D}">
      <dgm:prSet/>
      <dgm:spPr/>
      <dgm:t>
        <a:bodyPr/>
        <a:lstStyle/>
        <a:p>
          <a:endParaRPr lang="id-ID"/>
        </a:p>
      </dgm:t>
    </dgm:pt>
    <dgm:pt modelId="{3D94B81A-7861-4A61-9CC2-14FBAA3FF13B}" type="pres">
      <dgm:prSet presAssocID="{A7AECD05-8F40-479F-94B0-EC6E88BC0731}" presName="linear" presStyleCnt="0">
        <dgm:presLayoutVars>
          <dgm:dir/>
          <dgm:animLvl val="lvl"/>
          <dgm:resizeHandles val="exact"/>
        </dgm:presLayoutVars>
      </dgm:prSet>
      <dgm:spPr/>
      <dgm:t>
        <a:bodyPr/>
        <a:lstStyle/>
        <a:p>
          <a:endParaRPr lang="id-ID"/>
        </a:p>
      </dgm:t>
    </dgm:pt>
    <dgm:pt modelId="{1971BE9F-071B-4079-9CE6-697114F9C205}" type="pres">
      <dgm:prSet presAssocID="{22E3B0F8-6116-4139-A017-688ED290D8CB}" presName="parentLin" presStyleCnt="0"/>
      <dgm:spPr/>
    </dgm:pt>
    <dgm:pt modelId="{A3D13520-9E17-4672-9B2C-CBE3D3149B2A}" type="pres">
      <dgm:prSet presAssocID="{22E3B0F8-6116-4139-A017-688ED290D8CB}" presName="parentLeftMargin" presStyleLbl="node1" presStyleIdx="0" presStyleCnt="4"/>
      <dgm:spPr/>
      <dgm:t>
        <a:bodyPr/>
        <a:lstStyle/>
        <a:p>
          <a:endParaRPr lang="id-ID"/>
        </a:p>
      </dgm:t>
    </dgm:pt>
    <dgm:pt modelId="{3DC3342E-4EA2-44E9-8C20-18C884EF9DAE}" type="pres">
      <dgm:prSet presAssocID="{22E3B0F8-6116-4139-A017-688ED290D8CB}" presName="parentText" presStyleLbl="node1" presStyleIdx="0" presStyleCnt="4">
        <dgm:presLayoutVars>
          <dgm:chMax val="0"/>
          <dgm:bulletEnabled val="1"/>
        </dgm:presLayoutVars>
      </dgm:prSet>
      <dgm:spPr/>
      <dgm:t>
        <a:bodyPr/>
        <a:lstStyle/>
        <a:p>
          <a:endParaRPr lang="id-ID"/>
        </a:p>
      </dgm:t>
    </dgm:pt>
    <dgm:pt modelId="{196716FE-6B9F-423C-9643-C731A60ED653}" type="pres">
      <dgm:prSet presAssocID="{22E3B0F8-6116-4139-A017-688ED290D8CB}" presName="negativeSpace" presStyleCnt="0"/>
      <dgm:spPr/>
    </dgm:pt>
    <dgm:pt modelId="{E87FE04A-A0CE-4765-924F-678EB7FCA450}" type="pres">
      <dgm:prSet presAssocID="{22E3B0F8-6116-4139-A017-688ED290D8CB}" presName="childText" presStyleLbl="conFgAcc1" presStyleIdx="0" presStyleCnt="4">
        <dgm:presLayoutVars>
          <dgm:bulletEnabled val="1"/>
        </dgm:presLayoutVars>
      </dgm:prSet>
      <dgm:spPr/>
      <dgm:t>
        <a:bodyPr/>
        <a:lstStyle/>
        <a:p>
          <a:endParaRPr lang="id-ID"/>
        </a:p>
      </dgm:t>
    </dgm:pt>
    <dgm:pt modelId="{28EBD9E0-23FF-4F13-BCF1-2127026D71A4}" type="pres">
      <dgm:prSet presAssocID="{DDB4FCC2-D8A5-44D3-A72E-8F7B5AF2F2D9}" presName="spaceBetweenRectangles" presStyleCnt="0"/>
      <dgm:spPr/>
    </dgm:pt>
    <dgm:pt modelId="{31E10171-1981-40A6-9A48-DEE6BB0C7F68}" type="pres">
      <dgm:prSet presAssocID="{8D25D24A-6A81-4382-8A82-6641132E715D}" presName="parentLin" presStyleCnt="0"/>
      <dgm:spPr/>
    </dgm:pt>
    <dgm:pt modelId="{8DE717D9-4C9F-4DE1-973D-DE07D177EEC4}" type="pres">
      <dgm:prSet presAssocID="{8D25D24A-6A81-4382-8A82-6641132E715D}" presName="parentLeftMargin" presStyleLbl="node1" presStyleIdx="0" presStyleCnt="4"/>
      <dgm:spPr/>
      <dgm:t>
        <a:bodyPr/>
        <a:lstStyle/>
        <a:p>
          <a:endParaRPr lang="id-ID"/>
        </a:p>
      </dgm:t>
    </dgm:pt>
    <dgm:pt modelId="{3BB7479C-77B0-41D0-A68E-EB2CB3057000}" type="pres">
      <dgm:prSet presAssocID="{8D25D24A-6A81-4382-8A82-6641132E715D}" presName="parentText" presStyleLbl="node1" presStyleIdx="1" presStyleCnt="4">
        <dgm:presLayoutVars>
          <dgm:chMax val="0"/>
          <dgm:bulletEnabled val="1"/>
        </dgm:presLayoutVars>
      </dgm:prSet>
      <dgm:spPr/>
      <dgm:t>
        <a:bodyPr/>
        <a:lstStyle/>
        <a:p>
          <a:endParaRPr lang="id-ID"/>
        </a:p>
      </dgm:t>
    </dgm:pt>
    <dgm:pt modelId="{E5DE3E1C-05AD-4245-9B7C-8D76C6CD167A}" type="pres">
      <dgm:prSet presAssocID="{8D25D24A-6A81-4382-8A82-6641132E715D}" presName="negativeSpace" presStyleCnt="0"/>
      <dgm:spPr/>
    </dgm:pt>
    <dgm:pt modelId="{6EF650E9-E91F-4E5C-B2FC-A7AC9EB1AE98}" type="pres">
      <dgm:prSet presAssocID="{8D25D24A-6A81-4382-8A82-6641132E715D}" presName="childText" presStyleLbl="conFgAcc1" presStyleIdx="1" presStyleCnt="4">
        <dgm:presLayoutVars>
          <dgm:bulletEnabled val="1"/>
        </dgm:presLayoutVars>
      </dgm:prSet>
      <dgm:spPr/>
      <dgm:t>
        <a:bodyPr/>
        <a:lstStyle/>
        <a:p>
          <a:endParaRPr lang="id-ID"/>
        </a:p>
      </dgm:t>
    </dgm:pt>
    <dgm:pt modelId="{76F8E267-2EB7-4660-A2A8-92F8B8BF556A}" type="pres">
      <dgm:prSet presAssocID="{3F18DE0D-4EA5-44D0-8BB5-F638F3FB31EF}" presName="spaceBetweenRectangles" presStyleCnt="0"/>
      <dgm:spPr/>
    </dgm:pt>
    <dgm:pt modelId="{E847222A-A5CB-43FB-9F7B-36976A91A3C6}" type="pres">
      <dgm:prSet presAssocID="{1102E53B-21E9-4DB9-8B96-2ED4B54849E3}" presName="parentLin" presStyleCnt="0"/>
      <dgm:spPr/>
    </dgm:pt>
    <dgm:pt modelId="{98CFD963-1A2E-4B88-9A22-68ED0FD60FEB}" type="pres">
      <dgm:prSet presAssocID="{1102E53B-21E9-4DB9-8B96-2ED4B54849E3}" presName="parentLeftMargin" presStyleLbl="node1" presStyleIdx="1" presStyleCnt="4"/>
      <dgm:spPr/>
      <dgm:t>
        <a:bodyPr/>
        <a:lstStyle/>
        <a:p>
          <a:endParaRPr lang="id-ID"/>
        </a:p>
      </dgm:t>
    </dgm:pt>
    <dgm:pt modelId="{93F6798B-E914-4285-8039-4D29382AAE0C}" type="pres">
      <dgm:prSet presAssocID="{1102E53B-21E9-4DB9-8B96-2ED4B54849E3}" presName="parentText" presStyleLbl="node1" presStyleIdx="2" presStyleCnt="4">
        <dgm:presLayoutVars>
          <dgm:chMax val="0"/>
          <dgm:bulletEnabled val="1"/>
        </dgm:presLayoutVars>
      </dgm:prSet>
      <dgm:spPr/>
      <dgm:t>
        <a:bodyPr/>
        <a:lstStyle/>
        <a:p>
          <a:endParaRPr lang="id-ID"/>
        </a:p>
      </dgm:t>
    </dgm:pt>
    <dgm:pt modelId="{1AAB87C0-7609-4F63-818C-133170F5CD7A}" type="pres">
      <dgm:prSet presAssocID="{1102E53B-21E9-4DB9-8B96-2ED4B54849E3}" presName="negativeSpace" presStyleCnt="0"/>
      <dgm:spPr/>
    </dgm:pt>
    <dgm:pt modelId="{7DCF26E4-AFAC-447C-8EA4-27ABC681D83D}" type="pres">
      <dgm:prSet presAssocID="{1102E53B-21E9-4DB9-8B96-2ED4B54849E3}" presName="childText" presStyleLbl="conFgAcc1" presStyleIdx="2" presStyleCnt="4">
        <dgm:presLayoutVars>
          <dgm:bulletEnabled val="1"/>
        </dgm:presLayoutVars>
      </dgm:prSet>
      <dgm:spPr/>
      <dgm:t>
        <a:bodyPr/>
        <a:lstStyle/>
        <a:p>
          <a:endParaRPr lang="id-ID"/>
        </a:p>
      </dgm:t>
    </dgm:pt>
    <dgm:pt modelId="{58813748-705C-47C4-8779-FC2B58D4DACD}" type="pres">
      <dgm:prSet presAssocID="{2FAB8510-8C83-4046-8195-23791A798BDC}" presName="spaceBetweenRectangles" presStyleCnt="0"/>
      <dgm:spPr/>
    </dgm:pt>
    <dgm:pt modelId="{11C21930-5373-4318-9D11-782106238F50}" type="pres">
      <dgm:prSet presAssocID="{1747BCE7-7D4D-4A00-B8FA-9AB1481F5843}" presName="parentLin" presStyleCnt="0"/>
      <dgm:spPr/>
    </dgm:pt>
    <dgm:pt modelId="{241CDF8A-37E9-45D9-A25B-9179FEA173FB}" type="pres">
      <dgm:prSet presAssocID="{1747BCE7-7D4D-4A00-B8FA-9AB1481F5843}" presName="parentLeftMargin" presStyleLbl="node1" presStyleIdx="2" presStyleCnt="4"/>
      <dgm:spPr/>
      <dgm:t>
        <a:bodyPr/>
        <a:lstStyle/>
        <a:p>
          <a:endParaRPr lang="id-ID"/>
        </a:p>
      </dgm:t>
    </dgm:pt>
    <dgm:pt modelId="{4CF798CA-63AD-4C8B-810D-3F0BB1A4DE3C}" type="pres">
      <dgm:prSet presAssocID="{1747BCE7-7D4D-4A00-B8FA-9AB1481F5843}" presName="parentText" presStyleLbl="node1" presStyleIdx="3" presStyleCnt="4">
        <dgm:presLayoutVars>
          <dgm:chMax val="0"/>
          <dgm:bulletEnabled val="1"/>
        </dgm:presLayoutVars>
      </dgm:prSet>
      <dgm:spPr/>
      <dgm:t>
        <a:bodyPr/>
        <a:lstStyle/>
        <a:p>
          <a:endParaRPr lang="id-ID"/>
        </a:p>
      </dgm:t>
    </dgm:pt>
    <dgm:pt modelId="{5DE21685-9386-40F6-9C52-239963A09E96}" type="pres">
      <dgm:prSet presAssocID="{1747BCE7-7D4D-4A00-B8FA-9AB1481F5843}" presName="negativeSpace" presStyleCnt="0"/>
      <dgm:spPr/>
    </dgm:pt>
    <dgm:pt modelId="{88F63055-4F7A-4207-87EC-6CADC6C64952}" type="pres">
      <dgm:prSet presAssocID="{1747BCE7-7D4D-4A00-B8FA-9AB1481F5843}" presName="childText" presStyleLbl="conFgAcc1" presStyleIdx="3" presStyleCnt="4">
        <dgm:presLayoutVars>
          <dgm:bulletEnabled val="1"/>
        </dgm:presLayoutVars>
      </dgm:prSet>
      <dgm:spPr/>
      <dgm:t>
        <a:bodyPr/>
        <a:lstStyle/>
        <a:p>
          <a:endParaRPr lang="id-ID"/>
        </a:p>
      </dgm:t>
    </dgm:pt>
  </dgm:ptLst>
  <dgm:cxnLst>
    <dgm:cxn modelId="{616D085F-A3FE-4F24-A29D-EA553246C35A}" type="presOf" srcId="{2A6E6035-ECCE-4C3C-956C-8689AB424D2D}" destId="{E87FE04A-A0CE-4765-924F-678EB7FCA450}" srcOrd="0" destOrd="0" presId="urn:microsoft.com/office/officeart/2005/8/layout/list1"/>
    <dgm:cxn modelId="{46FD5F75-937A-4485-B073-64B7BC3A30DF}" srcId="{8D25D24A-6A81-4382-8A82-6641132E715D}" destId="{839FCC58-67F8-4112-B270-A1A411EBE520}" srcOrd="0" destOrd="0" parTransId="{5A438480-2416-47EA-82F6-D3EE8E68B489}" sibTransId="{B13373EB-F1F3-4424-ABB4-8C12AC0DEE56}"/>
    <dgm:cxn modelId="{6B474502-3E20-4BAD-B378-07E8EF31E928}" type="presOf" srcId="{1102E53B-21E9-4DB9-8B96-2ED4B54849E3}" destId="{98CFD963-1A2E-4B88-9A22-68ED0FD60FEB}" srcOrd="0" destOrd="0" presId="urn:microsoft.com/office/officeart/2005/8/layout/list1"/>
    <dgm:cxn modelId="{5D6AC367-4F93-4A84-B5E3-3FAFA546EA52}" type="presOf" srcId="{1747BCE7-7D4D-4A00-B8FA-9AB1481F5843}" destId="{241CDF8A-37E9-45D9-A25B-9179FEA173FB}" srcOrd="0" destOrd="0" presId="urn:microsoft.com/office/officeart/2005/8/layout/list1"/>
    <dgm:cxn modelId="{7A6284FE-B7F0-4FC6-9B95-EA920350847D}" srcId="{1747BCE7-7D4D-4A00-B8FA-9AB1481F5843}" destId="{D35CB6A8-679E-4503-B739-DE3FA496089C}" srcOrd="0" destOrd="0" parTransId="{8317A8C3-E35B-4AC2-AEEA-BE87C8AC8CE9}" sibTransId="{8DC8868B-9BA7-4457-801F-CBEE46DABEA0}"/>
    <dgm:cxn modelId="{2EA6AC25-EDA3-4300-AED3-26F0F3260713}" srcId="{22E3B0F8-6116-4139-A017-688ED290D8CB}" destId="{2A6E6035-ECCE-4C3C-956C-8689AB424D2D}" srcOrd="0" destOrd="0" parTransId="{0D7942CF-D703-490D-AE3A-0385697372D9}" sibTransId="{94D94ACC-3386-448E-86F8-2E0307BB5398}"/>
    <dgm:cxn modelId="{DDF723B6-DAAF-47DC-9C80-93F8A465619A}" type="presOf" srcId="{1102E53B-21E9-4DB9-8B96-2ED4B54849E3}" destId="{93F6798B-E914-4285-8039-4D29382AAE0C}" srcOrd="1" destOrd="0" presId="urn:microsoft.com/office/officeart/2005/8/layout/list1"/>
    <dgm:cxn modelId="{35AC93B7-A4BA-4CC2-B49A-23C9DD52444B}" type="presOf" srcId="{22E3B0F8-6116-4139-A017-688ED290D8CB}" destId="{3DC3342E-4EA2-44E9-8C20-18C884EF9DAE}" srcOrd="1" destOrd="0" presId="urn:microsoft.com/office/officeart/2005/8/layout/list1"/>
    <dgm:cxn modelId="{FEA67758-5713-4390-A2AB-F40FCE9AAB71}" type="presOf" srcId="{1747BCE7-7D4D-4A00-B8FA-9AB1481F5843}" destId="{4CF798CA-63AD-4C8B-810D-3F0BB1A4DE3C}" srcOrd="1" destOrd="0" presId="urn:microsoft.com/office/officeart/2005/8/layout/list1"/>
    <dgm:cxn modelId="{490B3A9E-B29A-4466-A133-BEC82736EA9E}" type="presOf" srcId="{22E3B0F8-6116-4139-A017-688ED290D8CB}" destId="{A3D13520-9E17-4672-9B2C-CBE3D3149B2A}" srcOrd="0" destOrd="0" presId="urn:microsoft.com/office/officeart/2005/8/layout/list1"/>
    <dgm:cxn modelId="{914C94F6-B797-47FB-A00B-280E9AA6DFB2}" type="presOf" srcId="{D35CB6A8-679E-4503-B739-DE3FA496089C}" destId="{88F63055-4F7A-4207-87EC-6CADC6C64952}" srcOrd="0" destOrd="0" presId="urn:microsoft.com/office/officeart/2005/8/layout/list1"/>
    <dgm:cxn modelId="{3533C790-9C65-46FD-ACB6-A72BFBB457CB}" type="presOf" srcId="{A7AECD05-8F40-479F-94B0-EC6E88BC0731}" destId="{3D94B81A-7861-4A61-9CC2-14FBAA3FF13B}" srcOrd="0" destOrd="0" presId="urn:microsoft.com/office/officeart/2005/8/layout/list1"/>
    <dgm:cxn modelId="{A28E6237-F263-4CC8-881A-7F43112AF932}" type="presOf" srcId="{46BE4277-65C2-4A93-8D09-3DBBFD7FB130}" destId="{7DCF26E4-AFAC-447C-8EA4-27ABC681D83D}" srcOrd="0" destOrd="0" presId="urn:microsoft.com/office/officeart/2005/8/layout/list1"/>
    <dgm:cxn modelId="{765104BC-D426-4FF3-888C-77376EA1E1ED}" type="presOf" srcId="{8D25D24A-6A81-4382-8A82-6641132E715D}" destId="{8DE717D9-4C9F-4DE1-973D-DE07D177EEC4}" srcOrd="0" destOrd="0" presId="urn:microsoft.com/office/officeart/2005/8/layout/list1"/>
    <dgm:cxn modelId="{8C4A795F-30F2-4974-A0E3-E9B358B0D7D5}" srcId="{A7AECD05-8F40-479F-94B0-EC6E88BC0731}" destId="{1747BCE7-7D4D-4A00-B8FA-9AB1481F5843}" srcOrd="3" destOrd="0" parTransId="{A45FBD59-195D-4772-96D8-13F277DC147A}" sibTransId="{41974F92-6D10-4A67-902D-23DBD81F32B1}"/>
    <dgm:cxn modelId="{BFF55890-215D-4CE7-9999-6C872CC13E14}" srcId="{A7AECD05-8F40-479F-94B0-EC6E88BC0731}" destId="{22E3B0F8-6116-4139-A017-688ED290D8CB}" srcOrd="0" destOrd="0" parTransId="{DC476462-A9B4-4F38-B1DD-FCAC9E8D3942}" sibTransId="{DDB4FCC2-D8A5-44D3-A72E-8F7B5AF2F2D9}"/>
    <dgm:cxn modelId="{0FA72206-1CB5-4056-8CA8-0B7D02BC9AA9}" type="presOf" srcId="{839FCC58-67F8-4112-B270-A1A411EBE520}" destId="{6EF650E9-E91F-4E5C-B2FC-A7AC9EB1AE98}" srcOrd="0" destOrd="0" presId="urn:microsoft.com/office/officeart/2005/8/layout/list1"/>
    <dgm:cxn modelId="{E3A26081-4806-4FE4-9FC6-C9625F4637AD}" srcId="{A7AECD05-8F40-479F-94B0-EC6E88BC0731}" destId="{1102E53B-21E9-4DB9-8B96-2ED4B54849E3}" srcOrd="2" destOrd="0" parTransId="{2512CDA9-3B6F-40E0-B38E-5FF7466149DA}" sibTransId="{2FAB8510-8C83-4046-8195-23791A798BDC}"/>
    <dgm:cxn modelId="{7DD84519-FD57-4A45-BBEF-5FFEB1C700BE}" type="presOf" srcId="{8D25D24A-6A81-4382-8A82-6641132E715D}" destId="{3BB7479C-77B0-41D0-A68E-EB2CB3057000}" srcOrd="1" destOrd="0" presId="urn:microsoft.com/office/officeart/2005/8/layout/list1"/>
    <dgm:cxn modelId="{D3CC2067-9F76-4FAE-957C-4DC2080E8431}" srcId="{1102E53B-21E9-4DB9-8B96-2ED4B54849E3}" destId="{46BE4277-65C2-4A93-8D09-3DBBFD7FB130}" srcOrd="0" destOrd="0" parTransId="{7FDD1B22-F7C9-4B3F-9C09-0FEE528ABB24}" sibTransId="{73E10442-EC62-4A7A-8BA9-7B5C1D3734A1}"/>
    <dgm:cxn modelId="{7DF21736-B1A4-4B71-B8FE-875F1DBD7F7A}" srcId="{A7AECD05-8F40-479F-94B0-EC6E88BC0731}" destId="{8D25D24A-6A81-4382-8A82-6641132E715D}" srcOrd="1" destOrd="0" parTransId="{ABD68C97-A5C4-4BCF-9F83-56426019C9EB}" sibTransId="{3F18DE0D-4EA5-44D0-8BB5-F638F3FB31EF}"/>
    <dgm:cxn modelId="{B9A7D886-7C51-4BAD-BF58-6B6D80E97D3B}" type="presParOf" srcId="{3D94B81A-7861-4A61-9CC2-14FBAA3FF13B}" destId="{1971BE9F-071B-4079-9CE6-697114F9C205}" srcOrd="0" destOrd="0" presId="urn:microsoft.com/office/officeart/2005/8/layout/list1"/>
    <dgm:cxn modelId="{26365AFD-7428-47F9-83D5-3BCEDBEF5E56}" type="presParOf" srcId="{1971BE9F-071B-4079-9CE6-697114F9C205}" destId="{A3D13520-9E17-4672-9B2C-CBE3D3149B2A}" srcOrd="0" destOrd="0" presId="urn:microsoft.com/office/officeart/2005/8/layout/list1"/>
    <dgm:cxn modelId="{74203D26-DEF6-4F78-B869-7E40B5313990}" type="presParOf" srcId="{1971BE9F-071B-4079-9CE6-697114F9C205}" destId="{3DC3342E-4EA2-44E9-8C20-18C884EF9DAE}" srcOrd="1" destOrd="0" presId="urn:microsoft.com/office/officeart/2005/8/layout/list1"/>
    <dgm:cxn modelId="{C0C996B9-E6D9-4E4E-8B46-D9029CDE6F17}" type="presParOf" srcId="{3D94B81A-7861-4A61-9CC2-14FBAA3FF13B}" destId="{196716FE-6B9F-423C-9643-C731A60ED653}" srcOrd="1" destOrd="0" presId="urn:microsoft.com/office/officeart/2005/8/layout/list1"/>
    <dgm:cxn modelId="{54A70B7B-A6BF-4CF7-96DB-BD114958C481}" type="presParOf" srcId="{3D94B81A-7861-4A61-9CC2-14FBAA3FF13B}" destId="{E87FE04A-A0CE-4765-924F-678EB7FCA450}" srcOrd="2" destOrd="0" presId="urn:microsoft.com/office/officeart/2005/8/layout/list1"/>
    <dgm:cxn modelId="{9A4B1EEC-4EEF-427F-9AA0-CE30CA231495}" type="presParOf" srcId="{3D94B81A-7861-4A61-9CC2-14FBAA3FF13B}" destId="{28EBD9E0-23FF-4F13-BCF1-2127026D71A4}" srcOrd="3" destOrd="0" presId="urn:microsoft.com/office/officeart/2005/8/layout/list1"/>
    <dgm:cxn modelId="{127E23C5-67CE-4923-8BFB-D6DEDDB55820}" type="presParOf" srcId="{3D94B81A-7861-4A61-9CC2-14FBAA3FF13B}" destId="{31E10171-1981-40A6-9A48-DEE6BB0C7F68}" srcOrd="4" destOrd="0" presId="urn:microsoft.com/office/officeart/2005/8/layout/list1"/>
    <dgm:cxn modelId="{E5522481-37DB-49AA-9CF0-7E86F996447B}" type="presParOf" srcId="{31E10171-1981-40A6-9A48-DEE6BB0C7F68}" destId="{8DE717D9-4C9F-4DE1-973D-DE07D177EEC4}" srcOrd="0" destOrd="0" presId="urn:microsoft.com/office/officeart/2005/8/layout/list1"/>
    <dgm:cxn modelId="{0DC2A964-5637-47D9-8DFB-06DBA02554C8}" type="presParOf" srcId="{31E10171-1981-40A6-9A48-DEE6BB0C7F68}" destId="{3BB7479C-77B0-41D0-A68E-EB2CB3057000}" srcOrd="1" destOrd="0" presId="urn:microsoft.com/office/officeart/2005/8/layout/list1"/>
    <dgm:cxn modelId="{8AED8AFF-9514-4B87-A738-541BA9B533FD}" type="presParOf" srcId="{3D94B81A-7861-4A61-9CC2-14FBAA3FF13B}" destId="{E5DE3E1C-05AD-4245-9B7C-8D76C6CD167A}" srcOrd="5" destOrd="0" presId="urn:microsoft.com/office/officeart/2005/8/layout/list1"/>
    <dgm:cxn modelId="{88381EB0-9894-42AC-8720-E5C73AB279E5}" type="presParOf" srcId="{3D94B81A-7861-4A61-9CC2-14FBAA3FF13B}" destId="{6EF650E9-E91F-4E5C-B2FC-A7AC9EB1AE98}" srcOrd="6" destOrd="0" presId="urn:microsoft.com/office/officeart/2005/8/layout/list1"/>
    <dgm:cxn modelId="{E679ED06-F933-4EBC-8C26-A33CC485E839}" type="presParOf" srcId="{3D94B81A-7861-4A61-9CC2-14FBAA3FF13B}" destId="{76F8E267-2EB7-4660-A2A8-92F8B8BF556A}" srcOrd="7" destOrd="0" presId="urn:microsoft.com/office/officeart/2005/8/layout/list1"/>
    <dgm:cxn modelId="{CAF0C5B0-9C43-4AA4-A7D4-8525926C346D}" type="presParOf" srcId="{3D94B81A-7861-4A61-9CC2-14FBAA3FF13B}" destId="{E847222A-A5CB-43FB-9F7B-36976A91A3C6}" srcOrd="8" destOrd="0" presId="urn:microsoft.com/office/officeart/2005/8/layout/list1"/>
    <dgm:cxn modelId="{584AA3FB-4DB7-48C5-A288-D1C78D94BDFB}" type="presParOf" srcId="{E847222A-A5CB-43FB-9F7B-36976A91A3C6}" destId="{98CFD963-1A2E-4B88-9A22-68ED0FD60FEB}" srcOrd="0" destOrd="0" presId="urn:microsoft.com/office/officeart/2005/8/layout/list1"/>
    <dgm:cxn modelId="{2921AF8D-8275-4D31-82C6-DC5D6CEA1720}" type="presParOf" srcId="{E847222A-A5CB-43FB-9F7B-36976A91A3C6}" destId="{93F6798B-E914-4285-8039-4D29382AAE0C}" srcOrd="1" destOrd="0" presId="urn:microsoft.com/office/officeart/2005/8/layout/list1"/>
    <dgm:cxn modelId="{B56880F2-3233-46B4-A47A-4079FF247D2F}" type="presParOf" srcId="{3D94B81A-7861-4A61-9CC2-14FBAA3FF13B}" destId="{1AAB87C0-7609-4F63-818C-133170F5CD7A}" srcOrd="9" destOrd="0" presId="urn:microsoft.com/office/officeart/2005/8/layout/list1"/>
    <dgm:cxn modelId="{72F3CA76-160B-40DA-8D5A-7034F90F5A2F}" type="presParOf" srcId="{3D94B81A-7861-4A61-9CC2-14FBAA3FF13B}" destId="{7DCF26E4-AFAC-447C-8EA4-27ABC681D83D}" srcOrd="10" destOrd="0" presId="urn:microsoft.com/office/officeart/2005/8/layout/list1"/>
    <dgm:cxn modelId="{CFC016FF-10F7-4151-9ADD-36E1A850829D}" type="presParOf" srcId="{3D94B81A-7861-4A61-9CC2-14FBAA3FF13B}" destId="{58813748-705C-47C4-8779-FC2B58D4DACD}" srcOrd="11" destOrd="0" presId="urn:microsoft.com/office/officeart/2005/8/layout/list1"/>
    <dgm:cxn modelId="{71093B77-5ACE-4567-92F3-0D5C18125369}" type="presParOf" srcId="{3D94B81A-7861-4A61-9CC2-14FBAA3FF13B}" destId="{11C21930-5373-4318-9D11-782106238F50}" srcOrd="12" destOrd="0" presId="urn:microsoft.com/office/officeart/2005/8/layout/list1"/>
    <dgm:cxn modelId="{D8AD6B25-C594-4AD0-8E0C-E85C14B0BE49}" type="presParOf" srcId="{11C21930-5373-4318-9D11-782106238F50}" destId="{241CDF8A-37E9-45D9-A25B-9179FEA173FB}" srcOrd="0" destOrd="0" presId="urn:microsoft.com/office/officeart/2005/8/layout/list1"/>
    <dgm:cxn modelId="{8B4CF4CA-15F8-4AA5-897D-E77B5FC9D0C7}" type="presParOf" srcId="{11C21930-5373-4318-9D11-782106238F50}" destId="{4CF798CA-63AD-4C8B-810D-3F0BB1A4DE3C}" srcOrd="1" destOrd="0" presId="urn:microsoft.com/office/officeart/2005/8/layout/list1"/>
    <dgm:cxn modelId="{0C85B9B7-66E3-4228-8EE5-171F448025A7}" type="presParOf" srcId="{3D94B81A-7861-4A61-9CC2-14FBAA3FF13B}" destId="{5DE21685-9386-40F6-9C52-239963A09E96}" srcOrd="13" destOrd="0" presId="urn:microsoft.com/office/officeart/2005/8/layout/list1"/>
    <dgm:cxn modelId="{EDC72F8B-73B1-4D00-B6DA-ED1922CA6B54}" type="presParOf" srcId="{3D94B81A-7861-4A61-9CC2-14FBAA3FF13B}" destId="{88F63055-4F7A-4207-87EC-6CADC6C64952}"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AFDE3B-27D6-4B7B-9BB0-64E693A08DB9}" type="doc">
      <dgm:prSet loTypeId="urn:microsoft.com/office/officeart/2005/8/layout/vList3#6" loCatId="list" qsTypeId="urn:microsoft.com/office/officeart/2005/8/quickstyle/3d1" qsCatId="3D" csTypeId="urn:microsoft.com/office/officeart/2005/8/colors/accent1_2" csCatId="accent1" phldr="1"/>
      <dgm:spPr/>
      <dgm:t>
        <a:bodyPr/>
        <a:lstStyle/>
        <a:p>
          <a:endParaRPr lang="id-ID"/>
        </a:p>
      </dgm:t>
    </dgm:pt>
    <dgm:pt modelId="{9BC4B7EF-4CFB-4705-A8F0-805B739C2E84}">
      <dgm:prSet/>
      <dgm:spPr>
        <a:solidFill>
          <a:schemeClr val="tx1"/>
        </a:solidFill>
      </dgm:spPr>
      <dgm:t>
        <a:bodyPr/>
        <a:lstStyle/>
        <a:p>
          <a:pPr rtl="0"/>
          <a:r>
            <a:rPr lang="id-ID" dirty="0" smtClean="0"/>
            <a:t>faktor yang harus dipertimbangkan dalam penetapan target kinerja</a:t>
          </a:r>
          <a:endParaRPr lang="id-ID" dirty="0"/>
        </a:p>
      </dgm:t>
    </dgm:pt>
    <dgm:pt modelId="{3E519498-63F7-4B75-9984-0B6A74785B53}" type="parTrans" cxnId="{7F87D7F3-E5AE-4A58-8EC2-891A4F786618}">
      <dgm:prSet/>
      <dgm:spPr/>
      <dgm:t>
        <a:bodyPr/>
        <a:lstStyle/>
        <a:p>
          <a:endParaRPr lang="id-ID"/>
        </a:p>
      </dgm:t>
    </dgm:pt>
    <dgm:pt modelId="{3D965422-ECE9-41AF-8581-24FBC31EBF5F}" type="sibTrans" cxnId="{7F87D7F3-E5AE-4A58-8EC2-891A4F786618}">
      <dgm:prSet/>
      <dgm:spPr/>
      <dgm:t>
        <a:bodyPr/>
        <a:lstStyle/>
        <a:p>
          <a:endParaRPr lang="id-ID"/>
        </a:p>
      </dgm:t>
    </dgm:pt>
    <dgm:pt modelId="{EE85D186-AD5E-4A43-B871-6DDCA705D277}" type="pres">
      <dgm:prSet presAssocID="{CDAFDE3B-27D6-4B7B-9BB0-64E693A08DB9}" presName="linearFlow" presStyleCnt="0">
        <dgm:presLayoutVars>
          <dgm:dir/>
          <dgm:resizeHandles val="exact"/>
        </dgm:presLayoutVars>
      </dgm:prSet>
      <dgm:spPr/>
      <dgm:t>
        <a:bodyPr/>
        <a:lstStyle/>
        <a:p>
          <a:endParaRPr lang="id-ID"/>
        </a:p>
      </dgm:t>
    </dgm:pt>
    <dgm:pt modelId="{94E8472E-6BBD-4171-8B26-3B071FE06A08}" type="pres">
      <dgm:prSet presAssocID="{9BC4B7EF-4CFB-4705-A8F0-805B739C2E84}" presName="composite" presStyleCnt="0"/>
      <dgm:spPr/>
    </dgm:pt>
    <dgm:pt modelId="{BDE89145-500A-401C-8197-CB1CECCEB18E}" type="pres">
      <dgm:prSet presAssocID="{9BC4B7EF-4CFB-4705-A8F0-805B739C2E84}" presName="imgShp" presStyleLbl="fgImgPlace1" presStyleIdx="0" presStyleCnt="1"/>
      <dgm:spPr>
        <a:blipFill rotWithShape="0">
          <a:blip xmlns:r="http://schemas.openxmlformats.org/officeDocument/2006/relationships" r:embed="rId1"/>
          <a:stretch>
            <a:fillRect/>
          </a:stretch>
        </a:blipFill>
      </dgm:spPr>
    </dgm:pt>
    <dgm:pt modelId="{CA3AF8D4-E169-49DF-BEAD-03D2868809E7}" type="pres">
      <dgm:prSet presAssocID="{9BC4B7EF-4CFB-4705-A8F0-805B739C2E84}" presName="txShp" presStyleLbl="node1" presStyleIdx="0" presStyleCnt="1">
        <dgm:presLayoutVars>
          <dgm:bulletEnabled val="1"/>
        </dgm:presLayoutVars>
      </dgm:prSet>
      <dgm:spPr/>
      <dgm:t>
        <a:bodyPr/>
        <a:lstStyle/>
        <a:p>
          <a:endParaRPr lang="id-ID"/>
        </a:p>
      </dgm:t>
    </dgm:pt>
  </dgm:ptLst>
  <dgm:cxnLst>
    <dgm:cxn modelId="{E05B4145-6137-4697-9EA2-5C3FE4E9CE5C}" type="presOf" srcId="{CDAFDE3B-27D6-4B7B-9BB0-64E693A08DB9}" destId="{EE85D186-AD5E-4A43-B871-6DDCA705D277}" srcOrd="0" destOrd="0" presId="urn:microsoft.com/office/officeart/2005/8/layout/vList3#6"/>
    <dgm:cxn modelId="{35FA1ABE-86AB-43DB-B69D-3800A30A1EC0}" type="presOf" srcId="{9BC4B7EF-4CFB-4705-A8F0-805B739C2E84}" destId="{CA3AF8D4-E169-49DF-BEAD-03D2868809E7}" srcOrd="0" destOrd="0" presId="urn:microsoft.com/office/officeart/2005/8/layout/vList3#6"/>
    <dgm:cxn modelId="{7F87D7F3-E5AE-4A58-8EC2-891A4F786618}" srcId="{CDAFDE3B-27D6-4B7B-9BB0-64E693A08DB9}" destId="{9BC4B7EF-4CFB-4705-A8F0-805B739C2E84}" srcOrd="0" destOrd="0" parTransId="{3E519498-63F7-4B75-9984-0B6A74785B53}" sibTransId="{3D965422-ECE9-41AF-8581-24FBC31EBF5F}"/>
    <dgm:cxn modelId="{803B7AAB-67AF-437E-AE99-D6242FDF1A69}" type="presParOf" srcId="{EE85D186-AD5E-4A43-B871-6DDCA705D277}" destId="{94E8472E-6BBD-4171-8B26-3B071FE06A08}" srcOrd="0" destOrd="0" presId="urn:microsoft.com/office/officeart/2005/8/layout/vList3#6"/>
    <dgm:cxn modelId="{F001865E-9CB7-4F75-9640-BB0907297C73}" type="presParOf" srcId="{94E8472E-6BBD-4171-8B26-3B071FE06A08}" destId="{BDE89145-500A-401C-8197-CB1CECCEB18E}" srcOrd="0" destOrd="0" presId="urn:microsoft.com/office/officeart/2005/8/layout/vList3#6"/>
    <dgm:cxn modelId="{537BC017-0932-45C9-B993-4AC7997C6FAF}" type="presParOf" srcId="{94E8472E-6BBD-4171-8B26-3B071FE06A08}" destId="{CA3AF8D4-E169-49DF-BEAD-03D2868809E7}" srcOrd="1" destOrd="0" presId="urn:microsoft.com/office/officeart/2005/8/layout/vList3#6"/>
  </dgm:cxnLst>
  <dgm:bg>
    <a:solidFill>
      <a:schemeClr val="accent4">
        <a:lumMod val="50000"/>
        <a:lumOff val="5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DD047CE-AD8D-4DE7-9363-33461AFDDD75}" type="doc">
      <dgm:prSet loTypeId="urn:microsoft.com/office/officeart/2005/8/layout/vList3#7" loCatId="list" qsTypeId="urn:microsoft.com/office/officeart/2005/8/quickstyle/simple5" qsCatId="simple" csTypeId="urn:microsoft.com/office/officeart/2005/8/colors/accent1_2" csCatId="accent1" phldr="1"/>
      <dgm:spPr/>
      <dgm:t>
        <a:bodyPr/>
        <a:lstStyle/>
        <a:p>
          <a:endParaRPr lang="id-ID"/>
        </a:p>
      </dgm:t>
    </dgm:pt>
    <dgm:pt modelId="{8B9AD7FC-98EF-4223-94FC-A6AFA0C18495}">
      <dgm:prSet custT="1"/>
      <dgm:spPr>
        <a:solidFill>
          <a:schemeClr val="tx1"/>
        </a:solidFill>
      </dgm:spPr>
      <dgm:t>
        <a:bodyPr/>
        <a:lstStyle/>
        <a:p>
          <a:pPr rtl="0"/>
          <a:r>
            <a:rPr lang="id-ID" sz="1600" dirty="0" smtClean="0"/>
            <a:t>Memilih dasar penetapan sebagai justifikasi penganggaran yang diprioritaskan pada setiap fungsi/bidang pemerintahan.</a:t>
          </a:r>
          <a:endParaRPr lang="id-ID" sz="1600" dirty="0"/>
        </a:p>
      </dgm:t>
    </dgm:pt>
    <dgm:pt modelId="{E5947903-8BE4-4079-B561-B1C4CF5294E0}" type="parTrans" cxnId="{E0E3B141-6181-411A-9D50-A4267E43E066}">
      <dgm:prSet/>
      <dgm:spPr/>
      <dgm:t>
        <a:bodyPr/>
        <a:lstStyle/>
        <a:p>
          <a:endParaRPr lang="id-ID" sz="1600"/>
        </a:p>
      </dgm:t>
    </dgm:pt>
    <dgm:pt modelId="{26F95937-45AB-48EC-AC3F-4E9307C9A328}" type="sibTrans" cxnId="{E0E3B141-6181-411A-9D50-A4267E43E066}">
      <dgm:prSet/>
      <dgm:spPr/>
      <dgm:t>
        <a:bodyPr/>
        <a:lstStyle/>
        <a:p>
          <a:endParaRPr lang="id-ID" sz="1600"/>
        </a:p>
      </dgm:t>
    </dgm:pt>
    <dgm:pt modelId="{7EB4A3E6-47CB-4ED8-898E-51EE61150487}">
      <dgm:prSet custT="1"/>
      <dgm:spPr>
        <a:solidFill>
          <a:srgbClr val="F98007"/>
        </a:solidFill>
      </dgm:spPr>
      <dgm:t>
        <a:bodyPr/>
        <a:lstStyle/>
        <a:p>
          <a:pPr rtl="0"/>
          <a:r>
            <a:rPr lang="id-ID" sz="1600" dirty="0" smtClean="0"/>
            <a:t>Memperhatikan tingkat pelayanan minimum yang ditetapkan oleh pemerintah daerah terhadap suatu kegiatan tertentu.</a:t>
          </a:r>
          <a:endParaRPr lang="id-ID" sz="1600" dirty="0"/>
        </a:p>
      </dgm:t>
    </dgm:pt>
    <dgm:pt modelId="{3F943CCB-0F42-477C-99B4-969B119EBCE4}" type="parTrans" cxnId="{701687F8-09E6-44C5-9F9A-B5C01A6EB791}">
      <dgm:prSet/>
      <dgm:spPr/>
      <dgm:t>
        <a:bodyPr/>
        <a:lstStyle/>
        <a:p>
          <a:endParaRPr lang="id-ID" sz="1600"/>
        </a:p>
      </dgm:t>
    </dgm:pt>
    <dgm:pt modelId="{8E73B67C-2A06-4AEA-AFCC-8CD32CE8AEF5}" type="sibTrans" cxnId="{701687F8-09E6-44C5-9F9A-B5C01A6EB791}">
      <dgm:prSet/>
      <dgm:spPr/>
      <dgm:t>
        <a:bodyPr/>
        <a:lstStyle/>
        <a:p>
          <a:endParaRPr lang="id-ID" sz="1600"/>
        </a:p>
      </dgm:t>
    </dgm:pt>
    <dgm:pt modelId="{37B0172A-598F-49EA-9CEB-FEEF7E0D519C}">
      <dgm:prSet custT="1"/>
      <dgm:spPr>
        <a:solidFill>
          <a:srgbClr val="9900CC"/>
        </a:solidFill>
      </dgm:spPr>
      <dgm:t>
        <a:bodyPr/>
        <a:lstStyle/>
        <a:p>
          <a:pPr rtl="0"/>
          <a:r>
            <a:rPr lang="id-ID" sz="1600" dirty="0" smtClean="0"/>
            <a:t>Kelanjutan setiap program, tingkat inflasi, dan tingkat efisiensi menjadi bagian yang penting dalam menentukan target kinerja.</a:t>
          </a:r>
          <a:endParaRPr lang="id-ID" sz="1600" dirty="0"/>
        </a:p>
      </dgm:t>
    </dgm:pt>
    <dgm:pt modelId="{D9A016A9-A325-4E4A-97A6-7D32ADF0B4FB}" type="parTrans" cxnId="{9AF873B8-7B0D-405D-BEE9-9524433CEFCB}">
      <dgm:prSet/>
      <dgm:spPr/>
      <dgm:t>
        <a:bodyPr/>
        <a:lstStyle/>
        <a:p>
          <a:endParaRPr lang="id-ID" sz="1600"/>
        </a:p>
      </dgm:t>
    </dgm:pt>
    <dgm:pt modelId="{66BE2BD8-6EE8-4FAE-B904-8E23EF0CCFDC}" type="sibTrans" cxnId="{9AF873B8-7B0D-405D-BEE9-9524433CEFCB}">
      <dgm:prSet/>
      <dgm:spPr/>
      <dgm:t>
        <a:bodyPr/>
        <a:lstStyle/>
        <a:p>
          <a:endParaRPr lang="id-ID" sz="1600"/>
        </a:p>
      </dgm:t>
    </dgm:pt>
    <dgm:pt modelId="{C8AF2170-1FB6-4F6A-A021-BF94A60AF527}">
      <dgm:prSet custT="1"/>
      <dgm:spPr>
        <a:solidFill>
          <a:schemeClr val="accent6">
            <a:lumMod val="50000"/>
          </a:schemeClr>
        </a:solidFill>
      </dgm:spPr>
      <dgm:t>
        <a:bodyPr/>
        <a:lstStyle/>
        <a:p>
          <a:pPr rtl="0"/>
          <a:r>
            <a:rPr lang="id-ID" sz="1600" dirty="0" smtClean="0"/>
            <a:t>Ketersediaan sumber daya dalam kegiatan tersebut: dana, SDM, sarana, prasarana pengembangan teknologi, dan lain sebagainya.</a:t>
          </a:r>
          <a:endParaRPr lang="id-ID" sz="1600" dirty="0"/>
        </a:p>
      </dgm:t>
    </dgm:pt>
    <dgm:pt modelId="{672CF40E-2B7A-4132-AE48-FAB637AFEBE2}" type="parTrans" cxnId="{21CE014B-8098-4F88-ADAF-B1601EB72739}">
      <dgm:prSet/>
      <dgm:spPr/>
      <dgm:t>
        <a:bodyPr/>
        <a:lstStyle/>
        <a:p>
          <a:endParaRPr lang="id-ID" sz="1600"/>
        </a:p>
      </dgm:t>
    </dgm:pt>
    <dgm:pt modelId="{6CA350AF-49EF-4E8E-A637-5AA6368D8823}" type="sibTrans" cxnId="{21CE014B-8098-4F88-ADAF-B1601EB72739}">
      <dgm:prSet/>
      <dgm:spPr/>
      <dgm:t>
        <a:bodyPr/>
        <a:lstStyle/>
        <a:p>
          <a:endParaRPr lang="id-ID" sz="1600"/>
        </a:p>
      </dgm:t>
    </dgm:pt>
    <dgm:pt modelId="{305A5674-9995-4D77-BDB0-B24B4539E228}">
      <dgm:prSet custT="1"/>
      <dgm:spPr>
        <a:solidFill>
          <a:srgbClr val="800000"/>
        </a:solidFill>
      </dgm:spPr>
      <dgm:t>
        <a:bodyPr/>
        <a:lstStyle/>
        <a:p>
          <a:pPr rtl="0"/>
          <a:r>
            <a:rPr lang="id-ID" sz="1600" dirty="0" smtClean="0"/>
            <a:t>Kendala yang mungkin dihadapi dimasa depan.</a:t>
          </a:r>
          <a:endParaRPr lang="id-ID" sz="1600" dirty="0"/>
        </a:p>
      </dgm:t>
    </dgm:pt>
    <dgm:pt modelId="{8FFF5BDA-2AD8-4989-809E-ADBFADCF7AFF}" type="parTrans" cxnId="{B0553E66-25E9-4D84-AF12-63EA45D42AB0}">
      <dgm:prSet/>
      <dgm:spPr/>
      <dgm:t>
        <a:bodyPr/>
        <a:lstStyle/>
        <a:p>
          <a:endParaRPr lang="id-ID" sz="1600"/>
        </a:p>
      </dgm:t>
    </dgm:pt>
    <dgm:pt modelId="{A2987994-2D7D-4227-9C58-1A449815CCB0}" type="sibTrans" cxnId="{B0553E66-25E9-4D84-AF12-63EA45D42AB0}">
      <dgm:prSet/>
      <dgm:spPr/>
      <dgm:t>
        <a:bodyPr/>
        <a:lstStyle/>
        <a:p>
          <a:endParaRPr lang="id-ID" sz="1600"/>
        </a:p>
      </dgm:t>
    </dgm:pt>
    <dgm:pt modelId="{EF7D3D2D-3383-489D-BC92-84E22D2DF58B}" type="pres">
      <dgm:prSet presAssocID="{1DD047CE-AD8D-4DE7-9363-33461AFDDD75}" presName="linearFlow" presStyleCnt="0">
        <dgm:presLayoutVars>
          <dgm:dir/>
          <dgm:resizeHandles val="exact"/>
        </dgm:presLayoutVars>
      </dgm:prSet>
      <dgm:spPr/>
      <dgm:t>
        <a:bodyPr/>
        <a:lstStyle/>
        <a:p>
          <a:endParaRPr lang="id-ID"/>
        </a:p>
      </dgm:t>
    </dgm:pt>
    <dgm:pt modelId="{94F4762E-DD4F-4214-A48E-0DD923EE1F37}" type="pres">
      <dgm:prSet presAssocID="{8B9AD7FC-98EF-4223-94FC-A6AFA0C18495}" presName="composite" presStyleCnt="0"/>
      <dgm:spPr/>
    </dgm:pt>
    <dgm:pt modelId="{D808911C-15B2-4DE7-915B-12E88829724D}" type="pres">
      <dgm:prSet presAssocID="{8B9AD7FC-98EF-4223-94FC-A6AFA0C18495}" presName="imgShp" presStyleLbl="fgImgPlace1" presStyleIdx="0" presStyleCnt="5"/>
      <dgm:spPr>
        <a:blipFill rotWithShape="0">
          <a:blip xmlns:r="http://schemas.openxmlformats.org/officeDocument/2006/relationships" r:embed="rId1"/>
          <a:stretch>
            <a:fillRect/>
          </a:stretch>
        </a:blipFill>
      </dgm:spPr>
    </dgm:pt>
    <dgm:pt modelId="{E998B0EE-2751-4B6D-9476-498A78C55FBD}" type="pres">
      <dgm:prSet presAssocID="{8B9AD7FC-98EF-4223-94FC-A6AFA0C18495}" presName="txShp" presStyleLbl="node1" presStyleIdx="0" presStyleCnt="5">
        <dgm:presLayoutVars>
          <dgm:bulletEnabled val="1"/>
        </dgm:presLayoutVars>
      </dgm:prSet>
      <dgm:spPr/>
      <dgm:t>
        <a:bodyPr/>
        <a:lstStyle/>
        <a:p>
          <a:endParaRPr lang="id-ID"/>
        </a:p>
      </dgm:t>
    </dgm:pt>
    <dgm:pt modelId="{8DD6E100-5FB6-4522-B415-9CD5E7D3EA4C}" type="pres">
      <dgm:prSet presAssocID="{26F95937-45AB-48EC-AC3F-4E9307C9A328}" presName="spacing" presStyleCnt="0"/>
      <dgm:spPr/>
    </dgm:pt>
    <dgm:pt modelId="{11AB9D54-5B05-4D36-9578-5DE1C1642F08}" type="pres">
      <dgm:prSet presAssocID="{7EB4A3E6-47CB-4ED8-898E-51EE61150487}" presName="composite" presStyleCnt="0"/>
      <dgm:spPr/>
    </dgm:pt>
    <dgm:pt modelId="{A7649DF1-B0FE-49C8-87A0-6285DAC3F8EC}" type="pres">
      <dgm:prSet presAssocID="{7EB4A3E6-47CB-4ED8-898E-51EE61150487}" presName="imgShp" presStyleLbl="fgImgPlace1" presStyleIdx="1" presStyleCnt="5"/>
      <dgm:spPr>
        <a:blipFill rotWithShape="0">
          <a:blip xmlns:r="http://schemas.openxmlformats.org/officeDocument/2006/relationships" r:embed="rId2"/>
          <a:stretch>
            <a:fillRect/>
          </a:stretch>
        </a:blipFill>
      </dgm:spPr>
    </dgm:pt>
    <dgm:pt modelId="{C58F2071-96AA-493F-82A5-285EC8044CA4}" type="pres">
      <dgm:prSet presAssocID="{7EB4A3E6-47CB-4ED8-898E-51EE61150487}" presName="txShp" presStyleLbl="node1" presStyleIdx="1" presStyleCnt="5">
        <dgm:presLayoutVars>
          <dgm:bulletEnabled val="1"/>
        </dgm:presLayoutVars>
      </dgm:prSet>
      <dgm:spPr/>
      <dgm:t>
        <a:bodyPr/>
        <a:lstStyle/>
        <a:p>
          <a:endParaRPr lang="id-ID"/>
        </a:p>
      </dgm:t>
    </dgm:pt>
    <dgm:pt modelId="{2AD5B368-01C8-4078-B0D6-EC03351650AC}" type="pres">
      <dgm:prSet presAssocID="{8E73B67C-2A06-4AEA-AFCC-8CD32CE8AEF5}" presName="spacing" presStyleCnt="0"/>
      <dgm:spPr/>
    </dgm:pt>
    <dgm:pt modelId="{0CDDA185-7C61-4761-A671-98BD549EA654}" type="pres">
      <dgm:prSet presAssocID="{37B0172A-598F-49EA-9CEB-FEEF7E0D519C}" presName="composite" presStyleCnt="0"/>
      <dgm:spPr/>
    </dgm:pt>
    <dgm:pt modelId="{4D5D0824-7B7F-4B16-BF9A-6426C28B1884}" type="pres">
      <dgm:prSet presAssocID="{37B0172A-598F-49EA-9CEB-FEEF7E0D519C}" presName="imgShp" presStyleLbl="fgImgPlace1" presStyleIdx="2" presStyleCnt="5"/>
      <dgm:spPr>
        <a:blipFill rotWithShape="0">
          <a:blip xmlns:r="http://schemas.openxmlformats.org/officeDocument/2006/relationships" r:embed="rId3"/>
          <a:stretch>
            <a:fillRect/>
          </a:stretch>
        </a:blipFill>
      </dgm:spPr>
    </dgm:pt>
    <dgm:pt modelId="{8FFA3FF4-01AA-48FC-9723-E75D9B0DD1D3}" type="pres">
      <dgm:prSet presAssocID="{37B0172A-598F-49EA-9CEB-FEEF7E0D519C}" presName="txShp" presStyleLbl="node1" presStyleIdx="2" presStyleCnt="5">
        <dgm:presLayoutVars>
          <dgm:bulletEnabled val="1"/>
        </dgm:presLayoutVars>
      </dgm:prSet>
      <dgm:spPr/>
      <dgm:t>
        <a:bodyPr/>
        <a:lstStyle/>
        <a:p>
          <a:endParaRPr lang="id-ID"/>
        </a:p>
      </dgm:t>
    </dgm:pt>
    <dgm:pt modelId="{02A452D3-4B73-4F45-890E-659E30F2BC02}" type="pres">
      <dgm:prSet presAssocID="{66BE2BD8-6EE8-4FAE-B904-8E23EF0CCFDC}" presName="spacing" presStyleCnt="0"/>
      <dgm:spPr/>
    </dgm:pt>
    <dgm:pt modelId="{67A430C5-CDAD-4790-92AC-BF2022429835}" type="pres">
      <dgm:prSet presAssocID="{C8AF2170-1FB6-4F6A-A021-BF94A60AF527}" presName="composite" presStyleCnt="0"/>
      <dgm:spPr/>
    </dgm:pt>
    <dgm:pt modelId="{8AB5E820-9F82-40F8-A838-7239CCBB5B75}" type="pres">
      <dgm:prSet presAssocID="{C8AF2170-1FB6-4F6A-A021-BF94A60AF527}" presName="imgShp" presStyleLbl="fgImgPlace1" presStyleIdx="3" presStyleCnt="5"/>
      <dgm:spPr>
        <a:blipFill rotWithShape="0">
          <a:blip xmlns:r="http://schemas.openxmlformats.org/officeDocument/2006/relationships" r:embed="rId4"/>
          <a:stretch>
            <a:fillRect/>
          </a:stretch>
        </a:blipFill>
      </dgm:spPr>
    </dgm:pt>
    <dgm:pt modelId="{FDE1CFDF-D848-41CE-AC8B-1454FA87875F}" type="pres">
      <dgm:prSet presAssocID="{C8AF2170-1FB6-4F6A-A021-BF94A60AF527}" presName="txShp" presStyleLbl="node1" presStyleIdx="3" presStyleCnt="5">
        <dgm:presLayoutVars>
          <dgm:bulletEnabled val="1"/>
        </dgm:presLayoutVars>
      </dgm:prSet>
      <dgm:spPr/>
      <dgm:t>
        <a:bodyPr/>
        <a:lstStyle/>
        <a:p>
          <a:endParaRPr lang="id-ID"/>
        </a:p>
      </dgm:t>
    </dgm:pt>
    <dgm:pt modelId="{954BAE48-8D28-4CD9-BB94-6DCD1FA2C394}" type="pres">
      <dgm:prSet presAssocID="{6CA350AF-49EF-4E8E-A637-5AA6368D8823}" presName="spacing" presStyleCnt="0"/>
      <dgm:spPr/>
    </dgm:pt>
    <dgm:pt modelId="{15A3EC07-8481-40BF-AEA6-ACAC5C7B8622}" type="pres">
      <dgm:prSet presAssocID="{305A5674-9995-4D77-BDB0-B24B4539E228}" presName="composite" presStyleCnt="0"/>
      <dgm:spPr/>
    </dgm:pt>
    <dgm:pt modelId="{04B20D45-013A-4081-A43C-33D068E136C4}" type="pres">
      <dgm:prSet presAssocID="{305A5674-9995-4D77-BDB0-B24B4539E228}" presName="imgShp" presStyleLbl="fgImgPlace1" presStyleIdx="4" presStyleCnt="5"/>
      <dgm:spPr>
        <a:blipFill rotWithShape="0">
          <a:blip xmlns:r="http://schemas.openxmlformats.org/officeDocument/2006/relationships" r:embed="rId5"/>
          <a:stretch>
            <a:fillRect/>
          </a:stretch>
        </a:blipFill>
      </dgm:spPr>
    </dgm:pt>
    <dgm:pt modelId="{A963E9B8-411C-42A4-82B1-5F60995D8AF9}" type="pres">
      <dgm:prSet presAssocID="{305A5674-9995-4D77-BDB0-B24B4539E228}" presName="txShp" presStyleLbl="node1" presStyleIdx="4" presStyleCnt="5">
        <dgm:presLayoutVars>
          <dgm:bulletEnabled val="1"/>
        </dgm:presLayoutVars>
      </dgm:prSet>
      <dgm:spPr/>
      <dgm:t>
        <a:bodyPr/>
        <a:lstStyle/>
        <a:p>
          <a:endParaRPr lang="id-ID"/>
        </a:p>
      </dgm:t>
    </dgm:pt>
  </dgm:ptLst>
  <dgm:cxnLst>
    <dgm:cxn modelId="{7451E2C7-15F2-4D84-A6EF-2BFD6B9F0EFF}" type="presOf" srcId="{1DD047CE-AD8D-4DE7-9363-33461AFDDD75}" destId="{EF7D3D2D-3383-489D-BC92-84E22D2DF58B}" srcOrd="0" destOrd="0" presId="urn:microsoft.com/office/officeart/2005/8/layout/vList3#7"/>
    <dgm:cxn modelId="{03426CC6-59BE-419D-9443-F127E9E97512}" type="presOf" srcId="{8B9AD7FC-98EF-4223-94FC-A6AFA0C18495}" destId="{E998B0EE-2751-4B6D-9476-498A78C55FBD}" srcOrd="0" destOrd="0" presId="urn:microsoft.com/office/officeart/2005/8/layout/vList3#7"/>
    <dgm:cxn modelId="{A41038FC-D5ED-4011-89AF-9ABB333AD405}" type="presOf" srcId="{7EB4A3E6-47CB-4ED8-898E-51EE61150487}" destId="{C58F2071-96AA-493F-82A5-285EC8044CA4}" srcOrd="0" destOrd="0" presId="urn:microsoft.com/office/officeart/2005/8/layout/vList3#7"/>
    <dgm:cxn modelId="{9AF873B8-7B0D-405D-BEE9-9524433CEFCB}" srcId="{1DD047CE-AD8D-4DE7-9363-33461AFDDD75}" destId="{37B0172A-598F-49EA-9CEB-FEEF7E0D519C}" srcOrd="2" destOrd="0" parTransId="{D9A016A9-A325-4E4A-97A6-7D32ADF0B4FB}" sibTransId="{66BE2BD8-6EE8-4FAE-B904-8E23EF0CCFDC}"/>
    <dgm:cxn modelId="{C65313E9-E68F-4BF5-BDAC-7FD081A85D1E}" type="presOf" srcId="{37B0172A-598F-49EA-9CEB-FEEF7E0D519C}" destId="{8FFA3FF4-01AA-48FC-9723-E75D9B0DD1D3}" srcOrd="0" destOrd="0" presId="urn:microsoft.com/office/officeart/2005/8/layout/vList3#7"/>
    <dgm:cxn modelId="{4C1F2A24-83A3-4CB5-A3B6-887ECC56C941}" type="presOf" srcId="{C8AF2170-1FB6-4F6A-A021-BF94A60AF527}" destId="{FDE1CFDF-D848-41CE-AC8B-1454FA87875F}" srcOrd="0" destOrd="0" presId="urn:microsoft.com/office/officeart/2005/8/layout/vList3#7"/>
    <dgm:cxn modelId="{0A81B859-4B03-4F23-B539-EA8844566C0C}" type="presOf" srcId="{305A5674-9995-4D77-BDB0-B24B4539E228}" destId="{A963E9B8-411C-42A4-82B1-5F60995D8AF9}" srcOrd="0" destOrd="0" presId="urn:microsoft.com/office/officeart/2005/8/layout/vList3#7"/>
    <dgm:cxn modelId="{B0553E66-25E9-4D84-AF12-63EA45D42AB0}" srcId="{1DD047CE-AD8D-4DE7-9363-33461AFDDD75}" destId="{305A5674-9995-4D77-BDB0-B24B4539E228}" srcOrd="4" destOrd="0" parTransId="{8FFF5BDA-2AD8-4989-809E-ADBFADCF7AFF}" sibTransId="{A2987994-2D7D-4227-9C58-1A449815CCB0}"/>
    <dgm:cxn modelId="{701687F8-09E6-44C5-9F9A-B5C01A6EB791}" srcId="{1DD047CE-AD8D-4DE7-9363-33461AFDDD75}" destId="{7EB4A3E6-47CB-4ED8-898E-51EE61150487}" srcOrd="1" destOrd="0" parTransId="{3F943CCB-0F42-477C-99B4-969B119EBCE4}" sibTransId="{8E73B67C-2A06-4AEA-AFCC-8CD32CE8AEF5}"/>
    <dgm:cxn modelId="{21CE014B-8098-4F88-ADAF-B1601EB72739}" srcId="{1DD047CE-AD8D-4DE7-9363-33461AFDDD75}" destId="{C8AF2170-1FB6-4F6A-A021-BF94A60AF527}" srcOrd="3" destOrd="0" parTransId="{672CF40E-2B7A-4132-AE48-FAB637AFEBE2}" sibTransId="{6CA350AF-49EF-4E8E-A637-5AA6368D8823}"/>
    <dgm:cxn modelId="{E0E3B141-6181-411A-9D50-A4267E43E066}" srcId="{1DD047CE-AD8D-4DE7-9363-33461AFDDD75}" destId="{8B9AD7FC-98EF-4223-94FC-A6AFA0C18495}" srcOrd="0" destOrd="0" parTransId="{E5947903-8BE4-4079-B561-B1C4CF5294E0}" sibTransId="{26F95937-45AB-48EC-AC3F-4E9307C9A328}"/>
    <dgm:cxn modelId="{58841CD7-9A1B-4520-AFD5-B4407F1335F6}" type="presParOf" srcId="{EF7D3D2D-3383-489D-BC92-84E22D2DF58B}" destId="{94F4762E-DD4F-4214-A48E-0DD923EE1F37}" srcOrd="0" destOrd="0" presId="urn:microsoft.com/office/officeart/2005/8/layout/vList3#7"/>
    <dgm:cxn modelId="{DF7EFADF-D7E6-47FE-B123-3C9C7C3CC29E}" type="presParOf" srcId="{94F4762E-DD4F-4214-A48E-0DD923EE1F37}" destId="{D808911C-15B2-4DE7-915B-12E88829724D}" srcOrd="0" destOrd="0" presId="urn:microsoft.com/office/officeart/2005/8/layout/vList3#7"/>
    <dgm:cxn modelId="{73A084F4-CFD1-4D4B-A89F-68BB979C9059}" type="presParOf" srcId="{94F4762E-DD4F-4214-A48E-0DD923EE1F37}" destId="{E998B0EE-2751-4B6D-9476-498A78C55FBD}" srcOrd="1" destOrd="0" presId="urn:microsoft.com/office/officeart/2005/8/layout/vList3#7"/>
    <dgm:cxn modelId="{E81DF373-6BE2-458A-81E1-5E1D5A2F9D5B}" type="presParOf" srcId="{EF7D3D2D-3383-489D-BC92-84E22D2DF58B}" destId="{8DD6E100-5FB6-4522-B415-9CD5E7D3EA4C}" srcOrd="1" destOrd="0" presId="urn:microsoft.com/office/officeart/2005/8/layout/vList3#7"/>
    <dgm:cxn modelId="{AF8A51D7-03CC-48A2-AABB-17159D11CAA8}" type="presParOf" srcId="{EF7D3D2D-3383-489D-BC92-84E22D2DF58B}" destId="{11AB9D54-5B05-4D36-9578-5DE1C1642F08}" srcOrd="2" destOrd="0" presId="urn:microsoft.com/office/officeart/2005/8/layout/vList3#7"/>
    <dgm:cxn modelId="{7845DE83-E848-41CD-9EDD-BACD08ACE245}" type="presParOf" srcId="{11AB9D54-5B05-4D36-9578-5DE1C1642F08}" destId="{A7649DF1-B0FE-49C8-87A0-6285DAC3F8EC}" srcOrd="0" destOrd="0" presId="urn:microsoft.com/office/officeart/2005/8/layout/vList3#7"/>
    <dgm:cxn modelId="{B3D397FF-8801-42B0-B5CC-50106B2C042B}" type="presParOf" srcId="{11AB9D54-5B05-4D36-9578-5DE1C1642F08}" destId="{C58F2071-96AA-493F-82A5-285EC8044CA4}" srcOrd="1" destOrd="0" presId="urn:microsoft.com/office/officeart/2005/8/layout/vList3#7"/>
    <dgm:cxn modelId="{C8567D68-5561-485C-B610-B8700E179881}" type="presParOf" srcId="{EF7D3D2D-3383-489D-BC92-84E22D2DF58B}" destId="{2AD5B368-01C8-4078-B0D6-EC03351650AC}" srcOrd="3" destOrd="0" presId="urn:microsoft.com/office/officeart/2005/8/layout/vList3#7"/>
    <dgm:cxn modelId="{DC5F8F40-40AA-4A6D-98FB-3CCC891C795D}" type="presParOf" srcId="{EF7D3D2D-3383-489D-BC92-84E22D2DF58B}" destId="{0CDDA185-7C61-4761-A671-98BD549EA654}" srcOrd="4" destOrd="0" presId="urn:microsoft.com/office/officeart/2005/8/layout/vList3#7"/>
    <dgm:cxn modelId="{CE1082A8-912F-4F31-B2A3-CC342E42E39B}" type="presParOf" srcId="{0CDDA185-7C61-4761-A671-98BD549EA654}" destId="{4D5D0824-7B7F-4B16-BF9A-6426C28B1884}" srcOrd="0" destOrd="0" presId="urn:microsoft.com/office/officeart/2005/8/layout/vList3#7"/>
    <dgm:cxn modelId="{906B3200-80A2-41DD-B14D-CD63135CA903}" type="presParOf" srcId="{0CDDA185-7C61-4761-A671-98BD549EA654}" destId="{8FFA3FF4-01AA-48FC-9723-E75D9B0DD1D3}" srcOrd="1" destOrd="0" presId="urn:microsoft.com/office/officeart/2005/8/layout/vList3#7"/>
    <dgm:cxn modelId="{1F09E102-EB00-4DCE-985A-3BF636E12773}" type="presParOf" srcId="{EF7D3D2D-3383-489D-BC92-84E22D2DF58B}" destId="{02A452D3-4B73-4F45-890E-659E30F2BC02}" srcOrd="5" destOrd="0" presId="urn:microsoft.com/office/officeart/2005/8/layout/vList3#7"/>
    <dgm:cxn modelId="{F60BD7EA-42DD-4971-AEB4-4773B2564845}" type="presParOf" srcId="{EF7D3D2D-3383-489D-BC92-84E22D2DF58B}" destId="{67A430C5-CDAD-4790-92AC-BF2022429835}" srcOrd="6" destOrd="0" presId="urn:microsoft.com/office/officeart/2005/8/layout/vList3#7"/>
    <dgm:cxn modelId="{E5EB7051-4622-484F-AB68-1751C8BE55B8}" type="presParOf" srcId="{67A430C5-CDAD-4790-92AC-BF2022429835}" destId="{8AB5E820-9F82-40F8-A838-7239CCBB5B75}" srcOrd="0" destOrd="0" presId="urn:microsoft.com/office/officeart/2005/8/layout/vList3#7"/>
    <dgm:cxn modelId="{77A41589-C079-476D-B67E-3E99E0C7F25E}" type="presParOf" srcId="{67A430C5-CDAD-4790-92AC-BF2022429835}" destId="{FDE1CFDF-D848-41CE-AC8B-1454FA87875F}" srcOrd="1" destOrd="0" presId="urn:microsoft.com/office/officeart/2005/8/layout/vList3#7"/>
    <dgm:cxn modelId="{EC94BD59-8297-466E-BAEA-1E8D6436C76F}" type="presParOf" srcId="{EF7D3D2D-3383-489D-BC92-84E22D2DF58B}" destId="{954BAE48-8D28-4CD9-BB94-6DCD1FA2C394}" srcOrd="7" destOrd="0" presId="urn:microsoft.com/office/officeart/2005/8/layout/vList3#7"/>
    <dgm:cxn modelId="{5B4229F5-8123-45D1-AABF-E8AA3FBF9EEA}" type="presParOf" srcId="{EF7D3D2D-3383-489D-BC92-84E22D2DF58B}" destId="{15A3EC07-8481-40BF-AEA6-ACAC5C7B8622}" srcOrd="8" destOrd="0" presId="urn:microsoft.com/office/officeart/2005/8/layout/vList3#7"/>
    <dgm:cxn modelId="{E58F5BF9-BBDB-4223-9741-127C4173A9CD}" type="presParOf" srcId="{15A3EC07-8481-40BF-AEA6-ACAC5C7B8622}" destId="{04B20D45-013A-4081-A43C-33D068E136C4}" srcOrd="0" destOrd="0" presId="urn:microsoft.com/office/officeart/2005/8/layout/vList3#7"/>
    <dgm:cxn modelId="{C1FF4B9A-14E6-4515-B8A6-C4698D7EA8FE}" type="presParOf" srcId="{15A3EC07-8481-40BF-AEA6-ACAC5C7B8622}" destId="{A963E9B8-411C-42A4-82B1-5F60995D8AF9}" srcOrd="1" destOrd="0" presId="urn:microsoft.com/office/officeart/2005/8/layout/vList3#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AFDE3B-27D6-4B7B-9BB0-64E693A08DB9}" type="doc">
      <dgm:prSet loTypeId="urn:microsoft.com/office/officeart/2005/8/layout/vList3#8" loCatId="list" qsTypeId="urn:microsoft.com/office/officeart/2005/8/quickstyle/3d1" qsCatId="3D" csTypeId="urn:microsoft.com/office/officeart/2005/8/colors/accent1_2" csCatId="accent1" phldr="1"/>
      <dgm:spPr/>
      <dgm:t>
        <a:bodyPr/>
        <a:lstStyle/>
        <a:p>
          <a:endParaRPr lang="id-ID"/>
        </a:p>
      </dgm:t>
    </dgm:pt>
    <dgm:pt modelId="{9BC4B7EF-4CFB-4705-A8F0-805B739C2E84}">
      <dgm:prSet custT="1"/>
      <dgm:spPr>
        <a:solidFill>
          <a:schemeClr val="tx1"/>
        </a:solidFill>
      </dgm:spPr>
      <dgm:t>
        <a:bodyPr/>
        <a:lstStyle/>
        <a:p>
          <a:pPr rtl="0"/>
          <a:r>
            <a:rPr lang="id-ID" sz="2500" dirty="0" smtClean="0"/>
            <a:t>Kriteria penetapan target kinerja</a:t>
          </a:r>
          <a:endParaRPr lang="id-ID" sz="2500" dirty="0"/>
        </a:p>
      </dgm:t>
    </dgm:pt>
    <dgm:pt modelId="{3E519498-63F7-4B75-9984-0B6A74785B53}" type="parTrans" cxnId="{7F87D7F3-E5AE-4A58-8EC2-891A4F786618}">
      <dgm:prSet/>
      <dgm:spPr/>
      <dgm:t>
        <a:bodyPr/>
        <a:lstStyle/>
        <a:p>
          <a:endParaRPr lang="id-ID" sz="2500"/>
        </a:p>
      </dgm:t>
    </dgm:pt>
    <dgm:pt modelId="{3D965422-ECE9-41AF-8581-24FBC31EBF5F}" type="sibTrans" cxnId="{7F87D7F3-E5AE-4A58-8EC2-891A4F786618}">
      <dgm:prSet/>
      <dgm:spPr/>
      <dgm:t>
        <a:bodyPr/>
        <a:lstStyle/>
        <a:p>
          <a:endParaRPr lang="id-ID" sz="2500"/>
        </a:p>
      </dgm:t>
    </dgm:pt>
    <dgm:pt modelId="{EE85D186-AD5E-4A43-B871-6DDCA705D277}" type="pres">
      <dgm:prSet presAssocID="{CDAFDE3B-27D6-4B7B-9BB0-64E693A08DB9}" presName="linearFlow" presStyleCnt="0">
        <dgm:presLayoutVars>
          <dgm:dir/>
          <dgm:resizeHandles val="exact"/>
        </dgm:presLayoutVars>
      </dgm:prSet>
      <dgm:spPr/>
      <dgm:t>
        <a:bodyPr/>
        <a:lstStyle/>
        <a:p>
          <a:endParaRPr lang="id-ID"/>
        </a:p>
      </dgm:t>
    </dgm:pt>
    <dgm:pt modelId="{94E8472E-6BBD-4171-8B26-3B071FE06A08}" type="pres">
      <dgm:prSet presAssocID="{9BC4B7EF-4CFB-4705-A8F0-805B739C2E84}" presName="composite" presStyleCnt="0"/>
      <dgm:spPr/>
    </dgm:pt>
    <dgm:pt modelId="{BDE89145-500A-401C-8197-CB1CECCEB18E}" type="pres">
      <dgm:prSet presAssocID="{9BC4B7EF-4CFB-4705-A8F0-805B739C2E84}" presName="imgShp" presStyleLbl="fgImgPlace1" presStyleIdx="0" presStyleCnt="1"/>
      <dgm:spPr>
        <a:blipFill rotWithShape="0">
          <a:blip xmlns:r="http://schemas.openxmlformats.org/officeDocument/2006/relationships" r:embed="rId1"/>
          <a:stretch>
            <a:fillRect/>
          </a:stretch>
        </a:blipFill>
      </dgm:spPr>
    </dgm:pt>
    <dgm:pt modelId="{CA3AF8D4-E169-49DF-BEAD-03D2868809E7}" type="pres">
      <dgm:prSet presAssocID="{9BC4B7EF-4CFB-4705-A8F0-805B739C2E84}" presName="txShp" presStyleLbl="node1" presStyleIdx="0" presStyleCnt="1">
        <dgm:presLayoutVars>
          <dgm:bulletEnabled val="1"/>
        </dgm:presLayoutVars>
      </dgm:prSet>
      <dgm:spPr/>
      <dgm:t>
        <a:bodyPr/>
        <a:lstStyle/>
        <a:p>
          <a:endParaRPr lang="id-ID"/>
        </a:p>
      </dgm:t>
    </dgm:pt>
  </dgm:ptLst>
  <dgm:cxnLst>
    <dgm:cxn modelId="{7F87D7F3-E5AE-4A58-8EC2-891A4F786618}" srcId="{CDAFDE3B-27D6-4B7B-9BB0-64E693A08DB9}" destId="{9BC4B7EF-4CFB-4705-A8F0-805B739C2E84}" srcOrd="0" destOrd="0" parTransId="{3E519498-63F7-4B75-9984-0B6A74785B53}" sibTransId="{3D965422-ECE9-41AF-8581-24FBC31EBF5F}"/>
    <dgm:cxn modelId="{32F2213C-626E-45AE-86DD-B4D0F00D0A42}" type="presOf" srcId="{9BC4B7EF-4CFB-4705-A8F0-805B739C2E84}" destId="{CA3AF8D4-E169-49DF-BEAD-03D2868809E7}" srcOrd="0" destOrd="0" presId="urn:microsoft.com/office/officeart/2005/8/layout/vList3#8"/>
    <dgm:cxn modelId="{250F30D7-1E09-47B9-B130-76102DB1397D}" type="presOf" srcId="{CDAFDE3B-27D6-4B7B-9BB0-64E693A08DB9}" destId="{EE85D186-AD5E-4A43-B871-6DDCA705D277}" srcOrd="0" destOrd="0" presId="urn:microsoft.com/office/officeart/2005/8/layout/vList3#8"/>
    <dgm:cxn modelId="{22AAAD7B-E025-4FCE-8D90-009711FA8C50}" type="presParOf" srcId="{EE85D186-AD5E-4A43-B871-6DDCA705D277}" destId="{94E8472E-6BBD-4171-8B26-3B071FE06A08}" srcOrd="0" destOrd="0" presId="urn:microsoft.com/office/officeart/2005/8/layout/vList3#8"/>
    <dgm:cxn modelId="{DF339234-9FC1-4233-8C6B-AC8ACB364C45}" type="presParOf" srcId="{94E8472E-6BBD-4171-8B26-3B071FE06A08}" destId="{BDE89145-500A-401C-8197-CB1CECCEB18E}" srcOrd="0" destOrd="0" presId="urn:microsoft.com/office/officeart/2005/8/layout/vList3#8"/>
    <dgm:cxn modelId="{EE8EE222-2656-4509-B42F-667B91FC7B72}" type="presParOf" srcId="{94E8472E-6BBD-4171-8B26-3B071FE06A08}" destId="{CA3AF8D4-E169-49DF-BEAD-03D2868809E7}" srcOrd="1" destOrd="0" presId="urn:microsoft.com/office/officeart/2005/8/layout/vList3#8"/>
  </dgm:cxnLst>
  <dgm:bg>
    <a:solidFill>
      <a:schemeClr val="accent4">
        <a:lumMod val="50000"/>
        <a:lumOff val="5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4F13D-15A1-483E-907A-01BE55631C41}" type="doc">
      <dgm:prSet loTypeId="urn:microsoft.com/office/officeart/2005/8/layout/hList1" loCatId="list" qsTypeId="urn:microsoft.com/office/officeart/2005/8/quickstyle/3d4" qsCatId="3D" csTypeId="urn:microsoft.com/office/officeart/2005/8/colors/colorful2" csCatId="colorful" phldr="1"/>
      <dgm:spPr/>
      <dgm:t>
        <a:bodyPr/>
        <a:lstStyle/>
        <a:p>
          <a:endParaRPr lang="id-ID"/>
        </a:p>
      </dgm:t>
    </dgm:pt>
    <dgm:pt modelId="{5377B5C2-4E48-4D26-B3CD-0035DFFFEEAB}">
      <dgm:prSet phldrT="[Text]" custT="1"/>
      <dgm:spPr/>
      <dgm:t>
        <a:bodyPr/>
        <a:lstStyle/>
        <a:p>
          <a:r>
            <a:rPr lang="en-US" sz="2400" dirty="0" err="1" smtClean="0"/>
            <a:t>Pedoman</a:t>
          </a:r>
          <a:r>
            <a:rPr lang="en-US" sz="2400" dirty="0" smtClean="0"/>
            <a:t> </a:t>
          </a:r>
          <a:r>
            <a:rPr lang="en-US" sz="2400" dirty="0" err="1" smtClean="0"/>
            <a:t>Penyusunan</a:t>
          </a:r>
          <a:r>
            <a:rPr lang="en-US" sz="2400" dirty="0" smtClean="0"/>
            <a:t> RKA-SKPD</a:t>
          </a:r>
          <a:r>
            <a:rPr lang="id-ID" sz="2400" dirty="0" smtClean="0"/>
            <a:t> </a:t>
          </a:r>
        </a:p>
        <a:p>
          <a:r>
            <a:rPr lang="id-ID" sz="2400" dirty="0" smtClean="0"/>
            <a:t>(Rancangan </a:t>
          </a:r>
          <a:r>
            <a:rPr lang="en-US" sz="2400" dirty="0" err="1" smtClean="0"/>
            <a:t>Surat</a:t>
          </a:r>
          <a:r>
            <a:rPr lang="en-US" sz="2400" dirty="0" smtClean="0"/>
            <a:t> </a:t>
          </a:r>
          <a:r>
            <a:rPr lang="en-US" sz="2400" dirty="0" err="1" smtClean="0"/>
            <a:t>Edaran</a:t>
          </a:r>
          <a:r>
            <a:rPr lang="id-ID" sz="2400" dirty="0" smtClean="0"/>
            <a:t> Kepala Daerah Pasal 89 (paling lambat awal Agustus)</a:t>
          </a:r>
          <a:endParaRPr lang="id-ID" sz="2400" dirty="0"/>
        </a:p>
      </dgm:t>
    </dgm:pt>
    <dgm:pt modelId="{33093A92-44EB-4BBE-95A9-FA397C7244D0}" type="parTrans" cxnId="{4929BB5B-04D0-4D80-8D3A-FBB72E471D80}">
      <dgm:prSet/>
      <dgm:spPr/>
      <dgm:t>
        <a:bodyPr/>
        <a:lstStyle/>
        <a:p>
          <a:endParaRPr lang="id-ID" sz="1800"/>
        </a:p>
      </dgm:t>
    </dgm:pt>
    <dgm:pt modelId="{A0330845-5198-4343-A3B0-3E7F3464CD04}" type="sibTrans" cxnId="{4929BB5B-04D0-4D80-8D3A-FBB72E471D80}">
      <dgm:prSet/>
      <dgm:spPr/>
      <dgm:t>
        <a:bodyPr/>
        <a:lstStyle/>
        <a:p>
          <a:endParaRPr lang="id-ID" sz="1800"/>
        </a:p>
      </dgm:t>
    </dgm:pt>
    <dgm:pt modelId="{FF013F0C-E9D0-4B49-8A6B-16FA6D12D660}">
      <dgm:prSet phldrT="[Text]" custT="1"/>
      <dgm:spPr/>
      <dgm:t>
        <a:bodyPr/>
        <a:lstStyle/>
        <a:p>
          <a:r>
            <a:rPr lang="id-ID" sz="1800" dirty="0" smtClean="0"/>
            <a:t>Prioritas pembangunan daerah dan program/kegiatan yang terkait;</a:t>
          </a:r>
          <a:endParaRPr lang="id-ID" sz="1800" dirty="0"/>
        </a:p>
      </dgm:t>
    </dgm:pt>
    <dgm:pt modelId="{E2694FF3-47B7-40E0-A141-BE9A124DF0F3}" type="parTrans" cxnId="{03394929-735E-4FAA-A3B5-DF20F4A140AD}">
      <dgm:prSet/>
      <dgm:spPr/>
      <dgm:t>
        <a:bodyPr/>
        <a:lstStyle/>
        <a:p>
          <a:endParaRPr lang="id-ID" sz="1800"/>
        </a:p>
      </dgm:t>
    </dgm:pt>
    <dgm:pt modelId="{E07B1B0E-0CF0-4F04-9BFF-79BB67F65227}" type="sibTrans" cxnId="{03394929-735E-4FAA-A3B5-DF20F4A140AD}">
      <dgm:prSet/>
      <dgm:spPr/>
      <dgm:t>
        <a:bodyPr/>
        <a:lstStyle/>
        <a:p>
          <a:endParaRPr lang="id-ID" sz="1800"/>
        </a:p>
      </dgm:t>
    </dgm:pt>
    <dgm:pt modelId="{ADDFE64C-BD5E-40E1-90A7-EFAEB8A39E1D}">
      <dgm:prSet custT="1"/>
      <dgm:spPr/>
      <dgm:t>
        <a:bodyPr/>
        <a:lstStyle/>
        <a:p>
          <a:r>
            <a:rPr lang="id-ID" sz="1800" dirty="0" smtClean="0"/>
            <a:t>Dokumen sebagai lampiran meliputi KUA, PPA, kode rekening APBD, format RKA-SKPD, analisis standar belanja dan standar satuan harga.</a:t>
          </a:r>
        </a:p>
      </dgm:t>
    </dgm:pt>
    <dgm:pt modelId="{B735A030-B1D0-459D-AFF0-92F140009D0C}" type="parTrans" cxnId="{0A9073CF-96EF-4F27-B76D-219A6EA7A985}">
      <dgm:prSet/>
      <dgm:spPr/>
      <dgm:t>
        <a:bodyPr/>
        <a:lstStyle/>
        <a:p>
          <a:endParaRPr lang="id-ID"/>
        </a:p>
      </dgm:t>
    </dgm:pt>
    <dgm:pt modelId="{1FBA8189-A7D7-480B-9606-83106C68EA3F}" type="sibTrans" cxnId="{0A9073CF-96EF-4F27-B76D-219A6EA7A985}">
      <dgm:prSet/>
      <dgm:spPr/>
      <dgm:t>
        <a:bodyPr/>
        <a:lstStyle/>
        <a:p>
          <a:endParaRPr lang="id-ID"/>
        </a:p>
      </dgm:t>
    </dgm:pt>
    <dgm:pt modelId="{3887282F-19AD-4897-B5F9-7655DE0AA2EE}">
      <dgm:prSet custT="1"/>
      <dgm:spPr/>
      <dgm:t>
        <a:bodyPr/>
        <a:lstStyle/>
        <a:p>
          <a:r>
            <a:rPr lang="id-ID" sz="1800" dirty="0" smtClean="0"/>
            <a:t>Alokasi plafon anggaran sementara untuk setiap program/kegiatan SKPD;</a:t>
          </a:r>
        </a:p>
      </dgm:t>
    </dgm:pt>
    <dgm:pt modelId="{37C5728C-7A7C-4FC6-A94E-58F94DE43213}" type="parTrans" cxnId="{05585BF3-B570-43C6-937E-94DA5C289E35}">
      <dgm:prSet/>
      <dgm:spPr/>
      <dgm:t>
        <a:bodyPr/>
        <a:lstStyle/>
        <a:p>
          <a:endParaRPr lang="id-ID"/>
        </a:p>
      </dgm:t>
    </dgm:pt>
    <dgm:pt modelId="{7D02D1D5-0D4A-4D01-A9EC-94E38EAA32FF}" type="sibTrans" cxnId="{05585BF3-B570-43C6-937E-94DA5C289E35}">
      <dgm:prSet/>
      <dgm:spPr/>
      <dgm:t>
        <a:bodyPr/>
        <a:lstStyle/>
        <a:p>
          <a:endParaRPr lang="id-ID"/>
        </a:p>
      </dgm:t>
    </dgm:pt>
    <dgm:pt modelId="{07157371-1236-4791-88F4-07B3893FD9D1}">
      <dgm:prSet custT="1"/>
      <dgm:spPr/>
      <dgm:t>
        <a:bodyPr/>
        <a:lstStyle/>
        <a:p>
          <a:r>
            <a:rPr lang="id-ID" sz="1800" dirty="0" smtClean="0"/>
            <a:t>Batas waktu penyampaian RKA-SKPD kepada PPKD;</a:t>
          </a:r>
        </a:p>
      </dgm:t>
    </dgm:pt>
    <dgm:pt modelId="{6F84F7A8-8E40-4773-BFDE-D4198B8275E0}" type="parTrans" cxnId="{18E14A09-639C-4A9E-94A6-3357FDA07B93}">
      <dgm:prSet/>
      <dgm:spPr/>
      <dgm:t>
        <a:bodyPr/>
        <a:lstStyle/>
        <a:p>
          <a:endParaRPr lang="id-ID"/>
        </a:p>
      </dgm:t>
    </dgm:pt>
    <dgm:pt modelId="{376C4848-3D06-4C4B-8556-54F02267B0B0}" type="sibTrans" cxnId="{18E14A09-639C-4A9E-94A6-3357FDA07B93}">
      <dgm:prSet/>
      <dgm:spPr/>
      <dgm:t>
        <a:bodyPr/>
        <a:lstStyle/>
        <a:p>
          <a:endParaRPr lang="id-ID"/>
        </a:p>
      </dgm:t>
    </dgm:pt>
    <dgm:pt modelId="{85E9416A-11CB-475A-A891-889914875E26}" type="pres">
      <dgm:prSet presAssocID="{9BC4F13D-15A1-483E-907A-01BE55631C41}" presName="Name0" presStyleCnt="0">
        <dgm:presLayoutVars>
          <dgm:dir/>
          <dgm:animLvl val="lvl"/>
          <dgm:resizeHandles val="exact"/>
        </dgm:presLayoutVars>
      </dgm:prSet>
      <dgm:spPr/>
      <dgm:t>
        <a:bodyPr/>
        <a:lstStyle/>
        <a:p>
          <a:endParaRPr lang="id-ID"/>
        </a:p>
      </dgm:t>
    </dgm:pt>
    <dgm:pt modelId="{D298CD85-6E53-409A-892D-7B697FC81067}" type="pres">
      <dgm:prSet presAssocID="{5377B5C2-4E48-4D26-B3CD-0035DFFFEEAB}" presName="composite" presStyleCnt="0"/>
      <dgm:spPr/>
    </dgm:pt>
    <dgm:pt modelId="{C6F00AE5-7B4E-4CBB-B4F4-018843A3ACE7}" type="pres">
      <dgm:prSet presAssocID="{5377B5C2-4E48-4D26-B3CD-0035DFFFEEAB}" presName="parTx" presStyleLbl="alignNode1" presStyleIdx="0" presStyleCnt="1">
        <dgm:presLayoutVars>
          <dgm:chMax val="0"/>
          <dgm:chPref val="0"/>
          <dgm:bulletEnabled val="1"/>
        </dgm:presLayoutVars>
      </dgm:prSet>
      <dgm:spPr/>
      <dgm:t>
        <a:bodyPr/>
        <a:lstStyle/>
        <a:p>
          <a:endParaRPr lang="id-ID"/>
        </a:p>
      </dgm:t>
    </dgm:pt>
    <dgm:pt modelId="{27879091-F563-4FFB-904D-DF343F040DD7}" type="pres">
      <dgm:prSet presAssocID="{5377B5C2-4E48-4D26-B3CD-0035DFFFEEAB}" presName="desTx" presStyleLbl="alignAccFollowNode1" presStyleIdx="0" presStyleCnt="1" custScaleY="100000">
        <dgm:presLayoutVars>
          <dgm:bulletEnabled val="1"/>
        </dgm:presLayoutVars>
      </dgm:prSet>
      <dgm:spPr/>
      <dgm:t>
        <a:bodyPr/>
        <a:lstStyle/>
        <a:p>
          <a:endParaRPr lang="id-ID"/>
        </a:p>
      </dgm:t>
    </dgm:pt>
  </dgm:ptLst>
  <dgm:cxnLst>
    <dgm:cxn modelId="{05585BF3-B570-43C6-937E-94DA5C289E35}" srcId="{5377B5C2-4E48-4D26-B3CD-0035DFFFEEAB}" destId="{3887282F-19AD-4897-B5F9-7655DE0AA2EE}" srcOrd="1" destOrd="0" parTransId="{37C5728C-7A7C-4FC6-A94E-58F94DE43213}" sibTransId="{7D02D1D5-0D4A-4D01-A9EC-94E38EAA32FF}"/>
    <dgm:cxn modelId="{03394929-735E-4FAA-A3B5-DF20F4A140AD}" srcId="{5377B5C2-4E48-4D26-B3CD-0035DFFFEEAB}" destId="{FF013F0C-E9D0-4B49-8A6B-16FA6D12D660}" srcOrd="0" destOrd="0" parTransId="{E2694FF3-47B7-40E0-A141-BE9A124DF0F3}" sibTransId="{E07B1B0E-0CF0-4F04-9BFF-79BB67F65227}"/>
    <dgm:cxn modelId="{4C51F623-C64D-4F2F-8BAB-8232689A8211}" type="presOf" srcId="{ADDFE64C-BD5E-40E1-90A7-EFAEB8A39E1D}" destId="{27879091-F563-4FFB-904D-DF343F040DD7}" srcOrd="0" destOrd="3" presId="urn:microsoft.com/office/officeart/2005/8/layout/hList1"/>
    <dgm:cxn modelId="{18E14A09-639C-4A9E-94A6-3357FDA07B93}" srcId="{5377B5C2-4E48-4D26-B3CD-0035DFFFEEAB}" destId="{07157371-1236-4791-88F4-07B3893FD9D1}" srcOrd="2" destOrd="0" parTransId="{6F84F7A8-8E40-4773-BFDE-D4198B8275E0}" sibTransId="{376C4848-3D06-4C4B-8556-54F02267B0B0}"/>
    <dgm:cxn modelId="{C59D0D22-4BF9-4C76-AAC3-4AEF5CBA3AC5}" type="presOf" srcId="{3887282F-19AD-4897-B5F9-7655DE0AA2EE}" destId="{27879091-F563-4FFB-904D-DF343F040DD7}" srcOrd="0" destOrd="1" presId="urn:microsoft.com/office/officeart/2005/8/layout/hList1"/>
    <dgm:cxn modelId="{A0F4A4C5-3119-40F2-A8B2-4689CEE89680}" type="presOf" srcId="{9BC4F13D-15A1-483E-907A-01BE55631C41}" destId="{85E9416A-11CB-475A-A891-889914875E26}" srcOrd="0" destOrd="0" presId="urn:microsoft.com/office/officeart/2005/8/layout/hList1"/>
    <dgm:cxn modelId="{0A9073CF-96EF-4F27-B76D-219A6EA7A985}" srcId="{5377B5C2-4E48-4D26-B3CD-0035DFFFEEAB}" destId="{ADDFE64C-BD5E-40E1-90A7-EFAEB8A39E1D}" srcOrd="3" destOrd="0" parTransId="{B735A030-B1D0-459D-AFF0-92F140009D0C}" sibTransId="{1FBA8189-A7D7-480B-9606-83106C68EA3F}"/>
    <dgm:cxn modelId="{D3AE3B58-1416-4FC2-9EF7-3B1154A85D48}" type="presOf" srcId="{07157371-1236-4791-88F4-07B3893FD9D1}" destId="{27879091-F563-4FFB-904D-DF343F040DD7}" srcOrd="0" destOrd="2" presId="urn:microsoft.com/office/officeart/2005/8/layout/hList1"/>
    <dgm:cxn modelId="{19D67AE0-DFA8-469B-A4EF-6AD31EDC4A2E}" type="presOf" srcId="{FF013F0C-E9D0-4B49-8A6B-16FA6D12D660}" destId="{27879091-F563-4FFB-904D-DF343F040DD7}" srcOrd="0" destOrd="0" presId="urn:microsoft.com/office/officeart/2005/8/layout/hList1"/>
    <dgm:cxn modelId="{4929BB5B-04D0-4D80-8D3A-FBB72E471D80}" srcId="{9BC4F13D-15A1-483E-907A-01BE55631C41}" destId="{5377B5C2-4E48-4D26-B3CD-0035DFFFEEAB}" srcOrd="0" destOrd="0" parTransId="{33093A92-44EB-4BBE-95A9-FA397C7244D0}" sibTransId="{A0330845-5198-4343-A3B0-3E7F3464CD04}"/>
    <dgm:cxn modelId="{1E6986DB-4D17-465C-85C8-E312DD2E6FC1}" type="presOf" srcId="{5377B5C2-4E48-4D26-B3CD-0035DFFFEEAB}" destId="{C6F00AE5-7B4E-4CBB-B4F4-018843A3ACE7}" srcOrd="0" destOrd="0" presId="urn:microsoft.com/office/officeart/2005/8/layout/hList1"/>
    <dgm:cxn modelId="{8B5402CB-66F3-48D9-9BCB-933B0730F26E}" type="presParOf" srcId="{85E9416A-11CB-475A-A891-889914875E26}" destId="{D298CD85-6E53-409A-892D-7B697FC81067}" srcOrd="0" destOrd="0" presId="urn:microsoft.com/office/officeart/2005/8/layout/hList1"/>
    <dgm:cxn modelId="{74948A91-62B6-4EBB-BAC1-5324805AC717}" type="presParOf" srcId="{D298CD85-6E53-409A-892D-7B697FC81067}" destId="{C6F00AE5-7B4E-4CBB-B4F4-018843A3ACE7}" srcOrd="0" destOrd="0" presId="urn:microsoft.com/office/officeart/2005/8/layout/hList1"/>
    <dgm:cxn modelId="{0EE0CFC1-4A76-4870-8891-279826516B79}" type="presParOf" srcId="{D298CD85-6E53-409A-892D-7B697FC81067}" destId="{27879091-F563-4FFB-904D-DF343F040DD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3E4D5C-778F-4DBC-8EE2-74F989A399F0}" type="doc">
      <dgm:prSet loTypeId="urn:microsoft.com/office/officeart/2005/8/layout/vList2" loCatId="list" qsTypeId="urn:microsoft.com/office/officeart/2005/8/quickstyle/simple5" qsCatId="simple" csTypeId="urn:microsoft.com/office/officeart/2005/8/colors/colorful1#5" csCatId="colorful" phldr="1"/>
      <dgm:spPr/>
      <dgm:t>
        <a:bodyPr/>
        <a:lstStyle/>
        <a:p>
          <a:endParaRPr lang="id-ID"/>
        </a:p>
      </dgm:t>
    </dgm:pt>
    <dgm:pt modelId="{50F69142-6DAB-42E2-9D38-46B1A1C931B7}">
      <dgm:prSet/>
      <dgm:spPr>
        <a:solidFill>
          <a:schemeClr val="tx1"/>
        </a:solidFill>
      </dgm:spPr>
      <dgm:t>
        <a:bodyPr/>
        <a:lstStyle/>
        <a:p>
          <a:pPr rtl="0"/>
          <a:r>
            <a:rPr lang="id-ID" dirty="0" smtClean="0"/>
            <a:t>a. Spesifik</a:t>
          </a:r>
          <a:endParaRPr lang="id-ID" dirty="0"/>
        </a:p>
      </dgm:t>
    </dgm:pt>
    <dgm:pt modelId="{97914B56-7F66-495B-9E4C-7FE6AF449592}" type="parTrans" cxnId="{F7B83677-76A0-450F-A86E-E197A1F0F100}">
      <dgm:prSet/>
      <dgm:spPr/>
      <dgm:t>
        <a:bodyPr/>
        <a:lstStyle/>
        <a:p>
          <a:endParaRPr lang="id-ID"/>
        </a:p>
      </dgm:t>
    </dgm:pt>
    <dgm:pt modelId="{D95C4017-1E5C-4FB8-A5D8-6353FEB7C0F6}" type="sibTrans" cxnId="{F7B83677-76A0-450F-A86E-E197A1F0F100}">
      <dgm:prSet/>
      <dgm:spPr/>
      <dgm:t>
        <a:bodyPr/>
        <a:lstStyle/>
        <a:p>
          <a:endParaRPr lang="id-ID"/>
        </a:p>
      </dgm:t>
    </dgm:pt>
    <dgm:pt modelId="{A0CBE229-DA5E-4CA8-98D2-8F32F83032A0}">
      <dgm:prSet/>
      <dgm:spPr/>
      <dgm:t>
        <a:bodyPr/>
        <a:lstStyle/>
        <a:p>
          <a:pPr rtl="0"/>
          <a:r>
            <a:rPr lang="id-ID" dirty="0" smtClean="0"/>
            <a:t>Berarti unik, menggambarkan obyek/subyek tertentu, tidak bermakna ganda atau diinterpretasikan lain.</a:t>
          </a:r>
          <a:endParaRPr lang="id-ID" dirty="0"/>
        </a:p>
      </dgm:t>
    </dgm:pt>
    <dgm:pt modelId="{7FDA5D06-03C8-4889-82AA-2FDF409214C1}" type="parTrans" cxnId="{BB0FB73A-D633-414F-BB1B-8ECD852C591E}">
      <dgm:prSet/>
      <dgm:spPr/>
      <dgm:t>
        <a:bodyPr/>
        <a:lstStyle/>
        <a:p>
          <a:endParaRPr lang="id-ID"/>
        </a:p>
      </dgm:t>
    </dgm:pt>
    <dgm:pt modelId="{902D32F9-A3FA-4A7E-BB75-E7851CF817B1}" type="sibTrans" cxnId="{BB0FB73A-D633-414F-BB1B-8ECD852C591E}">
      <dgm:prSet/>
      <dgm:spPr/>
      <dgm:t>
        <a:bodyPr/>
        <a:lstStyle/>
        <a:p>
          <a:endParaRPr lang="id-ID"/>
        </a:p>
      </dgm:t>
    </dgm:pt>
    <dgm:pt modelId="{7F257F00-D3E6-45CC-A7EA-8244D34491CC}">
      <dgm:prSet/>
      <dgm:spPr>
        <a:solidFill>
          <a:srgbClr val="C00000"/>
        </a:solidFill>
      </dgm:spPr>
      <dgm:t>
        <a:bodyPr/>
        <a:lstStyle/>
        <a:p>
          <a:pPr rtl="0"/>
          <a:r>
            <a:rPr lang="id-ID" dirty="0" smtClean="0"/>
            <a:t>b. Dapat diukur</a:t>
          </a:r>
          <a:endParaRPr lang="id-ID" dirty="0"/>
        </a:p>
      </dgm:t>
    </dgm:pt>
    <dgm:pt modelId="{53E9D713-D6C4-4359-9492-DF2D83736245}" type="parTrans" cxnId="{7399EE02-7F3B-42A7-9138-13E1B4669C00}">
      <dgm:prSet/>
      <dgm:spPr/>
      <dgm:t>
        <a:bodyPr/>
        <a:lstStyle/>
        <a:p>
          <a:endParaRPr lang="id-ID"/>
        </a:p>
      </dgm:t>
    </dgm:pt>
    <dgm:pt modelId="{3012A441-E182-4528-BC9B-A9B6A6DB3B22}" type="sibTrans" cxnId="{7399EE02-7F3B-42A7-9138-13E1B4669C00}">
      <dgm:prSet/>
      <dgm:spPr/>
      <dgm:t>
        <a:bodyPr/>
        <a:lstStyle/>
        <a:p>
          <a:endParaRPr lang="id-ID"/>
        </a:p>
      </dgm:t>
    </dgm:pt>
    <dgm:pt modelId="{B3151CC7-A112-42C7-9696-5D3F30BA7F37}">
      <dgm:prSet/>
      <dgm:spPr>
        <a:solidFill>
          <a:srgbClr val="FFCCFF"/>
        </a:solidFill>
      </dgm:spPr>
      <dgm:t>
        <a:bodyPr/>
        <a:lstStyle/>
        <a:p>
          <a:pPr rtl="0"/>
          <a:r>
            <a:rPr lang="id-ID" dirty="0" smtClean="0"/>
            <a:t>Secara obyektif dapat diukur baik yang bersifat kuantitatif maupun kualitatif.</a:t>
          </a:r>
          <a:endParaRPr lang="id-ID" dirty="0"/>
        </a:p>
      </dgm:t>
    </dgm:pt>
    <dgm:pt modelId="{17C22CA5-4682-4998-B088-5F769C72F5AC}" type="parTrans" cxnId="{7C50F5CE-BAB8-419D-8BE6-45E247516BFB}">
      <dgm:prSet/>
      <dgm:spPr/>
      <dgm:t>
        <a:bodyPr/>
        <a:lstStyle/>
        <a:p>
          <a:endParaRPr lang="id-ID"/>
        </a:p>
      </dgm:t>
    </dgm:pt>
    <dgm:pt modelId="{0ADC3B1C-C304-46C1-AC06-79D3B88D8AA7}" type="sibTrans" cxnId="{7C50F5CE-BAB8-419D-8BE6-45E247516BFB}">
      <dgm:prSet/>
      <dgm:spPr/>
      <dgm:t>
        <a:bodyPr/>
        <a:lstStyle/>
        <a:p>
          <a:endParaRPr lang="id-ID"/>
        </a:p>
      </dgm:t>
    </dgm:pt>
    <dgm:pt modelId="{B8ED6285-0FDE-40D6-84DA-AEA771411DD5}">
      <dgm:prSet/>
      <dgm:spPr>
        <a:solidFill>
          <a:schemeClr val="accent6">
            <a:lumMod val="50000"/>
          </a:schemeClr>
        </a:solidFill>
      </dgm:spPr>
      <dgm:t>
        <a:bodyPr/>
        <a:lstStyle/>
        <a:p>
          <a:pPr rtl="0"/>
          <a:r>
            <a:rPr lang="id-ID" dirty="0" smtClean="0"/>
            <a:t>c. Dapat Dicapai (</a:t>
          </a:r>
          <a:r>
            <a:rPr lang="id-ID" i="1" dirty="0" smtClean="0"/>
            <a:t>attainable)</a:t>
          </a:r>
          <a:endParaRPr lang="id-ID" dirty="0"/>
        </a:p>
      </dgm:t>
    </dgm:pt>
    <dgm:pt modelId="{13EC7340-80A7-44D9-ACB4-28DC0206722C}" type="parTrans" cxnId="{588DEC56-60B3-4539-9BDB-BB325EA91E3B}">
      <dgm:prSet/>
      <dgm:spPr/>
      <dgm:t>
        <a:bodyPr/>
        <a:lstStyle/>
        <a:p>
          <a:endParaRPr lang="id-ID"/>
        </a:p>
      </dgm:t>
    </dgm:pt>
    <dgm:pt modelId="{33ADD56F-CCA5-4B4C-B042-84FD8845223D}" type="sibTrans" cxnId="{588DEC56-60B3-4539-9BDB-BB325EA91E3B}">
      <dgm:prSet/>
      <dgm:spPr/>
      <dgm:t>
        <a:bodyPr/>
        <a:lstStyle/>
        <a:p>
          <a:endParaRPr lang="id-ID"/>
        </a:p>
      </dgm:t>
    </dgm:pt>
    <dgm:pt modelId="{F6A4070F-0043-4DAB-A4A7-D7BC57672436}">
      <dgm:prSet/>
      <dgm:spPr/>
      <dgm:t>
        <a:bodyPr/>
        <a:lstStyle/>
        <a:p>
          <a:pPr rtl="0"/>
          <a:r>
            <a:rPr lang="id-ID" dirty="0" smtClean="0"/>
            <a:t>Sesuai dengan usaha-usaha yang dilakukan pada kondisi yang diharapkan akan dihadapi.</a:t>
          </a:r>
          <a:endParaRPr lang="id-ID" dirty="0"/>
        </a:p>
      </dgm:t>
    </dgm:pt>
    <dgm:pt modelId="{C2F81070-811C-447C-877D-C050DFBABD02}" type="parTrans" cxnId="{6BF025E3-D5E2-4009-A2D5-9CA89D05A169}">
      <dgm:prSet/>
      <dgm:spPr/>
      <dgm:t>
        <a:bodyPr/>
        <a:lstStyle/>
        <a:p>
          <a:endParaRPr lang="id-ID"/>
        </a:p>
      </dgm:t>
    </dgm:pt>
    <dgm:pt modelId="{D3069F97-C77C-4F6D-93B5-5393F6A2C094}" type="sibTrans" cxnId="{6BF025E3-D5E2-4009-A2D5-9CA89D05A169}">
      <dgm:prSet/>
      <dgm:spPr/>
      <dgm:t>
        <a:bodyPr/>
        <a:lstStyle/>
        <a:p>
          <a:endParaRPr lang="id-ID"/>
        </a:p>
      </dgm:t>
    </dgm:pt>
    <dgm:pt modelId="{821B0EAF-270C-4242-96EC-A2F2B4E841D5}">
      <dgm:prSet/>
      <dgm:spPr>
        <a:solidFill>
          <a:srgbClr val="F98007"/>
        </a:solidFill>
      </dgm:spPr>
      <dgm:t>
        <a:bodyPr/>
        <a:lstStyle/>
        <a:p>
          <a:pPr rtl="0"/>
          <a:r>
            <a:rPr lang="id-ID" dirty="0" smtClean="0"/>
            <a:t>d. Realistis</a:t>
          </a:r>
          <a:endParaRPr lang="id-ID" dirty="0"/>
        </a:p>
      </dgm:t>
    </dgm:pt>
    <dgm:pt modelId="{3285A66B-A246-42A4-B2FF-6CB97317324E}" type="parTrans" cxnId="{3A5C8D56-DB61-44B2-AEDC-1D3201879BAC}">
      <dgm:prSet/>
      <dgm:spPr/>
      <dgm:t>
        <a:bodyPr/>
        <a:lstStyle/>
        <a:p>
          <a:endParaRPr lang="id-ID"/>
        </a:p>
      </dgm:t>
    </dgm:pt>
    <dgm:pt modelId="{F431788A-5655-4767-B7D4-D1A083C5A613}" type="sibTrans" cxnId="{3A5C8D56-DB61-44B2-AEDC-1D3201879BAC}">
      <dgm:prSet/>
      <dgm:spPr/>
      <dgm:t>
        <a:bodyPr/>
        <a:lstStyle/>
        <a:p>
          <a:endParaRPr lang="id-ID"/>
        </a:p>
      </dgm:t>
    </dgm:pt>
    <dgm:pt modelId="{7DD88FC5-89F8-4D54-876E-9E80D9799A4C}">
      <dgm:prSet/>
      <dgm:spPr>
        <a:solidFill>
          <a:srgbClr val="7030A0"/>
        </a:solidFill>
      </dgm:spPr>
      <dgm:t>
        <a:bodyPr/>
        <a:lstStyle/>
        <a:p>
          <a:pPr rtl="0"/>
          <a:r>
            <a:rPr lang="id-ID" dirty="0" smtClean="0"/>
            <a:t>e. Kerangka waktu pencapaiannya (</a:t>
          </a:r>
          <a:r>
            <a:rPr lang="id-ID" i="1" dirty="0" smtClean="0"/>
            <a:t>time frame) jelas</a:t>
          </a:r>
          <a:endParaRPr lang="id-ID" dirty="0"/>
        </a:p>
      </dgm:t>
    </dgm:pt>
    <dgm:pt modelId="{656F2DEC-FEAD-4CC0-8C6A-528EB3EBC680}" type="parTrans" cxnId="{D6C507A9-B636-4787-80FE-ECA328BD8DBE}">
      <dgm:prSet/>
      <dgm:spPr/>
      <dgm:t>
        <a:bodyPr/>
        <a:lstStyle/>
        <a:p>
          <a:endParaRPr lang="id-ID"/>
        </a:p>
      </dgm:t>
    </dgm:pt>
    <dgm:pt modelId="{4ED65ADA-4CDF-45CB-8A1D-B593E26BE489}" type="sibTrans" cxnId="{D6C507A9-B636-4787-80FE-ECA328BD8DBE}">
      <dgm:prSet/>
      <dgm:spPr/>
      <dgm:t>
        <a:bodyPr/>
        <a:lstStyle/>
        <a:p>
          <a:endParaRPr lang="id-ID"/>
        </a:p>
      </dgm:t>
    </dgm:pt>
    <dgm:pt modelId="{CF4AA397-0D96-40A4-BFDC-B0261D7B00D7}">
      <dgm:prSet/>
      <dgm:spPr>
        <a:solidFill>
          <a:srgbClr val="1B311C"/>
        </a:solidFill>
      </dgm:spPr>
      <dgm:t>
        <a:bodyPr/>
        <a:lstStyle/>
        <a:p>
          <a:pPr rtl="0"/>
          <a:r>
            <a:rPr lang="id-ID" dirty="0" smtClean="0"/>
            <a:t>f. Menggambarkan hasil atau kondisi perubahan yang diinginkan.</a:t>
          </a:r>
          <a:endParaRPr lang="id-ID" dirty="0"/>
        </a:p>
      </dgm:t>
    </dgm:pt>
    <dgm:pt modelId="{B5C127B5-D931-43FA-A521-3EF7CD75F0F8}" type="parTrans" cxnId="{749DECCB-96F4-4C70-A5BC-CE2265734892}">
      <dgm:prSet/>
      <dgm:spPr/>
      <dgm:t>
        <a:bodyPr/>
        <a:lstStyle/>
        <a:p>
          <a:endParaRPr lang="id-ID"/>
        </a:p>
      </dgm:t>
    </dgm:pt>
    <dgm:pt modelId="{DF97DC82-E434-44CF-B78D-A8AB29FC93E5}" type="sibTrans" cxnId="{749DECCB-96F4-4C70-A5BC-CE2265734892}">
      <dgm:prSet/>
      <dgm:spPr/>
      <dgm:t>
        <a:bodyPr/>
        <a:lstStyle/>
        <a:p>
          <a:endParaRPr lang="id-ID"/>
        </a:p>
      </dgm:t>
    </dgm:pt>
    <dgm:pt modelId="{E2362D5F-514E-4B11-A1E7-53AC2C4EB120}" type="pres">
      <dgm:prSet presAssocID="{383E4D5C-778F-4DBC-8EE2-74F989A399F0}" presName="linear" presStyleCnt="0">
        <dgm:presLayoutVars>
          <dgm:animLvl val="lvl"/>
          <dgm:resizeHandles val="exact"/>
        </dgm:presLayoutVars>
      </dgm:prSet>
      <dgm:spPr/>
      <dgm:t>
        <a:bodyPr/>
        <a:lstStyle/>
        <a:p>
          <a:endParaRPr lang="id-ID"/>
        </a:p>
      </dgm:t>
    </dgm:pt>
    <dgm:pt modelId="{C30E3856-B00D-4E2A-89AC-7A10A163B21F}" type="pres">
      <dgm:prSet presAssocID="{50F69142-6DAB-42E2-9D38-46B1A1C931B7}" presName="parentText" presStyleLbl="node1" presStyleIdx="0" presStyleCnt="6">
        <dgm:presLayoutVars>
          <dgm:chMax val="0"/>
          <dgm:bulletEnabled val="1"/>
        </dgm:presLayoutVars>
      </dgm:prSet>
      <dgm:spPr/>
      <dgm:t>
        <a:bodyPr/>
        <a:lstStyle/>
        <a:p>
          <a:endParaRPr lang="id-ID"/>
        </a:p>
      </dgm:t>
    </dgm:pt>
    <dgm:pt modelId="{38489569-916D-4ED7-9280-5FB8C0B4E7DC}" type="pres">
      <dgm:prSet presAssocID="{50F69142-6DAB-42E2-9D38-46B1A1C931B7}" presName="childText" presStyleLbl="revTx" presStyleIdx="0" presStyleCnt="3">
        <dgm:presLayoutVars>
          <dgm:bulletEnabled val="1"/>
        </dgm:presLayoutVars>
      </dgm:prSet>
      <dgm:spPr/>
      <dgm:t>
        <a:bodyPr/>
        <a:lstStyle/>
        <a:p>
          <a:endParaRPr lang="id-ID"/>
        </a:p>
      </dgm:t>
    </dgm:pt>
    <dgm:pt modelId="{E7F89C57-B154-448B-A7B9-B7932717FA32}" type="pres">
      <dgm:prSet presAssocID="{7F257F00-D3E6-45CC-A7EA-8244D34491CC}" presName="parentText" presStyleLbl="node1" presStyleIdx="1" presStyleCnt="6">
        <dgm:presLayoutVars>
          <dgm:chMax val="0"/>
          <dgm:bulletEnabled val="1"/>
        </dgm:presLayoutVars>
      </dgm:prSet>
      <dgm:spPr/>
      <dgm:t>
        <a:bodyPr/>
        <a:lstStyle/>
        <a:p>
          <a:endParaRPr lang="id-ID"/>
        </a:p>
      </dgm:t>
    </dgm:pt>
    <dgm:pt modelId="{DF66A494-D8EB-4A74-86B4-2E5D2237C2DE}" type="pres">
      <dgm:prSet presAssocID="{7F257F00-D3E6-45CC-A7EA-8244D34491CC}" presName="childText" presStyleLbl="revTx" presStyleIdx="1" presStyleCnt="3">
        <dgm:presLayoutVars>
          <dgm:bulletEnabled val="1"/>
        </dgm:presLayoutVars>
      </dgm:prSet>
      <dgm:spPr/>
      <dgm:t>
        <a:bodyPr/>
        <a:lstStyle/>
        <a:p>
          <a:endParaRPr lang="id-ID"/>
        </a:p>
      </dgm:t>
    </dgm:pt>
    <dgm:pt modelId="{F4BD7453-98E3-44EA-A6F6-59669FF56A4C}" type="pres">
      <dgm:prSet presAssocID="{B8ED6285-0FDE-40D6-84DA-AEA771411DD5}" presName="parentText" presStyleLbl="node1" presStyleIdx="2" presStyleCnt="6">
        <dgm:presLayoutVars>
          <dgm:chMax val="0"/>
          <dgm:bulletEnabled val="1"/>
        </dgm:presLayoutVars>
      </dgm:prSet>
      <dgm:spPr/>
      <dgm:t>
        <a:bodyPr/>
        <a:lstStyle/>
        <a:p>
          <a:endParaRPr lang="id-ID"/>
        </a:p>
      </dgm:t>
    </dgm:pt>
    <dgm:pt modelId="{6250E8C7-C528-4434-B730-444B01F8B80B}" type="pres">
      <dgm:prSet presAssocID="{B8ED6285-0FDE-40D6-84DA-AEA771411DD5}" presName="childText" presStyleLbl="revTx" presStyleIdx="2" presStyleCnt="3">
        <dgm:presLayoutVars>
          <dgm:bulletEnabled val="1"/>
        </dgm:presLayoutVars>
      </dgm:prSet>
      <dgm:spPr/>
      <dgm:t>
        <a:bodyPr/>
        <a:lstStyle/>
        <a:p>
          <a:endParaRPr lang="id-ID"/>
        </a:p>
      </dgm:t>
    </dgm:pt>
    <dgm:pt modelId="{180C8FA5-E992-480D-A988-ECFEB7DA5FAE}" type="pres">
      <dgm:prSet presAssocID="{821B0EAF-270C-4242-96EC-A2F2B4E841D5}" presName="parentText" presStyleLbl="node1" presStyleIdx="3" presStyleCnt="6">
        <dgm:presLayoutVars>
          <dgm:chMax val="0"/>
          <dgm:bulletEnabled val="1"/>
        </dgm:presLayoutVars>
      </dgm:prSet>
      <dgm:spPr/>
      <dgm:t>
        <a:bodyPr/>
        <a:lstStyle/>
        <a:p>
          <a:endParaRPr lang="id-ID"/>
        </a:p>
      </dgm:t>
    </dgm:pt>
    <dgm:pt modelId="{0B4D03FE-5B34-4DAD-9EE4-FB8405754F3D}" type="pres">
      <dgm:prSet presAssocID="{F431788A-5655-4767-B7D4-D1A083C5A613}" presName="spacer" presStyleCnt="0"/>
      <dgm:spPr/>
    </dgm:pt>
    <dgm:pt modelId="{6544C72C-2B2A-408E-8C24-1B39F2C63C94}" type="pres">
      <dgm:prSet presAssocID="{7DD88FC5-89F8-4D54-876E-9E80D9799A4C}" presName="parentText" presStyleLbl="node1" presStyleIdx="4" presStyleCnt="6">
        <dgm:presLayoutVars>
          <dgm:chMax val="0"/>
          <dgm:bulletEnabled val="1"/>
        </dgm:presLayoutVars>
      </dgm:prSet>
      <dgm:spPr/>
      <dgm:t>
        <a:bodyPr/>
        <a:lstStyle/>
        <a:p>
          <a:endParaRPr lang="id-ID"/>
        </a:p>
      </dgm:t>
    </dgm:pt>
    <dgm:pt modelId="{5D17E464-C11C-49F6-855D-38ECEA6C6138}" type="pres">
      <dgm:prSet presAssocID="{4ED65ADA-4CDF-45CB-8A1D-B593E26BE489}" presName="spacer" presStyleCnt="0"/>
      <dgm:spPr/>
    </dgm:pt>
    <dgm:pt modelId="{354B054A-1898-4E5C-B5C4-4D6EE7168767}" type="pres">
      <dgm:prSet presAssocID="{CF4AA397-0D96-40A4-BFDC-B0261D7B00D7}" presName="parentText" presStyleLbl="node1" presStyleIdx="5" presStyleCnt="6">
        <dgm:presLayoutVars>
          <dgm:chMax val="0"/>
          <dgm:bulletEnabled val="1"/>
        </dgm:presLayoutVars>
      </dgm:prSet>
      <dgm:spPr/>
      <dgm:t>
        <a:bodyPr/>
        <a:lstStyle/>
        <a:p>
          <a:endParaRPr lang="id-ID"/>
        </a:p>
      </dgm:t>
    </dgm:pt>
  </dgm:ptLst>
  <dgm:cxnLst>
    <dgm:cxn modelId="{BC21A647-A221-4EC6-B590-DC8390C3AFFD}" type="presOf" srcId="{CF4AA397-0D96-40A4-BFDC-B0261D7B00D7}" destId="{354B054A-1898-4E5C-B5C4-4D6EE7168767}" srcOrd="0" destOrd="0" presId="urn:microsoft.com/office/officeart/2005/8/layout/vList2"/>
    <dgm:cxn modelId="{D964CAED-9902-4591-88E7-3A7DE524A86C}" type="presOf" srcId="{7F257F00-D3E6-45CC-A7EA-8244D34491CC}" destId="{E7F89C57-B154-448B-A7B9-B7932717FA32}" srcOrd="0" destOrd="0" presId="urn:microsoft.com/office/officeart/2005/8/layout/vList2"/>
    <dgm:cxn modelId="{30195E01-E697-474D-BAF4-6430443E4C81}" type="presOf" srcId="{383E4D5C-778F-4DBC-8EE2-74F989A399F0}" destId="{E2362D5F-514E-4B11-A1E7-53AC2C4EB120}" srcOrd="0" destOrd="0" presId="urn:microsoft.com/office/officeart/2005/8/layout/vList2"/>
    <dgm:cxn modelId="{8C34E452-09F6-4A16-BA4F-688A35A69952}" type="presOf" srcId="{7DD88FC5-89F8-4D54-876E-9E80D9799A4C}" destId="{6544C72C-2B2A-408E-8C24-1B39F2C63C94}" srcOrd="0" destOrd="0" presId="urn:microsoft.com/office/officeart/2005/8/layout/vList2"/>
    <dgm:cxn modelId="{D6C507A9-B636-4787-80FE-ECA328BD8DBE}" srcId="{383E4D5C-778F-4DBC-8EE2-74F989A399F0}" destId="{7DD88FC5-89F8-4D54-876E-9E80D9799A4C}" srcOrd="4" destOrd="0" parTransId="{656F2DEC-FEAD-4CC0-8C6A-528EB3EBC680}" sibTransId="{4ED65ADA-4CDF-45CB-8A1D-B593E26BE489}"/>
    <dgm:cxn modelId="{C30DBA28-D752-48BF-BE67-97FEB8A5E71A}" type="presOf" srcId="{50F69142-6DAB-42E2-9D38-46B1A1C931B7}" destId="{C30E3856-B00D-4E2A-89AC-7A10A163B21F}" srcOrd="0" destOrd="0" presId="urn:microsoft.com/office/officeart/2005/8/layout/vList2"/>
    <dgm:cxn modelId="{3A5C8D56-DB61-44B2-AEDC-1D3201879BAC}" srcId="{383E4D5C-778F-4DBC-8EE2-74F989A399F0}" destId="{821B0EAF-270C-4242-96EC-A2F2B4E841D5}" srcOrd="3" destOrd="0" parTransId="{3285A66B-A246-42A4-B2FF-6CB97317324E}" sibTransId="{F431788A-5655-4767-B7D4-D1A083C5A613}"/>
    <dgm:cxn modelId="{16607048-8F77-4ADD-9094-01B987C7C1F9}" type="presOf" srcId="{B3151CC7-A112-42C7-9696-5D3F30BA7F37}" destId="{DF66A494-D8EB-4A74-86B4-2E5D2237C2DE}" srcOrd="0" destOrd="0" presId="urn:microsoft.com/office/officeart/2005/8/layout/vList2"/>
    <dgm:cxn modelId="{F7B83677-76A0-450F-A86E-E197A1F0F100}" srcId="{383E4D5C-778F-4DBC-8EE2-74F989A399F0}" destId="{50F69142-6DAB-42E2-9D38-46B1A1C931B7}" srcOrd="0" destOrd="0" parTransId="{97914B56-7F66-495B-9E4C-7FE6AF449592}" sibTransId="{D95C4017-1E5C-4FB8-A5D8-6353FEB7C0F6}"/>
    <dgm:cxn modelId="{BB0FB73A-D633-414F-BB1B-8ECD852C591E}" srcId="{50F69142-6DAB-42E2-9D38-46B1A1C931B7}" destId="{A0CBE229-DA5E-4CA8-98D2-8F32F83032A0}" srcOrd="0" destOrd="0" parTransId="{7FDA5D06-03C8-4889-82AA-2FDF409214C1}" sibTransId="{902D32F9-A3FA-4A7E-BB75-E7851CF817B1}"/>
    <dgm:cxn modelId="{7BB9E0A4-208C-42FA-BB7B-925CADD722D6}" type="presOf" srcId="{A0CBE229-DA5E-4CA8-98D2-8F32F83032A0}" destId="{38489569-916D-4ED7-9280-5FB8C0B4E7DC}" srcOrd="0" destOrd="0" presId="urn:microsoft.com/office/officeart/2005/8/layout/vList2"/>
    <dgm:cxn modelId="{7C50F5CE-BAB8-419D-8BE6-45E247516BFB}" srcId="{7F257F00-D3E6-45CC-A7EA-8244D34491CC}" destId="{B3151CC7-A112-42C7-9696-5D3F30BA7F37}" srcOrd="0" destOrd="0" parTransId="{17C22CA5-4682-4998-B088-5F769C72F5AC}" sibTransId="{0ADC3B1C-C304-46C1-AC06-79D3B88D8AA7}"/>
    <dgm:cxn modelId="{749DECCB-96F4-4C70-A5BC-CE2265734892}" srcId="{383E4D5C-778F-4DBC-8EE2-74F989A399F0}" destId="{CF4AA397-0D96-40A4-BFDC-B0261D7B00D7}" srcOrd="5" destOrd="0" parTransId="{B5C127B5-D931-43FA-A521-3EF7CD75F0F8}" sibTransId="{DF97DC82-E434-44CF-B78D-A8AB29FC93E5}"/>
    <dgm:cxn modelId="{588DEC56-60B3-4539-9BDB-BB325EA91E3B}" srcId="{383E4D5C-778F-4DBC-8EE2-74F989A399F0}" destId="{B8ED6285-0FDE-40D6-84DA-AEA771411DD5}" srcOrd="2" destOrd="0" parTransId="{13EC7340-80A7-44D9-ACB4-28DC0206722C}" sibTransId="{33ADD56F-CCA5-4B4C-B042-84FD8845223D}"/>
    <dgm:cxn modelId="{7399EE02-7F3B-42A7-9138-13E1B4669C00}" srcId="{383E4D5C-778F-4DBC-8EE2-74F989A399F0}" destId="{7F257F00-D3E6-45CC-A7EA-8244D34491CC}" srcOrd="1" destOrd="0" parTransId="{53E9D713-D6C4-4359-9492-DF2D83736245}" sibTransId="{3012A441-E182-4528-BC9B-A9B6A6DB3B22}"/>
    <dgm:cxn modelId="{8358B467-9305-44C5-A1DC-86B521EA34D3}" type="presOf" srcId="{F6A4070F-0043-4DAB-A4A7-D7BC57672436}" destId="{6250E8C7-C528-4434-B730-444B01F8B80B}" srcOrd="0" destOrd="0" presId="urn:microsoft.com/office/officeart/2005/8/layout/vList2"/>
    <dgm:cxn modelId="{22683F3F-071E-49AE-B879-48C384862D7E}" type="presOf" srcId="{821B0EAF-270C-4242-96EC-A2F2B4E841D5}" destId="{180C8FA5-E992-480D-A988-ECFEB7DA5FAE}" srcOrd="0" destOrd="0" presId="urn:microsoft.com/office/officeart/2005/8/layout/vList2"/>
    <dgm:cxn modelId="{220FC9B3-37FA-48C3-AE64-C011957AE610}" type="presOf" srcId="{B8ED6285-0FDE-40D6-84DA-AEA771411DD5}" destId="{F4BD7453-98E3-44EA-A6F6-59669FF56A4C}" srcOrd="0" destOrd="0" presId="urn:microsoft.com/office/officeart/2005/8/layout/vList2"/>
    <dgm:cxn modelId="{6BF025E3-D5E2-4009-A2D5-9CA89D05A169}" srcId="{B8ED6285-0FDE-40D6-84DA-AEA771411DD5}" destId="{F6A4070F-0043-4DAB-A4A7-D7BC57672436}" srcOrd="0" destOrd="0" parTransId="{C2F81070-811C-447C-877D-C050DFBABD02}" sibTransId="{D3069F97-C77C-4F6D-93B5-5393F6A2C094}"/>
    <dgm:cxn modelId="{9832E606-EE4E-44BE-8239-699589099A97}" type="presParOf" srcId="{E2362D5F-514E-4B11-A1E7-53AC2C4EB120}" destId="{C30E3856-B00D-4E2A-89AC-7A10A163B21F}" srcOrd="0" destOrd="0" presId="urn:microsoft.com/office/officeart/2005/8/layout/vList2"/>
    <dgm:cxn modelId="{618F46BB-65FC-48FE-BA2E-C393684648D1}" type="presParOf" srcId="{E2362D5F-514E-4B11-A1E7-53AC2C4EB120}" destId="{38489569-916D-4ED7-9280-5FB8C0B4E7DC}" srcOrd="1" destOrd="0" presId="urn:microsoft.com/office/officeart/2005/8/layout/vList2"/>
    <dgm:cxn modelId="{0716545E-63A5-4DB2-9377-4DCC01E2168B}" type="presParOf" srcId="{E2362D5F-514E-4B11-A1E7-53AC2C4EB120}" destId="{E7F89C57-B154-448B-A7B9-B7932717FA32}" srcOrd="2" destOrd="0" presId="urn:microsoft.com/office/officeart/2005/8/layout/vList2"/>
    <dgm:cxn modelId="{A2FD0700-917A-472D-9551-768179DEFE37}" type="presParOf" srcId="{E2362D5F-514E-4B11-A1E7-53AC2C4EB120}" destId="{DF66A494-D8EB-4A74-86B4-2E5D2237C2DE}" srcOrd="3" destOrd="0" presId="urn:microsoft.com/office/officeart/2005/8/layout/vList2"/>
    <dgm:cxn modelId="{EE3CD710-B26F-46AA-8505-3F52A70B3DD7}" type="presParOf" srcId="{E2362D5F-514E-4B11-A1E7-53AC2C4EB120}" destId="{F4BD7453-98E3-44EA-A6F6-59669FF56A4C}" srcOrd="4" destOrd="0" presId="urn:microsoft.com/office/officeart/2005/8/layout/vList2"/>
    <dgm:cxn modelId="{6DA2E556-34D6-4FF2-A280-0946209E452E}" type="presParOf" srcId="{E2362D5F-514E-4B11-A1E7-53AC2C4EB120}" destId="{6250E8C7-C528-4434-B730-444B01F8B80B}" srcOrd="5" destOrd="0" presId="urn:microsoft.com/office/officeart/2005/8/layout/vList2"/>
    <dgm:cxn modelId="{38127969-2942-4E27-9081-AD8874D1105E}" type="presParOf" srcId="{E2362D5F-514E-4B11-A1E7-53AC2C4EB120}" destId="{180C8FA5-E992-480D-A988-ECFEB7DA5FAE}" srcOrd="6" destOrd="0" presId="urn:microsoft.com/office/officeart/2005/8/layout/vList2"/>
    <dgm:cxn modelId="{B2545EFD-CF66-43CA-9B7E-EF4650C49435}" type="presParOf" srcId="{E2362D5F-514E-4B11-A1E7-53AC2C4EB120}" destId="{0B4D03FE-5B34-4DAD-9EE4-FB8405754F3D}" srcOrd="7" destOrd="0" presId="urn:microsoft.com/office/officeart/2005/8/layout/vList2"/>
    <dgm:cxn modelId="{3EDA8D50-7DA7-4F27-A2FF-F227EA54E86A}" type="presParOf" srcId="{E2362D5F-514E-4B11-A1E7-53AC2C4EB120}" destId="{6544C72C-2B2A-408E-8C24-1B39F2C63C94}" srcOrd="8" destOrd="0" presId="urn:microsoft.com/office/officeart/2005/8/layout/vList2"/>
    <dgm:cxn modelId="{23315685-CFB8-46B2-AC0F-EA2E4A116B99}" type="presParOf" srcId="{E2362D5F-514E-4B11-A1E7-53AC2C4EB120}" destId="{5D17E464-C11C-49F6-855D-38ECEA6C6138}" srcOrd="9" destOrd="0" presId="urn:microsoft.com/office/officeart/2005/8/layout/vList2"/>
    <dgm:cxn modelId="{45EEE805-87C4-4B87-9847-75E240DBE1BD}" type="presParOf" srcId="{E2362D5F-514E-4B11-A1E7-53AC2C4EB120}" destId="{354B054A-1898-4E5C-B5C4-4D6EE7168767}"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DAFDE3B-27D6-4B7B-9BB0-64E693A08DB9}" type="doc">
      <dgm:prSet loTypeId="urn:microsoft.com/office/officeart/2005/8/layout/vList3#9" loCatId="list" qsTypeId="urn:microsoft.com/office/officeart/2005/8/quickstyle/3d1" qsCatId="3D" csTypeId="urn:microsoft.com/office/officeart/2005/8/colors/accent1_2" csCatId="accent1" phldr="1"/>
      <dgm:spPr/>
      <dgm:t>
        <a:bodyPr/>
        <a:lstStyle/>
        <a:p>
          <a:endParaRPr lang="id-ID"/>
        </a:p>
      </dgm:t>
    </dgm:pt>
    <dgm:pt modelId="{9BC4B7EF-4CFB-4705-A8F0-805B739C2E84}">
      <dgm:prSet custT="1"/>
      <dgm:spPr>
        <a:solidFill>
          <a:schemeClr val="tx1"/>
        </a:solidFill>
      </dgm:spPr>
      <dgm:t>
        <a:bodyPr/>
        <a:lstStyle/>
        <a:p>
          <a:pPr rtl="0"/>
          <a:r>
            <a:rPr lang="id-ID" sz="2500" dirty="0" smtClean="0"/>
            <a:t>Langkah penetapan target kinerja</a:t>
          </a:r>
          <a:endParaRPr lang="id-ID" sz="2500" dirty="0"/>
        </a:p>
      </dgm:t>
    </dgm:pt>
    <dgm:pt modelId="{3E519498-63F7-4B75-9984-0B6A74785B53}" type="parTrans" cxnId="{7F87D7F3-E5AE-4A58-8EC2-891A4F786618}">
      <dgm:prSet/>
      <dgm:spPr/>
      <dgm:t>
        <a:bodyPr/>
        <a:lstStyle/>
        <a:p>
          <a:endParaRPr lang="id-ID" sz="2500"/>
        </a:p>
      </dgm:t>
    </dgm:pt>
    <dgm:pt modelId="{3D965422-ECE9-41AF-8581-24FBC31EBF5F}" type="sibTrans" cxnId="{7F87D7F3-E5AE-4A58-8EC2-891A4F786618}">
      <dgm:prSet/>
      <dgm:spPr/>
      <dgm:t>
        <a:bodyPr/>
        <a:lstStyle/>
        <a:p>
          <a:endParaRPr lang="id-ID" sz="2500"/>
        </a:p>
      </dgm:t>
    </dgm:pt>
    <dgm:pt modelId="{EE85D186-AD5E-4A43-B871-6DDCA705D277}" type="pres">
      <dgm:prSet presAssocID="{CDAFDE3B-27D6-4B7B-9BB0-64E693A08DB9}" presName="linearFlow" presStyleCnt="0">
        <dgm:presLayoutVars>
          <dgm:dir/>
          <dgm:resizeHandles val="exact"/>
        </dgm:presLayoutVars>
      </dgm:prSet>
      <dgm:spPr/>
      <dgm:t>
        <a:bodyPr/>
        <a:lstStyle/>
        <a:p>
          <a:endParaRPr lang="id-ID"/>
        </a:p>
      </dgm:t>
    </dgm:pt>
    <dgm:pt modelId="{94E8472E-6BBD-4171-8B26-3B071FE06A08}" type="pres">
      <dgm:prSet presAssocID="{9BC4B7EF-4CFB-4705-A8F0-805B739C2E84}" presName="composite" presStyleCnt="0"/>
      <dgm:spPr/>
    </dgm:pt>
    <dgm:pt modelId="{BDE89145-500A-401C-8197-CB1CECCEB18E}" type="pres">
      <dgm:prSet presAssocID="{9BC4B7EF-4CFB-4705-A8F0-805B739C2E84}" presName="imgShp" presStyleLbl="fgImgPlace1" presStyleIdx="0" presStyleCnt="1"/>
      <dgm:spPr>
        <a:blipFill rotWithShape="0">
          <a:blip xmlns:r="http://schemas.openxmlformats.org/officeDocument/2006/relationships" r:embed="rId1"/>
          <a:stretch>
            <a:fillRect/>
          </a:stretch>
        </a:blipFill>
      </dgm:spPr>
    </dgm:pt>
    <dgm:pt modelId="{CA3AF8D4-E169-49DF-BEAD-03D2868809E7}" type="pres">
      <dgm:prSet presAssocID="{9BC4B7EF-4CFB-4705-A8F0-805B739C2E84}" presName="txShp" presStyleLbl="node1" presStyleIdx="0" presStyleCnt="1">
        <dgm:presLayoutVars>
          <dgm:bulletEnabled val="1"/>
        </dgm:presLayoutVars>
      </dgm:prSet>
      <dgm:spPr/>
      <dgm:t>
        <a:bodyPr/>
        <a:lstStyle/>
        <a:p>
          <a:endParaRPr lang="id-ID"/>
        </a:p>
      </dgm:t>
    </dgm:pt>
  </dgm:ptLst>
  <dgm:cxnLst>
    <dgm:cxn modelId="{752A3A87-604C-4FCF-913B-8EAED7BF1CA5}" type="presOf" srcId="{9BC4B7EF-4CFB-4705-A8F0-805B739C2E84}" destId="{CA3AF8D4-E169-49DF-BEAD-03D2868809E7}" srcOrd="0" destOrd="0" presId="urn:microsoft.com/office/officeart/2005/8/layout/vList3#9"/>
    <dgm:cxn modelId="{7F87D7F3-E5AE-4A58-8EC2-891A4F786618}" srcId="{CDAFDE3B-27D6-4B7B-9BB0-64E693A08DB9}" destId="{9BC4B7EF-4CFB-4705-A8F0-805B739C2E84}" srcOrd="0" destOrd="0" parTransId="{3E519498-63F7-4B75-9984-0B6A74785B53}" sibTransId="{3D965422-ECE9-41AF-8581-24FBC31EBF5F}"/>
    <dgm:cxn modelId="{F1C5262A-E815-4EB5-B3E6-54E0088B3BF7}" type="presOf" srcId="{CDAFDE3B-27D6-4B7B-9BB0-64E693A08DB9}" destId="{EE85D186-AD5E-4A43-B871-6DDCA705D277}" srcOrd="0" destOrd="0" presId="urn:microsoft.com/office/officeart/2005/8/layout/vList3#9"/>
    <dgm:cxn modelId="{1A421193-1F0E-4827-82FD-9F61DEB444FC}" type="presParOf" srcId="{EE85D186-AD5E-4A43-B871-6DDCA705D277}" destId="{94E8472E-6BBD-4171-8B26-3B071FE06A08}" srcOrd="0" destOrd="0" presId="urn:microsoft.com/office/officeart/2005/8/layout/vList3#9"/>
    <dgm:cxn modelId="{896EFAAE-E655-4B54-84C1-0BF12DF7E486}" type="presParOf" srcId="{94E8472E-6BBD-4171-8B26-3B071FE06A08}" destId="{BDE89145-500A-401C-8197-CB1CECCEB18E}" srcOrd="0" destOrd="0" presId="urn:microsoft.com/office/officeart/2005/8/layout/vList3#9"/>
    <dgm:cxn modelId="{13E2A707-BA4E-4B66-B317-E3322D1AC613}" type="presParOf" srcId="{94E8472E-6BBD-4171-8B26-3B071FE06A08}" destId="{CA3AF8D4-E169-49DF-BEAD-03D2868809E7}" srcOrd="1" destOrd="0" presId="urn:microsoft.com/office/officeart/2005/8/layout/vList3#9"/>
  </dgm:cxnLst>
  <dgm:bg>
    <a:solidFill>
      <a:schemeClr val="accent4">
        <a:lumMod val="50000"/>
        <a:lumOff val="5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885D5C2-9E1D-4B64-8D63-E1A3A14AC402}" type="doc">
      <dgm:prSet loTypeId="urn:microsoft.com/office/officeart/2005/8/layout/vList3#10" loCatId="list" qsTypeId="urn:microsoft.com/office/officeart/2005/8/quickstyle/3d2" qsCatId="3D" csTypeId="urn:microsoft.com/office/officeart/2005/8/colors/accent1_2" csCatId="accent1" phldr="1"/>
      <dgm:spPr/>
      <dgm:t>
        <a:bodyPr/>
        <a:lstStyle/>
        <a:p>
          <a:endParaRPr lang="id-ID"/>
        </a:p>
      </dgm:t>
    </dgm:pt>
    <dgm:pt modelId="{BC5C827F-79A2-4B86-9D45-D74F8E3CB999}">
      <dgm:prSet/>
      <dgm:spPr>
        <a:solidFill>
          <a:schemeClr val="tx1"/>
        </a:solidFill>
      </dgm:spPr>
      <dgm:t>
        <a:bodyPr/>
        <a:lstStyle/>
        <a:p>
          <a:pPr rtl="0"/>
          <a:r>
            <a:rPr lang="en-US" b="0" i="0" baseline="0" dirty="0" err="1" smtClean="0"/>
            <a:t>Menentukan</a:t>
          </a:r>
          <a:r>
            <a:rPr lang="en-US" b="0" i="0" baseline="0" dirty="0" smtClean="0"/>
            <a:t> </a:t>
          </a:r>
          <a:r>
            <a:rPr lang="en-US" b="0" i="0" baseline="0" dirty="0" err="1" smtClean="0"/>
            <a:t>sasaran</a:t>
          </a:r>
          <a:r>
            <a:rPr lang="en-US" b="0" i="0" baseline="0" dirty="0" smtClean="0"/>
            <a:t> yang </a:t>
          </a:r>
          <a:r>
            <a:rPr lang="en-US" b="0" i="0" baseline="0" dirty="0" err="1" smtClean="0"/>
            <a:t>akan</a:t>
          </a:r>
          <a:r>
            <a:rPr lang="en-US" b="0" i="0" baseline="0" dirty="0" smtClean="0"/>
            <a:t> </a:t>
          </a:r>
          <a:r>
            <a:rPr lang="en-US" b="0" i="0" baseline="0" dirty="0" err="1" smtClean="0"/>
            <a:t>dicapai</a:t>
          </a:r>
          <a:r>
            <a:rPr lang="en-US" b="0" i="0" baseline="0" dirty="0" smtClean="0"/>
            <a:t> </a:t>
          </a:r>
          <a:r>
            <a:rPr lang="en-US" b="0" i="0" baseline="0" dirty="0" err="1" smtClean="0"/>
            <a:t>dan</a:t>
          </a:r>
          <a:r>
            <a:rPr lang="en-US" b="0" i="0" baseline="0" dirty="0" smtClean="0"/>
            <a:t> </a:t>
          </a:r>
          <a:r>
            <a:rPr lang="en-US" b="0" i="0" baseline="0" dirty="0" err="1" smtClean="0"/>
            <a:t>tingkat</a:t>
          </a:r>
          <a:r>
            <a:rPr lang="en-US" b="0" i="0" baseline="0" dirty="0" smtClean="0"/>
            <a:t> </a:t>
          </a:r>
          <a:r>
            <a:rPr lang="en-US" b="0" i="0" baseline="0" dirty="0" err="1" smtClean="0"/>
            <a:t>kinerja</a:t>
          </a:r>
          <a:r>
            <a:rPr lang="en-US" b="0" i="0" baseline="0" dirty="0" smtClean="0"/>
            <a:t> yang </a:t>
          </a:r>
          <a:r>
            <a:rPr lang="en-US" b="0" i="0" baseline="0" dirty="0" err="1" smtClean="0"/>
            <a:t>dinginkan</a:t>
          </a:r>
          <a:endParaRPr lang="en-US" b="0" i="0" baseline="0" dirty="0"/>
        </a:p>
      </dgm:t>
    </dgm:pt>
    <dgm:pt modelId="{ACAB1D75-F700-4650-8BCD-6BF54F496494}" type="parTrans" cxnId="{490389E8-5A3B-4497-B923-5179C798CED1}">
      <dgm:prSet/>
      <dgm:spPr/>
      <dgm:t>
        <a:bodyPr/>
        <a:lstStyle/>
        <a:p>
          <a:endParaRPr lang="id-ID"/>
        </a:p>
      </dgm:t>
    </dgm:pt>
    <dgm:pt modelId="{67C78B35-7006-435A-8221-46C5A974986A}" type="sibTrans" cxnId="{490389E8-5A3B-4497-B923-5179C798CED1}">
      <dgm:prSet/>
      <dgm:spPr/>
      <dgm:t>
        <a:bodyPr/>
        <a:lstStyle/>
        <a:p>
          <a:endParaRPr lang="id-ID"/>
        </a:p>
      </dgm:t>
    </dgm:pt>
    <dgm:pt modelId="{3104B332-F70D-4151-AB11-F09BBE041559}">
      <dgm:prSet/>
      <dgm:spPr>
        <a:solidFill>
          <a:srgbClr val="F98007"/>
        </a:solidFill>
      </dgm:spPr>
      <dgm:t>
        <a:bodyPr/>
        <a:lstStyle/>
        <a:p>
          <a:pPr rtl="0"/>
          <a:r>
            <a:rPr lang="en-US" b="0" i="0" baseline="0" dirty="0" err="1" smtClean="0"/>
            <a:t>Memperhatikan</a:t>
          </a:r>
          <a:r>
            <a:rPr lang="en-US" b="0" i="0" baseline="0" dirty="0" smtClean="0"/>
            <a:t> </a:t>
          </a:r>
          <a:r>
            <a:rPr lang="en-US" b="0" i="0" baseline="0" dirty="0" err="1" smtClean="0"/>
            <a:t>tahapan</a:t>
          </a:r>
          <a:r>
            <a:rPr lang="en-US" b="0" i="0" baseline="0" dirty="0" smtClean="0"/>
            <a:t> program/</a:t>
          </a:r>
          <a:r>
            <a:rPr lang="en-US" b="0" i="0" baseline="0" dirty="0" err="1" smtClean="0"/>
            <a:t>kegiatan</a:t>
          </a:r>
          <a:r>
            <a:rPr lang="en-US" b="0" i="0" baseline="0" dirty="0" smtClean="0"/>
            <a:t> yang </a:t>
          </a:r>
          <a:r>
            <a:rPr lang="en-US" b="0" i="0" baseline="0" dirty="0" err="1" smtClean="0"/>
            <a:t>dilaksanakan</a:t>
          </a:r>
          <a:endParaRPr lang="en-US" b="0" i="0" baseline="0" dirty="0"/>
        </a:p>
      </dgm:t>
    </dgm:pt>
    <dgm:pt modelId="{6142462A-5C91-4ADB-A0D8-0D6AAEB7A749}" type="parTrans" cxnId="{C3203D6F-8BCE-4093-BD4C-E7E09DE55BBC}">
      <dgm:prSet/>
      <dgm:spPr/>
      <dgm:t>
        <a:bodyPr/>
        <a:lstStyle/>
        <a:p>
          <a:endParaRPr lang="id-ID"/>
        </a:p>
      </dgm:t>
    </dgm:pt>
    <dgm:pt modelId="{80E3D242-FF03-4B3F-B2BC-AB48CB08E7B6}" type="sibTrans" cxnId="{C3203D6F-8BCE-4093-BD4C-E7E09DE55BBC}">
      <dgm:prSet/>
      <dgm:spPr/>
      <dgm:t>
        <a:bodyPr/>
        <a:lstStyle/>
        <a:p>
          <a:endParaRPr lang="id-ID"/>
        </a:p>
      </dgm:t>
    </dgm:pt>
    <dgm:pt modelId="{ADAA3944-6AED-4BD0-B256-4964615CD497}">
      <dgm:prSet/>
      <dgm:spPr>
        <a:solidFill>
          <a:srgbClr val="C00000"/>
        </a:solidFill>
      </dgm:spPr>
      <dgm:t>
        <a:bodyPr/>
        <a:lstStyle/>
        <a:p>
          <a:pPr rtl="0"/>
          <a:r>
            <a:rPr lang="en-US" b="0" i="0" baseline="0" dirty="0" err="1" smtClean="0"/>
            <a:t>Mempertimbangkan</a:t>
          </a:r>
          <a:r>
            <a:rPr lang="en-US" b="0" i="0" baseline="0" dirty="0" smtClean="0"/>
            <a:t> </a:t>
          </a:r>
          <a:r>
            <a:rPr lang="en-US" b="0" i="0" baseline="0" dirty="0" err="1" smtClean="0"/>
            <a:t>ketersediaan</a:t>
          </a:r>
          <a:r>
            <a:rPr lang="en-US" b="0" i="0" baseline="0" dirty="0" smtClean="0"/>
            <a:t> </a:t>
          </a:r>
          <a:r>
            <a:rPr lang="en-US" b="0" i="0" baseline="0" dirty="0" err="1" smtClean="0"/>
            <a:t>sumberdaya</a:t>
          </a:r>
          <a:endParaRPr lang="en-US" b="0" i="0" baseline="0" dirty="0"/>
        </a:p>
      </dgm:t>
    </dgm:pt>
    <dgm:pt modelId="{A6AD057C-D891-47E8-8F9E-D20AA2BBD13F}" type="parTrans" cxnId="{019E854A-B242-466B-9561-D525170CE0EB}">
      <dgm:prSet/>
      <dgm:spPr/>
      <dgm:t>
        <a:bodyPr/>
        <a:lstStyle/>
        <a:p>
          <a:endParaRPr lang="id-ID"/>
        </a:p>
      </dgm:t>
    </dgm:pt>
    <dgm:pt modelId="{4B628CE2-A022-442A-AEC2-B247AC0C9D7F}" type="sibTrans" cxnId="{019E854A-B242-466B-9561-D525170CE0EB}">
      <dgm:prSet/>
      <dgm:spPr/>
      <dgm:t>
        <a:bodyPr/>
        <a:lstStyle/>
        <a:p>
          <a:endParaRPr lang="id-ID"/>
        </a:p>
      </dgm:t>
    </dgm:pt>
    <dgm:pt modelId="{0B0F9E32-83BF-4CC9-A390-66E043B14F8E}">
      <dgm:prSet/>
      <dgm:spPr>
        <a:solidFill>
          <a:schemeClr val="accent6">
            <a:lumMod val="50000"/>
          </a:schemeClr>
        </a:solidFill>
      </dgm:spPr>
      <dgm:t>
        <a:bodyPr/>
        <a:lstStyle/>
        <a:p>
          <a:pPr rtl="0"/>
          <a:r>
            <a:rPr lang="en-US" b="0" i="0" baseline="0" dirty="0" err="1" smtClean="0"/>
            <a:t>Menetapkan</a:t>
          </a:r>
          <a:r>
            <a:rPr lang="en-US" b="0" i="0" baseline="0" dirty="0" smtClean="0"/>
            <a:t> </a:t>
          </a:r>
          <a:r>
            <a:rPr lang="en-US" b="0" i="0" baseline="0" dirty="0" err="1" smtClean="0"/>
            <a:t>tingkat</a:t>
          </a:r>
          <a:r>
            <a:rPr lang="en-US" b="0" i="0" baseline="0" dirty="0" smtClean="0"/>
            <a:t> </a:t>
          </a:r>
          <a:r>
            <a:rPr lang="en-US" b="0" i="0" baseline="0" dirty="0" err="1" smtClean="0"/>
            <a:t>kinerja</a:t>
          </a:r>
          <a:r>
            <a:rPr lang="en-US" b="0" i="0" baseline="0" dirty="0" smtClean="0"/>
            <a:t>  </a:t>
          </a:r>
          <a:r>
            <a:rPr lang="en-US" b="0" i="0" baseline="0" dirty="0" err="1" smtClean="0"/>
            <a:t>dalam</a:t>
          </a:r>
          <a:r>
            <a:rPr lang="en-US" b="0" i="0" baseline="0" dirty="0" smtClean="0"/>
            <a:t> </a:t>
          </a:r>
          <a:r>
            <a:rPr lang="en-US" b="0" i="0" baseline="0" dirty="0" err="1" smtClean="0"/>
            <a:t>bentuk</a:t>
          </a:r>
          <a:r>
            <a:rPr lang="en-US" b="0" i="0" baseline="0" dirty="0" smtClean="0"/>
            <a:t> target  </a:t>
          </a:r>
          <a:endParaRPr lang="en-US" b="0" i="0" baseline="0" dirty="0"/>
        </a:p>
      </dgm:t>
    </dgm:pt>
    <dgm:pt modelId="{CA018228-C9CE-4275-92C1-3142B4AFA701}" type="parTrans" cxnId="{99116C63-7538-44C3-A759-CBF0790C7671}">
      <dgm:prSet/>
      <dgm:spPr/>
      <dgm:t>
        <a:bodyPr/>
        <a:lstStyle/>
        <a:p>
          <a:endParaRPr lang="id-ID"/>
        </a:p>
      </dgm:t>
    </dgm:pt>
    <dgm:pt modelId="{4EB65185-FDEE-445F-986B-64690E6EE364}" type="sibTrans" cxnId="{99116C63-7538-44C3-A759-CBF0790C7671}">
      <dgm:prSet/>
      <dgm:spPr/>
      <dgm:t>
        <a:bodyPr/>
        <a:lstStyle/>
        <a:p>
          <a:endParaRPr lang="id-ID"/>
        </a:p>
      </dgm:t>
    </dgm:pt>
    <dgm:pt modelId="{18CCF7A2-D7DD-4C6D-BECF-439AC4DE513D}" type="pres">
      <dgm:prSet presAssocID="{F885D5C2-9E1D-4B64-8D63-E1A3A14AC402}" presName="linearFlow" presStyleCnt="0">
        <dgm:presLayoutVars>
          <dgm:dir/>
          <dgm:resizeHandles val="exact"/>
        </dgm:presLayoutVars>
      </dgm:prSet>
      <dgm:spPr/>
      <dgm:t>
        <a:bodyPr/>
        <a:lstStyle/>
        <a:p>
          <a:endParaRPr lang="id-ID"/>
        </a:p>
      </dgm:t>
    </dgm:pt>
    <dgm:pt modelId="{F57D9E88-B0CE-4141-9071-7B5957A92CB5}" type="pres">
      <dgm:prSet presAssocID="{BC5C827F-79A2-4B86-9D45-D74F8E3CB999}" presName="composite" presStyleCnt="0"/>
      <dgm:spPr/>
    </dgm:pt>
    <dgm:pt modelId="{08FAF18C-AD9D-4423-9E42-B3E36E4B901E}" type="pres">
      <dgm:prSet presAssocID="{BC5C827F-79A2-4B86-9D45-D74F8E3CB999}" presName="imgShp" presStyleLbl="fgImgPlace1" presStyleIdx="0" presStyleCnt="4"/>
      <dgm:spPr>
        <a:blipFill rotWithShape="0">
          <a:blip xmlns:r="http://schemas.openxmlformats.org/officeDocument/2006/relationships" r:embed="rId1"/>
          <a:stretch>
            <a:fillRect/>
          </a:stretch>
        </a:blipFill>
      </dgm:spPr>
    </dgm:pt>
    <dgm:pt modelId="{90BF2C2E-6010-49E4-96A5-93A97410A367}" type="pres">
      <dgm:prSet presAssocID="{BC5C827F-79A2-4B86-9D45-D74F8E3CB999}" presName="txShp" presStyleLbl="node1" presStyleIdx="0" presStyleCnt="4">
        <dgm:presLayoutVars>
          <dgm:bulletEnabled val="1"/>
        </dgm:presLayoutVars>
      </dgm:prSet>
      <dgm:spPr/>
      <dgm:t>
        <a:bodyPr/>
        <a:lstStyle/>
        <a:p>
          <a:endParaRPr lang="id-ID"/>
        </a:p>
      </dgm:t>
    </dgm:pt>
    <dgm:pt modelId="{1DF2300A-7C5D-4B70-B61F-16B0AAD482B3}" type="pres">
      <dgm:prSet presAssocID="{67C78B35-7006-435A-8221-46C5A974986A}" presName="spacing" presStyleCnt="0"/>
      <dgm:spPr/>
    </dgm:pt>
    <dgm:pt modelId="{07F811FA-D5D9-42ED-9DF0-B5ABE4B8E4FA}" type="pres">
      <dgm:prSet presAssocID="{3104B332-F70D-4151-AB11-F09BBE041559}" presName="composite" presStyleCnt="0"/>
      <dgm:spPr/>
    </dgm:pt>
    <dgm:pt modelId="{F04655B7-1548-4C28-ACFE-06CA0899FAD2}" type="pres">
      <dgm:prSet presAssocID="{3104B332-F70D-4151-AB11-F09BBE041559}" presName="imgShp" presStyleLbl="fgImgPlace1" presStyleIdx="1" presStyleCnt="4"/>
      <dgm:spPr>
        <a:blipFill rotWithShape="0">
          <a:blip xmlns:r="http://schemas.openxmlformats.org/officeDocument/2006/relationships" r:embed="rId2"/>
          <a:stretch>
            <a:fillRect/>
          </a:stretch>
        </a:blipFill>
      </dgm:spPr>
    </dgm:pt>
    <dgm:pt modelId="{EDF5D764-CB8C-4FE4-B870-FD1812094D11}" type="pres">
      <dgm:prSet presAssocID="{3104B332-F70D-4151-AB11-F09BBE041559}" presName="txShp" presStyleLbl="node1" presStyleIdx="1" presStyleCnt="4">
        <dgm:presLayoutVars>
          <dgm:bulletEnabled val="1"/>
        </dgm:presLayoutVars>
      </dgm:prSet>
      <dgm:spPr/>
      <dgm:t>
        <a:bodyPr/>
        <a:lstStyle/>
        <a:p>
          <a:endParaRPr lang="id-ID"/>
        </a:p>
      </dgm:t>
    </dgm:pt>
    <dgm:pt modelId="{A50C1618-82AD-4F01-95B3-4589011E9AEB}" type="pres">
      <dgm:prSet presAssocID="{80E3D242-FF03-4B3F-B2BC-AB48CB08E7B6}" presName="spacing" presStyleCnt="0"/>
      <dgm:spPr/>
    </dgm:pt>
    <dgm:pt modelId="{3E113E60-8915-4323-9E95-B091408F1DD0}" type="pres">
      <dgm:prSet presAssocID="{ADAA3944-6AED-4BD0-B256-4964615CD497}" presName="composite" presStyleCnt="0"/>
      <dgm:spPr/>
    </dgm:pt>
    <dgm:pt modelId="{686C2C0C-1E09-46F4-B3B7-F34596A32024}" type="pres">
      <dgm:prSet presAssocID="{ADAA3944-6AED-4BD0-B256-4964615CD497}" presName="imgShp" presStyleLbl="fgImgPlace1" presStyleIdx="2" presStyleCnt="4"/>
      <dgm:spPr>
        <a:blipFill rotWithShape="0">
          <a:blip xmlns:r="http://schemas.openxmlformats.org/officeDocument/2006/relationships" r:embed="rId3"/>
          <a:stretch>
            <a:fillRect/>
          </a:stretch>
        </a:blipFill>
      </dgm:spPr>
    </dgm:pt>
    <dgm:pt modelId="{F68D1919-D4E4-44F3-8761-FE32737D1DD5}" type="pres">
      <dgm:prSet presAssocID="{ADAA3944-6AED-4BD0-B256-4964615CD497}" presName="txShp" presStyleLbl="node1" presStyleIdx="2" presStyleCnt="4">
        <dgm:presLayoutVars>
          <dgm:bulletEnabled val="1"/>
        </dgm:presLayoutVars>
      </dgm:prSet>
      <dgm:spPr/>
      <dgm:t>
        <a:bodyPr/>
        <a:lstStyle/>
        <a:p>
          <a:endParaRPr lang="id-ID"/>
        </a:p>
      </dgm:t>
    </dgm:pt>
    <dgm:pt modelId="{EBA4EC56-BCE3-4960-8B7D-63BBAE0E13F1}" type="pres">
      <dgm:prSet presAssocID="{4B628CE2-A022-442A-AEC2-B247AC0C9D7F}" presName="spacing" presStyleCnt="0"/>
      <dgm:spPr/>
    </dgm:pt>
    <dgm:pt modelId="{5370F470-C799-40DA-BEAF-3949089A000F}" type="pres">
      <dgm:prSet presAssocID="{0B0F9E32-83BF-4CC9-A390-66E043B14F8E}" presName="composite" presStyleCnt="0"/>
      <dgm:spPr/>
    </dgm:pt>
    <dgm:pt modelId="{02AA0432-3F17-46BB-BE06-B323CC9077EC}" type="pres">
      <dgm:prSet presAssocID="{0B0F9E32-83BF-4CC9-A390-66E043B14F8E}" presName="imgShp" presStyleLbl="fgImgPlace1" presStyleIdx="3" presStyleCnt="4"/>
      <dgm:spPr>
        <a:blipFill rotWithShape="0">
          <a:blip xmlns:r="http://schemas.openxmlformats.org/officeDocument/2006/relationships" r:embed="rId4"/>
          <a:stretch>
            <a:fillRect/>
          </a:stretch>
        </a:blipFill>
      </dgm:spPr>
    </dgm:pt>
    <dgm:pt modelId="{7A3CAD3E-08D7-47E9-A3BC-0CD2DFF58DB4}" type="pres">
      <dgm:prSet presAssocID="{0B0F9E32-83BF-4CC9-A390-66E043B14F8E}" presName="txShp" presStyleLbl="node1" presStyleIdx="3" presStyleCnt="4">
        <dgm:presLayoutVars>
          <dgm:bulletEnabled val="1"/>
        </dgm:presLayoutVars>
      </dgm:prSet>
      <dgm:spPr/>
      <dgm:t>
        <a:bodyPr/>
        <a:lstStyle/>
        <a:p>
          <a:endParaRPr lang="id-ID"/>
        </a:p>
      </dgm:t>
    </dgm:pt>
  </dgm:ptLst>
  <dgm:cxnLst>
    <dgm:cxn modelId="{019E854A-B242-466B-9561-D525170CE0EB}" srcId="{F885D5C2-9E1D-4B64-8D63-E1A3A14AC402}" destId="{ADAA3944-6AED-4BD0-B256-4964615CD497}" srcOrd="2" destOrd="0" parTransId="{A6AD057C-D891-47E8-8F9E-D20AA2BBD13F}" sibTransId="{4B628CE2-A022-442A-AEC2-B247AC0C9D7F}"/>
    <dgm:cxn modelId="{F1D34CA4-852F-4A70-8D17-BB96DC1BDA23}" type="presOf" srcId="{F885D5C2-9E1D-4B64-8D63-E1A3A14AC402}" destId="{18CCF7A2-D7DD-4C6D-BECF-439AC4DE513D}" srcOrd="0" destOrd="0" presId="urn:microsoft.com/office/officeart/2005/8/layout/vList3#10"/>
    <dgm:cxn modelId="{FE05B7F2-EC74-4802-A4E8-7206E81BBB30}" type="presOf" srcId="{0B0F9E32-83BF-4CC9-A390-66E043B14F8E}" destId="{7A3CAD3E-08D7-47E9-A3BC-0CD2DFF58DB4}" srcOrd="0" destOrd="0" presId="urn:microsoft.com/office/officeart/2005/8/layout/vList3#10"/>
    <dgm:cxn modelId="{99116C63-7538-44C3-A759-CBF0790C7671}" srcId="{F885D5C2-9E1D-4B64-8D63-E1A3A14AC402}" destId="{0B0F9E32-83BF-4CC9-A390-66E043B14F8E}" srcOrd="3" destOrd="0" parTransId="{CA018228-C9CE-4275-92C1-3142B4AFA701}" sibTransId="{4EB65185-FDEE-445F-986B-64690E6EE364}"/>
    <dgm:cxn modelId="{C3203D6F-8BCE-4093-BD4C-E7E09DE55BBC}" srcId="{F885D5C2-9E1D-4B64-8D63-E1A3A14AC402}" destId="{3104B332-F70D-4151-AB11-F09BBE041559}" srcOrd="1" destOrd="0" parTransId="{6142462A-5C91-4ADB-A0D8-0D6AAEB7A749}" sibTransId="{80E3D242-FF03-4B3F-B2BC-AB48CB08E7B6}"/>
    <dgm:cxn modelId="{FC75930E-6A99-44D9-A339-853093BF80EA}" type="presOf" srcId="{BC5C827F-79A2-4B86-9D45-D74F8E3CB999}" destId="{90BF2C2E-6010-49E4-96A5-93A97410A367}" srcOrd="0" destOrd="0" presId="urn:microsoft.com/office/officeart/2005/8/layout/vList3#10"/>
    <dgm:cxn modelId="{7D4E0CDA-0BB8-4EBD-84E1-6AD9FDD84F51}" type="presOf" srcId="{3104B332-F70D-4151-AB11-F09BBE041559}" destId="{EDF5D764-CB8C-4FE4-B870-FD1812094D11}" srcOrd="0" destOrd="0" presId="urn:microsoft.com/office/officeart/2005/8/layout/vList3#10"/>
    <dgm:cxn modelId="{0FFC6C7F-5868-43AF-8E6F-5725CF3D1290}" type="presOf" srcId="{ADAA3944-6AED-4BD0-B256-4964615CD497}" destId="{F68D1919-D4E4-44F3-8761-FE32737D1DD5}" srcOrd="0" destOrd="0" presId="urn:microsoft.com/office/officeart/2005/8/layout/vList3#10"/>
    <dgm:cxn modelId="{490389E8-5A3B-4497-B923-5179C798CED1}" srcId="{F885D5C2-9E1D-4B64-8D63-E1A3A14AC402}" destId="{BC5C827F-79A2-4B86-9D45-D74F8E3CB999}" srcOrd="0" destOrd="0" parTransId="{ACAB1D75-F700-4650-8BCD-6BF54F496494}" sibTransId="{67C78B35-7006-435A-8221-46C5A974986A}"/>
    <dgm:cxn modelId="{99F18A47-E61C-4320-8E3F-7525B52BE569}" type="presParOf" srcId="{18CCF7A2-D7DD-4C6D-BECF-439AC4DE513D}" destId="{F57D9E88-B0CE-4141-9071-7B5957A92CB5}" srcOrd="0" destOrd="0" presId="urn:microsoft.com/office/officeart/2005/8/layout/vList3#10"/>
    <dgm:cxn modelId="{F089F1D0-FC24-4990-A414-D5C70514AEDF}" type="presParOf" srcId="{F57D9E88-B0CE-4141-9071-7B5957A92CB5}" destId="{08FAF18C-AD9D-4423-9E42-B3E36E4B901E}" srcOrd="0" destOrd="0" presId="urn:microsoft.com/office/officeart/2005/8/layout/vList3#10"/>
    <dgm:cxn modelId="{E9DF17C8-43B3-4DBF-8337-904B1BAA19A7}" type="presParOf" srcId="{F57D9E88-B0CE-4141-9071-7B5957A92CB5}" destId="{90BF2C2E-6010-49E4-96A5-93A97410A367}" srcOrd="1" destOrd="0" presId="urn:microsoft.com/office/officeart/2005/8/layout/vList3#10"/>
    <dgm:cxn modelId="{87763D7B-FD0C-4ECA-B278-AACA4765EBC3}" type="presParOf" srcId="{18CCF7A2-D7DD-4C6D-BECF-439AC4DE513D}" destId="{1DF2300A-7C5D-4B70-B61F-16B0AAD482B3}" srcOrd="1" destOrd="0" presId="urn:microsoft.com/office/officeart/2005/8/layout/vList3#10"/>
    <dgm:cxn modelId="{63CB11F3-B03A-46E8-9DB0-38055D479D83}" type="presParOf" srcId="{18CCF7A2-D7DD-4C6D-BECF-439AC4DE513D}" destId="{07F811FA-D5D9-42ED-9DF0-B5ABE4B8E4FA}" srcOrd="2" destOrd="0" presId="urn:microsoft.com/office/officeart/2005/8/layout/vList3#10"/>
    <dgm:cxn modelId="{E25A9723-F9D0-46E4-B919-BBCF15A2C563}" type="presParOf" srcId="{07F811FA-D5D9-42ED-9DF0-B5ABE4B8E4FA}" destId="{F04655B7-1548-4C28-ACFE-06CA0899FAD2}" srcOrd="0" destOrd="0" presId="urn:microsoft.com/office/officeart/2005/8/layout/vList3#10"/>
    <dgm:cxn modelId="{F8FA7585-64DE-4190-ACD9-0E0E4923AE0D}" type="presParOf" srcId="{07F811FA-D5D9-42ED-9DF0-B5ABE4B8E4FA}" destId="{EDF5D764-CB8C-4FE4-B870-FD1812094D11}" srcOrd="1" destOrd="0" presId="urn:microsoft.com/office/officeart/2005/8/layout/vList3#10"/>
    <dgm:cxn modelId="{34984EAE-F81F-4561-AE86-ED4F7C038F20}" type="presParOf" srcId="{18CCF7A2-D7DD-4C6D-BECF-439AC4DE513D}" destId="{A50C1618-82AD-4F01-95B3-4589011E9AEB}" srcOrd="3" destOrd="0" presId="urn:microsoft.com/office/officeart/2005/8/layout/vList3#10"/>
    <dgm:cxn modelId="{9370C788-09D6-47AB-A2C6-34B05C4322B0}" type="presParOf" srcId="{18CCF7A2-D7DD-4C6D-BECF-439AC4DE513D}" destId="{3E113E60-8915-4323-9E95-B091408F1DD0}" srcOrd="4" destOrd="0" presId="urn:microsoft.com/office/officeart/2005/8/layout/vList3#10"/>
    <dgm:cxn modelId="{C0091008-5565-4F3A-AABB-B2E563CC632B}" type="presParOf" srcId="{3E113E60-8915-4323-9E95-B091408F1DD0}" destId="{686C2C0C-1E09-46F4-B3B7-F34596A32024}" srcOrd="0" destOrd="0" presId="urn:microsoft.com/office/officeart/2005/8/layout/vList3#10"/>
    <dgm:cxn modelId="{601B8C3A-6DFD-4D3D-9F0D-724A1B5D5EA0}" type="presParOf" srcId="{3E113E60-8915-4323-9E95-B091408F1DD0}" destId="{F68D1919-D4E4-44F3-8761-FE32737D1DD5}" srcOrd="1" destOrd="0" presId="urn:microsoft.com/office/officeart/2005/8/layout/vList3#10"/>
    <dgm:cxn modelId="{770864B1-84E2-4B56-8DFE-9799A65B0C24}" type="presParOf" srcId="{18CCF7A2-D7DD-4C6D-BECF-439AC4DE513D}" destId="{EBA4EC56-BCE3-4960-8B7D-63BBAE0E13F1}" srcOrd="5" destOrd="0" presId="urn:microsoft.com/office/officeart/2005/8/layout/vList3#10"/>
    <dgm:cxn modelId="{475BC3F8-1BCB-4B9A-954D-C4EFE6995745}" type="presParOf" srcId="{18CCF7A2-D7DD-4C6D-BECF-439AC4DE513D}" destId="{5370F470-C799-40DA-BEAF-3949089A000F}" srcOrd="6" destOrd="0" presId="urn:microsoft.com/office/officeart/2005/8/layout/vList3#10"/>
    <dgm:cxn modelId="{36A0A414-0CD8-4834-85F7-75739EA3F8FE}" type="presParOf" srcId="{5370F470-C799-40DA-BEAF-3949089A000F}" destId="{02AA0432-3F17-46BB-BE06-B323CC9077EC}" srcOrd="0" destOrd="0" presId="urn:microsoft.com/office/officeart/2005/8/layout/vList3#10"/>
    <dgm:cxn modelId="{DC686B1D-7AC6-4B94-8F1A-29362773D91B}" type="presParOf" srcId="{5370F470-C799-40DA-BEAF-3949089A000F}" destId="{7A3CAD3E-08D7-47E9-A3BC-0CD2DFF58DB4}" srcOrd="1" destOrd="0" presId="urn:microsoft.com/office/officeart/2005/8/layout/vList3#10"/>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BF35FAA-C07D-4297-A756-C0E5AF106AE2}" type="doc">
      <dgm:prSet loTypeId="urn:microsoft.com/office/officeart/2005/8/layout/vList3#11" loCatId="list" qsTypeId="urn:microsoft.com/office/officeart/2005/8/quickstyle/3d2" qsCatId="3D" csTypeId="urn:microsoft.com/office/officeart/2005/8/colors/colorful2" csCatId="colorful" phldr="1"/>
      <dgm:spPr/>
      <dgm:t>
        <a:bodyPr/>
        <a:lstStyle/>
        <a:p>
          <a:endParaRPr lang="id-ID"/>
        </a:p>
      </dgm:t>
    </dgm:pt>
    <dgm:pt modelId="{B98C2BD3-E2E1-4BC4-8771-0E598CEFE89A}">
      <dgm:prSet/>
      <dgm:spPr>
        <a:solidFill>
          <a:srgbClr val="C00000"/>
        </a:solidFill>
      </dgm:spPr>
      <dgm:t>
        <a:bodyPr/>
        <a:lstStyle/>
        <a:p>
          <a:pPr rtl="0"/>
          <a:r>
            <a:rPr lang="id-ID" i="0" dirty="0" smtClean="0"/>
            <a:t> Apakah program dan kegiatan yang diusulkan merupakan jabaran logis dari Prioritas dan Plafon Anggaran.</a:t>
          </a:r>
          <a:endParaRPr lang="id-ID" i="0" dirty="0"/>
        </a:p>
      </dgm:t>
    </dgm:pt>
    <dgm:pt modelId="{61BA639C-6DEF-42BD-A758-1185DAEF18A2}" type="parTrans" cxnId="{1CA6B84F-245A-4102-B876-233521DE7D5F}">
      <dgm:prSet/>
      <dgm:spPr/>
      <dgm:t>
        <a:bodyPr/>
        <a:lstStyle/>
        <a:p>
          <a:endParaRPr lang="id-ID" i="0"/>
        </a:p>
      </dgm:t>
    </dgm:pt>
    <dgm:pt modelId="{3982B2C3-CB0F-4917-B61B-8E3B0F8B8143}" type="sibTrans" cxnId="{1CA6B84F-245A-4102-B876-233521DE7D5F}">
      <dgm:prSet/>
      <dgm:spPr/>
      <dgm:t>
        <a:bodyPr/>
        <a:lstStyle/>
        <a:p>
          <a:endParaRPr lang="id-ID" i="0"/>
        </a:p>
      </dgm:t>
    </dgm:pt>
    <dgm:pt modelId="{36F555B2-5527-454D-A954-0F6463931E7E}">
      <dgm:prSet/>
      <dgm:spPr>
        <a:solidFill>
          <a:srgbClr val="FFFFCC"/>
        </a:solidFill>
      </dgm:spPr>
      <dgm:t>
        <a:bodyPr/>
        <a:lstStyle/>
        <a:p>
          <a:pPr rtl="0"/>
          <a:r>
            <a:rPr lang="id-ID" i="0" dirty="0" smtClean="0">
              <a:solidFill>
                <a:schemeClr val="tx1"/>
              </a:solidFill>
            </a:rPr>
            <a:t>Apakah program dan kegiatan yang diusulkan sesuai dengan tugas pokok dan fungsi SKPD yang bersangkutan.</a:t>
          </a:r>
          <a:endParaRPr lang="id-ID" i="0" dirty="0">
            <a:solidFill>
              <a:schemeClr val="tx1"/>
            </a:solidFill>
          </a:endParaRPr>
        </a:p>
      </dgm:t>
    </dgm:pt>
    <dgm:pt modelId="{73FA4F89-E4E4-4AE8-84F4-DE6BB3F5CD9D}" type="parTrans" cxnId="{4968B83B-7E39-44B6-A7C6-6D51DCA37E36}">
      <dgm:prSet/>
      <dgm:spPr/>
      <dgm:t>
        <a:bodyPr/>
        <a:lstStyle/>
        <a:p>
          <a:endParaRPr lang="id-ID" i="0"/>
        </a:p>
      </dgm:t>
    </dgm:pt>
    <dgm:pt modelId="{3B9081FA-C944-4846-B6B0-F8229C05EBAC}" type="sibTrans" cxnId="{4968B83B-7E39-44B6-A7C6-6D51DCA37E36}">
      <dgm:prSet/>
      <dgm:spPr/>
      <dgm:t>
        <a:bodyPr/>
        <a:lstStyle/>
        <a:p>
          <a:endParaRPr lang="id-ID" i="0"/>
        </a:p>
      </dgm:t>
    </dgm:pt>
    <dgm:pt modelId="{004A54FB-50A7-425A-8582-5BC21E1D57A5}">
      <dgm:prSet/>
      <dgm:spPr>
        <a:solidFill>
          <a:srgbClr val="9966FF"/>
        </a:solidFill>
      </dgm:spPr>
      <dgm:t>
        <a:bodyPr/>
        <a:lstStyle/>
        <a:p>
          <a:pPr rtl="0"/>
          <a:r>
            <a:rPr lang="id-ID" i="0" dirty="0" smtClean="0"/>
            <a:t>Apakah target kinerja program dan kegiatan yang diusulkan dapat dicapai oleh SKPD yang bersangkutan dan dapat dilaksanakan dalam jangka waktu satu tahun anggaran.</a:t>
          </a:r>
          <a:endParaRPr lang="id-ID" i="0" dirty="0"/>
        </a:p>
      </dgm:t>
    </dgm:pt>
    <dgm:pt modelId="{4CC68E59-F271-4F6F-8AD6-6DE3FCFEC79D}" type="parTrans" cxnId="{6ACF725E-28FC-4753-B78C-3469CF3E01E9}">
      <dgm:prSet/>
      <dgm:spPr/>
      <dgm:t>
        <a:bodyPr/>
        <a:lstStyle/>
        <a:p>
          <a:endParaRPr lang="id-ID" i="0"/>
        </a:p>
      </dgm:t>
    </dgm:pt>
    <dgm:pt modelId="{187ADA48-CA0B-4F6C-8ADB-25CB83A8659D}" type="sibTrans" cxnId="{6ACF725E-28FC-4753-B78C-3469CF3E01E9}">
      <dgm:prSet/>
      <dgm:spPr/>
      <dgm:t>
        <a:bodyPr/>
        <a:lstStyle/>
        <a:p>
          <a:endParaRPr lang="id-ID" i="0"/>
        </a:p>
      </dgm:t>
    </dgm:pt>
    <dgm:pt modelId="{80E0F722-8DAC-4538-97AA-6736FE2B6247}" type="pres">
      <dgm:prSet presAssocID="{8BF35FAA-C07D-4297-A756-C0E5AF106AE2}" presName="linearFlow" presStyleCnt="0">
        <dgm:presLayoutVars>
          <dgm:dir/>
          <dgm:resizeHandles val="exact"/>
        </dgm:presLayoutVars>
      </dgm:prSet>
      <dgm:spPr/>
      <dgm:t>
        <a:bodyPr/>
        <a:lstStyle/>
        <a:p>
          <a:endParaRPr lang="id-ID"/>
        </a:p>
      </dgm:t>
    </dgm:pt>
    <dgm:pt modelId="{C69F1180-25B2-4222-A5E5-93F3D00BFE88}" type="pres">
      <dgm:prSet presAssocID="{B98C2BD3-E2E1-4BC4-8771-0E598CEFE89A}" presName="composite" presStyleCnt="0"/>
      <dgm:spPr/>
    </dgm:pt>
    <dgm:pt modelId="{A7F63C7A-DC12-49E0-A26D-95DD5F45C2B7}" type="pres">
      <dgm:prSet presAssocID="{B98C2BD3-E2E1-4BC4-8771-0E598CEFE89A}" presName="imgShp" presStyleLbl="fgImgPlace1" presStyleIdx="0" presStyleCnt="3"/>
      <dgm:spPr>
        <a:blipFill rotWithShape="0">
          <a:blip xmlns:r="http://schemas.openxmlformats.org/officeDocument/2006/relationships" r:embed="rId1"/>
          <a:stretch>
            <a:fillRect/>
          </a:stretch>
        </a:blipFill>
      </dgm:spPr>
    </dgm:pt>
    <dgm:pt modelId="{E0D10CA4-B6DD-4FA4-A31B-372181D574BB}" type="pres">
      <dgm:prSet presAssocID="{B98C2BD3-E2E1-4BC4-8771-0E598CEFE89A}" presName="txShp" presStyleLbl="node1" presStyleIdx="0" presStyleCnt="3">
        <dgm:presLayoutVars>
          <dgm:bulletEnabled val="1"/>
        </dgm:presLayoutVars>
      </dgm:prSet>
      <dgm:spPr/>
      <dgm:t>
        <a:bodyPr/>
        <a:lstStyle/>
        <a:p>
          <a:endParaRPr lang="id-ID"/>
        </a:p>
      </dgm:t>
    </dgm:pt>
    <dgm:pt modelId="{3262AAAF-AA29-4197-A402-5912D18377D2}" type="pres">
      <dgm:prSet presAssocID="{3982B2C3-CB0F-4917-B61B-8E3B0F8B8143}" presName="spacing" presStyleCnt="0"/>
      <dgm:spPr/>
    </dgm:pt>
    <dgm:pt modelId="{D6AF2977-AD3D-4E2B-A48E-D011AEB0B847}" type="pres">
      <dgm:prSet presAssocID="{36F555B2-5527-454D-A954-0F6463931E7E}" presName="composite" presStyleCnt="0"/>
      <dgm:spPr/>
    </dgm:pt>
    <dgm:pt modelId="{32FB0116-FEA3-48CC-BF48-5E8F7AFB668C}" type="pres">
      <dgm:prSet presAssocID="{36F555B2-5527-454D-A954-0F6463931E7E}" presName="imgShp" presStyleLbl="fgImgPlace1" presStyleIdx="1" presStyleCnt="3"/>
      <dgm:spPr>
        <a:blipFill rotWithShape="0">
          <a:blip xmlns:r="http://schemas.openxmlformats.org/officeDocument/2006/relationships" r:embed="rId2"/>
          <a:stretch>
            <a:fillRect/>
          </a:stretch>
        </a:blipFill>
      </dgm:spPr>
    </dgm:pt>
    <dgm:pt modelId="{B7DCD1E1-6839-4E46-AEEF-5AA52B22130A}" type="pres">
      <dgm:prSet presAssocID="{36F555B2-5527-454D-A954-0F6463931E7E}" presName="txShp" presStyleLbl="node1" presStyleIdx="1" presStyleCnt="3">
        <dgm:presLayoutVars>
          <dgm:bulletEnabled val="1"/>
        </dgm:presLayoutVars>
      </dgm:prSet>
      <dgm:spPr/>
      <dgm:t>
        <a:bodyPr/>
        <a:lstStyle/>
        <a:p>
          <a:endParaRPr lang="id-ID"/>
        </a:p>
      </dgm:t>
    </dgm:pt>
    <dgm:pt modelId="{8A8881EB-BD92-48F3-AB07-6DA1D6AED792}" type="pres">
      <dgm:prSet presAssocID="{3B9081FA-C944-4846-B6B0-F8229C05EBAC}" presName="spacing" presStyleCnt="0"/>
      <dgm:spPr/>
    </dgm:pt>
    <dgm:pt modelId="{5780577B-D713-486C-9417-5F85419662D6}" type="pres">
      <dgm:prSet presAssocID="{004A54FB-50A7-425A-8582-5BC21E1D57A5}" presName="composite" presStyleCnt="0"/>
      <dgm:spPr/>
    </dgm:pt>
    <dgm:pt modelId="{4E74F5C4-C4D9-41F5-8330-0DCCAFD68BCA}" type="pres">
      <dgm:prSet presAssocID="{004A54FB-50A7-425A-8582-5BC21E1D57A5}" presName="imgShp" presStyleLbl="fgImgPlace1" presStyleIdx="2" presStyleCnt="3"/>
      <dgm:spPr>
        <a:blipFill rotWithShape="0">
          <a:blip xmlns:r="http://schemas.openxmlformats.org/officeDocument/2006/relationships" r:embed="rId3"/>
          <a:stretch>
            <a:fillRect/>
          </a:stretch>
        </a:blipFill>
      </dgm:spPr>
    </dgm:pt>
    <dgm:pt modelId="{11854CDB-1A8C-4645-B2F0-323B156512FF}" type="pres">
      <dgm:prSet presAssocID="{004A54FB-50A7-425A-8582-5BC21E1D57A5}" presName="txShp" presStyleLbl="node1" presStyleIdx="2" presStyleCnt="3">
        <dgm:presLayoutVars>
          <dgm:bulletEnabled val="1"/>
        </dgm:presLayoutVars>
      </dgm:prSet>
      <dgm:spPr/>
      <dgm:t>
        <a:bodyPr/>
        <a:lstStyle/>
        <a:p>
          <a:endParaRPr lang="id-ID"/>
        </a:p>
      </dgm:t>
    </dgm:pt>
  </dgm:ptLst>
  <dgm:cxnLst>
    <dgm:cxn modelId="{6ACF725E-28FC-4753-B78C-3469CF3E01E9}" srcId="{8BF35FAA-C07D-4297-A756-C0E5AF106AE2}" destId="{004A54FB-50A7-425A-8582-5BC21E1D57A5}" srcOrd="2" destOrd="0" parTransId="{4CC68E59-F271-4F6F-8AD6-6DE3FCFEC79D}" sibTransId="{187ADA48-CA0B-4F6C-8ADB-25CB83A8659D}"/>
    <dgm:cxn modelId="{DA18D9DE-F031-424A-AF49-608E21142BD9}" type="presOf" srcId="{8BF35FAA-C07D-4297-A756-C0E5AF106AE2}" destId="{80E0F722-8DAC-4538-97AA-6736FE2B6247}" srcOrd="0" destOrd="0" presId="urn:microsoft.com/office/officeart/2005/8/layout/vList3#11"/>
    <dgm:cxn modelId="{4968B83B-7E39-44B6-A7C6-6D51DCA37E36}" srcId="{8BF35FAA-C07D-4297-A756-C0E5AF106AE2}" destId="{36F555B2-5527-454D-A954-0F6463931E7E}" srcOrd="1" destOrd="0" parTransId="{73FA4F89-E4E4-4AE8-84F4-DE6BB3F5CD9D}" sibTransId="{3B9081FA-C944-4846-B6B0-F8229C05EBAC}"/>
    <dgm:cxn modelId="{38AD6BEA-BA72-4E30-9502-89D11A89BA3A}" type="presOf" srcId="{36F555B2-5527-454D-A954-0F6463931E7E}" destId="{B7DCD1E1-6839-4E46-AEEF-5AA52B22130A}" srcOrd="0" destOrd="0" presId="urn:microsoft.com/office/officeart/2005/8/layout/vList3#11"/>
    <dgm:cxn modelId="{802A5FB6-7772-4003-B22B-F13BF112299E}" type="presOf" srcId="{004A54FB-50A7-425A-8582-5BC21E1D57A5}" destId="{11854CDB-1A8C-4645-B2F0-323B156512FF}" srcOrd="0" destOrd="0" presId="urn:microsoft.com/office/officeart/2005/8/layout/vList3#11"/>
    <dgm:cxn modelId="{1CA6B84F-245A-4102-B876-233521DE7D5F}" srcId="{8BF35FAA-C07D-4297-A756-C0E5AF106AE2}" destId="{B98C2BD3-E2E1-4BC4-8771-0E598CEFE89A}" srcOrd="0" destOrd="0" parTransId="{61BA639C-6DEF-42BD-A758-1185DAEF18A2}" sibTransId="{3982B2C3-CB0F-4917-B61B-8E3B0F8B8143}"/>
    <dgm:cxn modelId="{50A66092-5C23-4EDC-9779-F972F578F830}" type="presOf" srcId="{B98C2BD3-E2E1-4BC4-8771-0E598CEFE89A}" destId="{E0D10CA4-B6DD-4FA4-A31B-372181D574BB}" srcOrd="0" destOrd="0" presId="urn:microsoft.com/office/officeart/2005/8/layout/vList3#11"/>
    <dgm:cxn modelId="{3E1CD1BD-A06B-470B-A5E7-CDB78B1E0767}" type="presParOf" srcId="{80E0F722-8DAC-4538-97AA-6736FE2B6247}" destId="{C69F1180-25B2-4222-A5E5-93F3D00BFE88}" srcOrd="0" destOrd="0" presId="urn:microsoft.com/office/officeart/2005/8/layout/vList3#11"/>
    <dgm:cxn modelId="{09C196B1-8991-4236-877C-E7303A0E5D54}" type="presParOf" srcId="{C69F1180-25B2-4222-A5E5-93F3D00BFE88}" destId="{A7F63C7A-DC12-49E0-A26D-95DD5F45C2B7}" srcOrd="0" destOrd="0" presId="urn:microsoft.com/office/officeart/2005/8/layout/vList3#11"/>
    <dgm:cxn modelId="{F852AC10-5885-4E52-B88E-EB1B34884376}" type="presParOf" srcId="{C69F1180-25B2-4222-A5E5-93F3D00BFE88}" destId="{E0D10CA4-B6DD-4FA4-A31B-372181D574BB}" srcOrd="1" destOrd="0" presId="urn:microsoft.com/office/officeart/2005/8/layout/vList3#11"/>
    <dgm:cxn modelId="{72E62208-AE90-4B0D-83AC-64D0ADC023D7}" type="presParOf" srcId="{80E0F722-8DAC-4538-97AA-6736FE2B6247}" destId="{3262AAAF-AA29-4197-A402-5912D18377D2}" srcOrd="1" destOrd="0" presId="urn:microsoft.com/office/officeart/2005/8/layout/vList3#11"/>
    <dgm:cxn modelId="{D0F86E2B-2AF1-4442-9575-A78987BD5900}" type="presParOf" srcId="{80E0F722-8DAC-4538-97AA-6736FE2B6247}" destId="{D6AF2977-AD3D-4E2B-A48E-D011AEB0B847}" srcOrd="2" destOrd="0" presId="urn:microsoft.com/office/officeart/2005/8/layout/vList3#11"/>
    <dgm:cxn modelId="{EC95697B-B347-40C5-ADB5-DDCE54C50320}" type="presParOf" srcId="{D6AF2977-AD3D-4E2B-A48E-D011AEB0B847}" destId="{32FB0116-FEA3-48CC-BF48-5E8F7AFB668C}" srcOrd="0" destOrd="0" presId="urn:microsoft.com/office/officeart/2005/8/layout/vList3#11"/>
    <dgm:cxn modelId="{57A4DB7A-EAC7-4C6C-8B8B-388713901205}" type="presParOf" srcId="{D6AF2977-AD3D-4E2B-A48E-D011AEB0B847}" destId="{B7DCD1E1-6839-4E46-AEEF-5AA52B22130A}" srcOrd="1" destOrd="0" presId="urn:microsoft.com/office/officeart/2005/8/layout/vList3#11"/>
    <dgm:cxn modelId="{FB89C61B-922A-443C-8244-DF6033A4A532}" type="presParOf" srcId="{80E0F722-8DAC-4538-97AA-6736FE2B6247}" destId="{8A8881EB-BD92-48F3-AB07-6DA1D6AED792}" srcOrd="3" destOrd="0" presId="urn:microsoft.com/office/officeart/2005/8/layout/vList3#11"/>
    <dgm:cxn modelId="{82983035-E6D9-40EC-9ADB-CC541AB74798}" type="presParOf" srcId="{80E0F722-8DAC-4538-97AA-6736FE2B6247}" destId="{5780577B-D713-486C-9417-5F85419662D6}" srcOrd="4" destOrd="0" presId="urn:microsoft.com/office/officeart/2005/8/layout/vList3#11"/>
    <dgm:cxn modelId="{6707318F-F737-4C01-A5FA-DAACC2CA0895}" type="presParOf" srcId="{5780577B-D713-486C-9417-5F85419662D6}" destId="{4E74F5C4-C4D9-41F5-8330-0DCCAFD68BCA}" srcOrd="0" destOrd="0" presId="urn:microsoft.com/office/officeart/2005/8/layout/vList3#11"/>
    <dgm:cxn modelId="{F523BB45-D97C-43DD-A2B2-DC927CC349D9}" type="presParOf" srcId="{5780577B-D713-486C-9417-5F85419662D6}" destId="{11854CDB-1A8C-4645-B2F0-323B156512FF}" srcOrd="1" destOrd="0" presId="urn:microsoft.com/office/officeart/2005/8/layout/vList3#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2021543-5A83-4537-9A5A-D689D1F5F4A3}" type="doc">
      <dgm:prSet loTypeId="urn:microsoft.com/office/officeart/2005/8/layout/vList3#12" loCatId="list" qsTypeId="urn:microsoft.com/office/officeart/2005/8/quickstyle/simple1" qsCatId="simple" csTypeId="urn:microsoft.com/office/officeart/2005/8/colors/accent1_2" csCatId="accent1" phldr="1"/>
      <dgm:spPr/>
      <dgm:t>
        <a:bodyPr/>
        <a:lstStyle/>
        <a:p>
          <a:endParaRPr lang="id-ID"/>
        </a:p>
      </dgm:t>
    </dgm:pt>
    <dgm:pt modelId="{E77FEB3E-9625-4EF0-9398-5C110A5EDDB9}">
      <dgm:prSet custT="1"/>
      <dgm:spPr>
        <a:solidFill>
          <a:srgbClr val="1B311C"/>
        </a:solidFill>
      </dgm:spPr>
      <dgm:t>
        <a:bodyPr/>
        <a:lstStyle/>
        <a:p>
          <a:pPr rtl="0"/>
          <a:r>
            <a:rPr lang="id-ID" sz="2400" dirty="0" smtClean="0"/>
            <a:t>Pertanyaan penting untuk menilai kewajaran beban kerja</a:t>
          </a:r>
          <a:endParaRPr lang="id-ID" sz="2400" dirty="0"/>
        </a:p>
      </dgm:t>
    </dgm:pt>
    <dgm:pt modelId="{8D95AD9C-692F-469F-B27B-199EDF2342F2}" type="parTrans" cxnId="{A2814922-E402-4F60-BC00-3A3623DE31A1}">
      <dgm:prSet/>
      <dgm:spPr/>
      <dgm:t>
        <a:bodyPr/>
        <a:lstStyle/>
        <a:p>
          <a:endParaRPr lang="id-ID" sz="2400"/>
        </a:p>
      </dgm:t>
    </dgm:pt>
    <dgm:pt modelId="{C212CC6B-8F1A-4169-BACE-5470B37F47CB}" type="sibTrans" cxnId="{A2814922-E402-4F60-BC00-3A3623DE31A1}">
      <dgm:prSet/>
      <dgm:spPr/>
      <dgm:t>
        <a:bodyPr/>
        <a:lstStyle/>
        <a:p>
          <a:endParaRPr lang="id-ID" sz="2400"/>
        </a:p>
      </dgm:t>
    </dgm:pt>
    <dgm:pt modelId="{999CF7FA-7899-4B82-BC7B-362D490A2966}" type="pres">
      <dgm:prSet presAssocID="{E2021543-5A83-4537-9A5A-D689D1F5F4A3}" presName="linearFlow" presStyleCnt="0">
        <dgm:presLayoutVars>
          <dgm:dir/>
          <dgm:resizeHandles val="exact"/>
        </dgm:presLayoutVars>
      </dgm:prSet>
      <dgm:spPr/>
      <dgm:t>
        <a:bodyPr/>
        <a:lstStyle/>
        <a:p>
          <a:endParaRPr lang="id-ID"/>
        </a:p>
      </dgm:t>
    </dgm:pt>
    <dgm:pt modelId="{6CDE3011-B532-4F78-854A-DD0B01928A15}" type="pres">
      <dgm:prSet presAssocID="{E77FEB3E-9625-4EF0-9398-5C110A5EDDB9}" presName="composite" presStyleCnt="0"/>
      <dgm:spPr/>
    </dgm:pt>
    <dgm:pt modelId="{AB90326B-4B64-4F0D-831E-56FA1B004948}" type="pres">
      <dgm:prSet presAssocID="{E77FEB3E-9625-4EF0-9398-5C110A5EDDB9}" presName="imgShp" presStyleLbl="fgImgPlace1" presStyleIdx="0" presStyleCnt="1"/>
      <dgm:spPr>
        <a:blipFill rotWithShape="0">
          <a:blip xmlns:r="http://schemas.openxmlformats.org/officeDocument/2006/relationships" r:embed="rId1"/>
          <a:stretch>
            <a:fillRect/>
          </a:stretch>
        </a:blipFill>
      </dgm:spPr>
    </dgm:pt>
    <dgm:pt modelId="{D64868F1-A526-4DE6-80EF-13DE6ABCC247}" type="pres">
      <dgm:prSet presAssocID="{E77FEB3E-9625-4EF0-9398-5C110A5EDDB9}" presName="txShp" presStyleLbl="node1" presStyleIdx="0" presStyleCnt="1">
        <dgm:presLayoutVars>
          <dgm:bulletEnabled val="1"/>
        </dgm:presLayoutVars>
      </dgm:prSet>
      <dgm:spPr/>
      <dgm:t>
        <a:bodyPr/>
        <a:lstStyle/>
        <a:p>
          <a:endParaRPr lang="id-ID"/>
        </a:p>
      </dgm:t>
    </dgm:pt>
  </dgm:ptLst>
  <dgm:cxnLst>
    <dgm:cxn modelId="{893A9914-9878-401F-97E6-3404B48B40AA}" type="presOf" srcId="{E2021543-5A83-4537-9A5A-D689D1F5F4A3}" destId="{999CF7FA-7899-4B82-BC7B-362D490A2966}" srcOrd="0" destOrd="0" presId="urn:microsoft.com/office/officeart/2005/8/layout/vList3#12"/>
    <dgm:cxn modelId="{A2814922-E402-4F60-BC00-3A3623DE31A1}" srcId="{E2021543-5A83-4537-9A5A-D689D1F5F4A3}" destId="{E77FEB3E-9625-4EF0-9398-5C110A5EDDB9}" srcOrd="0" destOrd="0" parTransId="{8D95AD9C-692F-469F-B27B-199EDF2342F2}" sibTransId="{C212CC6B-8F1A-4169-BACE-5470B37F47CB}"/>
    <dgm:cxn modelId="{C5E89EA9-3EB0-465A-81BE-825F902C04D5}" type="presOf" srcId="{E77FEB3E-9625-4EF0-9398-5C110A5EDDB9}" destId="{D64868F1-A526-4DE6-80EF-13DE6ABCC247}" srcOrd="0" destOrd="0" presId="urn:microsoft.com/office/officeart/2005/8/layout/vList3#12"/>
    <dgm:cxn modelId="{08599D4B-3F48-4985-B8CB-F0A593019BE7}" type="presParOf" srcId="{999CF7FA-7899-4B82-BC7B-362D490A2966}" destId="{6CDE3011-B532-4F78-854A-DD0B01928A15}" srcOrd="0" destOrd="0" presId="urn:microsoft.com/office/officeart/2005/8/layout/vList3#12"/>
    <dgm:cxn modelId="{A251B36D-90C7-4C35-92AE-F32E2B26384C}" type="presParOf" srcId="{6CDE3011-B532-4F78-854A-DD0B01928A15}" destId="{AB90326B-4B64-4F0D-831E-56FA1B004948}" srcOrd="0" destOrd="0" presId="urn:microsoft.com/office/officeart/2005/8/layout/vList3#12"/>
    <dgm:cxn modelId="{ECD2646D-E5CE-4389-ADB4-9DC60F86D3D7}" type="presParOf" srcId="{6CDE3011-B532-4F78-854A-DD0B01928A15}" destId="{D64868F1-A526-4DE6-80EF-13DE6ABCC247}" srcOrd="1" destOrd="0" presId="urn:microsoft.com/office/officeart/2005/8/layout/vList3#12"/>
  </dgm:cxnLst>
  <dgm:bg>
    <a:solidFill>
      <a:srgbClr val="99FFCC"/>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BF35FAA-C07D-4297-A756-C0E5AF106AE2}" type="doc">
      <dgm:prSet loTypeId="urn:microsoft.com/office/officeart/2005/8/layout/vList3#13" loCatId="list" qsTypeId="urn:microsoft.com/office/officeart/2005/8/quickstyle/3d2" qsCatId="3D" csTypeId="urn:microsoft.com/office/officeart/2005/8/colors/colorful2" csCatId="colorful" phldr="1"/>
      <dgm:spPr/>
      <dgm:t>
        <a:bodyPr/>
        <a:lstStyle/>
        <a:p>
          <a:endParaRPr lang="id-ID"/>
        </a:p>
      </dgm:t>
    </dgm:pt>
    <dgm:pt modelId="{B98C2BD3-E2E1-4BC4-8771-0E598CEFE89A}">
      <dgm:prSet/>
      <dgm:spPr>
        <a:solidFill>
          <a:schemeClr val="accent6">
            <a:lumMod val="50000"/>
          </a:schemeClr>
        </a:solidFill>
      </dgm:spPr>
      <dgm:t>
        <a:bodyPr/>
        <a:lstStyle/>
        <a:p>
          <a:pPr rtl="0"/>
          <a:r>
            <a:rPr lang="id-ID" i="0" dirty="0" smtClean="0"/>
            <a:t> Kewajaran setiap biaya program atau kegiatan yang dianggarkan oleh SKPD, dipengaruhi oleh plafon atau batas atas anggaran belanja SKPD yang bersangkutan, tolok </a:t>
          </a:r>
          <a:r>
            <a:rPr lang="sv-SE" i="0" dirty="0" smtClean="0"/>
            <a:t>ukur kinerja dan standar biaya.</a:t>
          </a:r>
          <a:endParaRPr lang="id-ID" i="0" dirty="0"/>
        </a:p>
      </dgm:t>
    </dgm:pt>
    <dgm:pt modelId="{61BA639C-6DEF-42BD-A758-1185DAEF18A2}" type="parTrans" cxnId="{1CA6B84F-245A-4102-B876-233521DE7D5F}">
      <dgm:prSet/>
      <dgm:spPr/>
      <dgm:t>
        <a:bodyPr/>
        <a:lstStyle/>
        <a:p>
          <a:endParaRPr lang="id-ID" i="0"/>
        </a:p>
      </dgm:t>
    </dgm:pt>
    <dgm:pt modelId="{3982B2C3-CB0F-4917-B61B-8E3B0F8B8143}" type="sibTrans" cxnId="{1CA6B84F-245A-4102-B876-233521DE7D5F}">
      <dgm:prSet/>
      <dgm:spPr/>
      <dgm:t>
        <a:bodyPr/>
        <a:lstStyle/>
        <a:p>
          <a:endParaRPr lang="id-ID" i="0"/>
        </a:p>
      </dgm:t>
    </dgm:pt>
    <dgm:pt modelId="{36F555B2-5527-454D-A954-0F6463931E7E}">
      <dgm:prSet/>
      <dgm:spPr>
        <a:solidFill>
          <a:srgbClr val="C00000"/>
        </a:solidFill>
      </dgm:spPr>
      <dgm:t>
        <a:bodyPr/>
        <a:lstStyle/>
        <a:p>
          <a:pPr rtl="0"/>
          <a:r>
            <a:rPr lang="id-ID" i="0" dirty="0" smtClean="0">
              <a:solidFill>
                <a:schemeClr val="bg1"/>
              </a:solidFill>
            </a:rPr>
            <a:t>Penilaian terhadap kewajaran anggaran biaya dari usulan program atau kegiatan dikaitkan dengan kebijakan anggaran, tolok ukur kinerja, dan standar biaya</a:t>
          </a:r>
          <a:endParaRPr lang="id-ID" i="0" dirty="0">
            <a:solidFill>
              <a:schemeClr val="bg1"/>
            </a:solidFill>
          </a:endParaRPr>
        </a:p>
      </dgm:t>
    </dgm:pt>
    <dgm:pt modelId="{73FA4F89-E4E4-4AE8-84F4-DE6BB3F5CD9D}" type="parTrans" cxnId="{4968B83B-7E39-44B6-A7C6-6D51DCA37E36}">
      <dgm:prSet/>
      <dgm:spPr/>
      <dgm:t>
        <a:bodyPr/>
        <a:lstStyle/>
        <a:p>
          <a:endParaRPr lang="id-ID" i="0"/>
        </a:p>
      </dgm:t>
    </dgm:pt>
    <dgm:pt modelId="{3B9081FA-C944-4846-B6B0-F8229C05EBAC}" type="sibTrans" cxnId="{4968B83B-7E39-44B6-A7C6-6D51DCA37E36}">
      <dgm:prSet/>
      <dgm:spPr/>
      <dgm:t>
        <a:bodyPr/>
        <a:lstStyle/>
        <a:p>
          <a:endParaRPr lang="id-ID" i="0"/>
        </a:p>
      </dgm:t>
    </dgm:pt>
    <dgm:pt modelId="{80E0F722-8DAC-4538-97AA-6736FE2B6247}" type="pres">
      <dgm:prSet presAssocID="{8BF35FAA-C07D-4297-A756-C0E5AF106AE2}" presName="linearFlow" presStyleCnt="0">
        <dgm:presLayoutVars>
          <dgm:dir/>
          <dgm:resizeHandles val="exact"/>
        </dgm:presLayoutVars>
      </dgm:prSet>
      <dgm:spPr/>
      <dgm:t>
        <a:bodyPr/>
        <a:lstStyle/>
        <a:p>
          <a:endParaRPr lang="id-ID"/>
        </a:p>
      </dgm:t>
    </dgm:pt>
    <dgm:pt modelId="{C69F1180-25B2-4222-A5E5-93F3D00BFE88}" type="pres">
      <dgm:prSet presAssocID="{B98C2BD3-E2E1-4BC4-8771-0E598CEFE89A}" presName="composite" presStyleCnt="0"/>
      <dgm:spPr/>
    </dgm:pt>
    <dgm:pt modelId="{A7F63C7A-DC12-49E0-A26D-95DD5F45C2B7}" type="pres">
      <dgm:prSet presAssocID="{B98C2BD3-E2E1-4BC4-8771-0E598CEFE89A}" presName="imgShp" presStyleLbl="fgImgPlace1" presStyleIdx="0" presStyleCnt="2"/>
      <dgm:spPr>
        <a:blipFill rotWithShape="0">
          <a:blip xmlns:r="http://schemas.openxmlformats.org/officeDocument/2006/relationships" r:embed="rId1"/>
          <a:stretch>
            <a:fillRect/>
          </a:stretch>
        </a:blipFill>
      </dgm:spPr>
    </dgm:pt>
    <dgm:pt modelId="{E0D10CA4-B6DD-4FA4-A31B-372181D574BB}" type="pres">
      <dgm:prSet presAssocID="{B98C2BD3-E2E1-4BC4-8771-0E598CEFE89A}" presName="txShp" presStyleLbl="node1" presStyleIdx="0" presStyleCnt="2">
        <dgm:presLayoutVars>
          <dgm:bulletEnabled val="1"/>
        </dgm:presLayoutVars>
      </dgm:prSet>
      <dgm:spPr/>
      <dgm:t>
        <a:bodyPr/>
        <a:lstStyle/>
        <a:p>
          <a:endParaRPr lang="id-ID"/>
        </a:p>
      </dgm:t>
    </dgm:pt>
    <dgm:pt modelId="{3262AAAF-AA29-4197-A402-5912D18377D2}" type="pres">
      <dgm:prSet presAssocID="{3982B2C3-CB0F-4917-B61B-8E3B0F8B8143}" presName="spacing" presStyleCnt="0"/>
      <dgm:spPr/>
    </dgm:pt>
    <dgm:pt modelId="{D6AF2977-AD3D-4E2B-A48E-D011AEB0B847}" type="pres">
      <dgm:prSet presAssocID="{36F555B2-5527-454D-A954-0F6463931E7E}" presName="composite" presStyleCnt="0"/>
      <dgm:spPr/>
    </dgm:pt>
    <dgm:pt modelId="{32FB0116-FEA3-48CC-BF48-5E8F7AFB668C}" type="pres">
      <dgm:prSet presAssocID="{36F555B2-5527-454D-A954-0F6463931E7E}" presName="imgShp" presStyleLbl="fgImgPlace1" presStyleIdx="1" presStyleCnt="2"/>
      <dgm:spPr>
        <a:blipFill rotWithShape="0">
          <a:blip xmlns:r="http://schemas.openxmlformats.org/officeDocument/2006/relationships" r:embed="rId2"/>
          <a:stretch>
            <a:fillRect/>
          </a:stretch>
        </a:blipFill>
      </dgm:spPr>
    </dgm:pt>
    <dgm:pt modelId="{B7DCD1E1-6839-4E46-AEEF-5AA52B22130A}" type="pres">
      <dgm:prSet presAssocID="{36F555B2-5527-454D-A954-0F6463931E7E}" presName="txShp" presStyleLbl="node1" presStyleIdx="1" presStyleCnt="2">
        <dgm:presLayoutVars>
          <dgm:bulletEnabled val="1"/>
        </dgm:presLayoutVars>
      </dgm:prSet>
      <dgm:spPr/>
      <dgm:t>
        <a:bodyPr/>
        <a:lstStyle/>
        <a:p>
          <a:endParaRPr lang="id-ID"/>
        </a:p>
      </dgm:t>
    </dgm:pt>
  </dgm:ptLst>
  <dgm:cxnLst>
    <dgm:cxn modelId="{4968B83B-7E39-44B6-A7C6-6D51DCA37E36}" srcId="{8BF35FAA-C07D-4297-A756-C0E5AF106AE2}" destId="{36F555B2-5527-454D-A954-0F6463931E7E}" srcOrd="1" destOrd="0" parTransId="{73FA4F89-E4E4-4AE8-84F4-DE6BB3F5CD9D}" sibTransId="{3B9081FA-C944-4846-B6B0-F8229C05EBAC}"/>
    <dgm:cxn modelId="{1CA6B84F-245A-4102-B876-233521DE7D5F}" srcId="{8BF35FAA-C07D-4297-A756-C0E5AF106AE2}" destId="{B98C2BD3-E2E1-4BC4-8771-0E598CEFE89A}" srcOrd="0" destOrd="0" parTransId="{61BA639C-6DEF-42BD-A758-1185DAEF18A2}" sibTransId="{3982B2C3-CB0F-4917-B61B-8E3B0F8B8143}"/>
    <dgm:cxn modelId="{961FCB08-5D8C-456E-9572-3366B6544407}" type="presOf" srcId="{36F555B2-5527-454D-A954-0F6463931E7E}" destId="{B7DCD1E1-6839-4E46-AEEF-5AA52B22130A}" srcOrd="0" destOrd="0" presId="urn:microsoft.com/office/officeart/2005/8/layout/vList3#13"/>
    <dgm:cxn modelId="{E4D91B8B-1814-4A8D-B3E2-90C5BA4A4B53}" type="presOf" srcId="{8BF35FAA-C07D-4297-A756-C0E5AF106AE2}" destId="{80E0F722-8DAC-4538-97AA-6736FE2B6247}" srcOrd="0" destOrd="0" presId="urn:microsoft.com/office/officeart/2005/8/layout/vList3#13"/>
    <dgm:cxn modelId="{37FE557D-7E11-42CE-80A2-DE0A815D4D3C}" type="presOf" srcId="{B98C2BD3-E2E1-4BC4-8771-0E598CEFE89A}" destId="{E0D10CA4-B6DD-4FA4-A31B-372181D574BB}" srcOrd="0" destOrd="0" presId="urn:microsoft.com/office/officeart/2005/8/layout/vList3#13"/>
    <dgm:cxn modelId="{23BF0D5B-CAB4-4B5F-8B62-8941D06644B2}" type="presParOf" srcId="{80E0F722-8DAC-4538-97AA-6736FE2B6247}" destId="{C69F1180-25B2-4222-A5E5-93F3D00BFE88}" srcOrd="0" destOrd="0" presId="urn:microsoft.com/office/officeart/2005/8/layout/vList3#13"/>
    <dgm:cxn modelId="{2D525508-4D81-47D9-AC44-463A9560F6B3}" type="presParOf" srcId="{C69F1180-25B2-4222-A5E5-93F3D00BFE88}" destId="{A7F63C7A-DC12-49E0-A26D-95DD5F45C2B7}" srcOrd="0" destOrd="0" presId="urn:microsoft.com/office/officeart/2005/8/layout/vList3#13"/>
    <dgm:cxn modelId="{99AFD789-4A9F-4A81-A987-A5A6CD18E950}" type="presParOf" srcId="{C69F1180-25B2-4222-A5E5-93F3D00BFE88}" destId="{E0D10CA4-B6DD-4FA4-A31B-372181D574BB}" srcOrd="1" destOrd="0" presId="urn:microsoft.com/office/officeart/2005/8/layout/vList3#13"/>
    <dgm:cxn modelId="{80E743D3-9167-4D1E-B7E9-34CAA49583A1}" type="presParOf" srcId="{80E0F722-8DAC-4538-97AA-6736FE2B6247}" destId="{3262AAAF-AA29-4197-A402-5912D18377D2}" srcOrd="1" destOrd="0" presId="urn:microsoft.com/office/officeart/2005/8/layout/vList3#13"/>
    <dgm:cxn modelId="{9D65EDBB-BA4B-4291-ADAF-AE14482F9449}" type="presParOf" srcId="{80E0F722-8DAC-4538-97AA-6736FE2B6247}" destId="{D6AF2977-AD3D-4E2B-A48E-D011AEB0B847}" srcOrd="2" destOrd="0" presId="urn:microsoft.com/office/officeart/2005/8/layout/vList3#13"/>
    <dgm:cxn modelId="{CE88E3BC-2066-4A85-93B2-53FC6A9F555C}" type="presParOf" srcId="{D6AF2977-AD3D-4E2B-A48E-D011AEB0B847}" destId="{32FB0116-FEA3-48CC-BF48-5E8F7AFB668C}" srcOrd="0" destOrd="0" presId="urn:microsoft.com/office/officeart/2005/8/layout/vList3#13"/>
    <dgm:cxn modelId="{2D1A30C8-807D-4C4C-921E-CF6DAAA96D3E}" type="presParOf" srcId="{D6AF2977-AD3D-4E2B-A48E-D011AEB0B847}" destId="{B7DCD1E1-6839-4E46-AEEF-5AA52B22130A}" srcOrd="1" destOrd="0" presId="urn:microsoft.com/office/officeart/2005/8/layout/vList3#1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4F9A23-9114-4EE4-AC65-F48972538557}" type="doc">
      <dgm:prSet loTypeId="urn:microsoft.com/office/officeart/2005/8/layout/vList3#1" loCatId="list" qsTypeId="urn:microsoft.com/office/officeart/2005/8/quickstyle/3d1" qsCatId="3D" csTypeId="urn:microsoft.com/office/officeart/2005/8/colors/accent1_2" csCatId="accent1" phldr="1"/>
      <dgm:spPr/>
      <dgm:t>
        <a:bodyPr/>
        <a:lstStyle/>
        <a:p>
          <a:endParaRPr lang="id-ID"/>
        </a:p>
      </dgm:t>
    </dgm:pt>
    <dgm:pt modelId="{C238B7BB-9C4B-446C-9C73-C4D71D047F44}">
      <dgm:prSet custT="1"/>
      <dgm:spPr>
        <a:solidFill>
          <a:srgbClr val="C00000"/>
        </a:solidFill>
      </dgm:spPr>
      <dgm:t>
        <a:bodyPr/>
        <a:lstStyle/>
        <a:p>
          <a:pPr rtl="0"/>
          <a:r>
            <a:rPr lang="id-ID" sz="2800" dirty="0" smtClean="0"/>
            <a:t>K</a:t>
          </a:r>
          <a:r>
            <a:rPr lang="fi-FI" sz="2800" dirty="0" smtClean="0"/>
            <a:t>erangka pengeluaran jangka menengah</a:t>
          </a:r>
          <a:r>
            <a:rPr lang="id-ID" sz="2800" dirty="0" smtClean="0"/>
            <a:t> daerah</a:t>
          </a:r>
          <a:endParaRPr lang="id-ID" sz="2800" dirty="0"/>
        </a:p>
      </dgm:t>
    </dgm:pt>
    <dgm:pt modelId="{879C2937-4D91-4921-9444-D428A90DE5B9}" type="parTrans" cxnId="{DF3F31E6-0DD6-4852-82DA-FDEC0CFE980D}">
      <dgm:prSet/>
      <dgm:spPr/>
      <dgm:t>
        <a:bodyPr/>
        <a:lstStyle/>
        <a:p>
          <a:endParaRPr lang="id-ID" sz="2800"/>
        </a:p>
      </dgm:t>
    </dgm:pt>
    <dgm:pt modelId="{F3ACBB55-B27F-425C-8F8F-AEE5F30AA09D}" type="sibTrans" cxnId="{DF3F31E6-0DD6-4852-82DA-FDEC0CFE980D}">
      <dgm:prSet/>
      <dgm:spPr/>
      <dgm:t>
        <a:bodyPr/>
        <a:lstStyle/>
        <a:p>
          <a:endParaRPr lang="id-ID" sz="2800"/>
        </a:p>
      </dgm:t>
    </dgm:pt>
    <dgm:pt modelId="{4925858F-813A-41A3-9099-D7CCBF27326D}">
      <dgm:prSet custT="1"/>
      <dgm:spPr>
        <a:solidFill>
          <a:srgbClr val="FF9900"/>
        </a:solidFill>
      </dgm:spPr>
      <dgm:t>
        <a:bodyPr/>
        <a:lstStyle/>
        <a:p>
          <a:pPr rtl="0"/>
          <a:r>
            <a:rPr lang="id-ID" sz="2800" dirty="0" smtClean="0"/>
            <a:t>Penganggaran terpadu </a:t>
          </a:r>
          <a:endParaRPr lang="id-ID" sz="2800" dirty="0"/>
        </a:p>
      </dgm:t>
    </dgm:pt>
    <dgm:pt modelId="{E1532487-6455-4133-816A-8088C71F1364}" type="parTrans" cxnId="{407DFE23-C010-4E0A-BEE1-BFED18EB075F}">
      <dgm:prSet/>
      <dgm:spPr/>
      <dgm:t>
        <a:bodyPr/>
        <a:lstStyle/>
        <a:p>
          <a:endParaRPr lang="id-ID" sz="2800"/>
        </a:p>
      </dgm:t>
    </dgm:pt>
    <dgm:pt modelId="{546AE04A-1693-4065-BE0B-A366833ED0E5}" type="sibTrans" cxnId="{407DFE23-C010-4E0A-BEE1-BFED18EB075F}">
      <dgm:prSet/>
      <dgm:spPr/>
      <dgm:t>
        <a:bodyPr/>
        <a:lstStyle/>
        <a:p>
          <a:endParaRPr lang="id-ID" sz="2800"/>
        </a:p>
      </dgm:t>
    </dgm:pt>
    <dgm:pt modelId="{83B2FBF7-2C89-4014-ADBF-F3CDC16BB2D0}">
      <dgm:prSet custT="1"/>
      <dgm:spPr>
        <a:solidFill>
          <a:schemeClr val="accent6">
            <a:lumMod val="60000"/>
            <a:lumOff val="40000"/>
          </a:schemeClr>
        </a:solidFill>
      </dgm:spPr>
      <dgm:t>
        <a:bodyPr/>
        <a:lstStyle/>
        <a:p>
          <a:pPr rtl="0"/>
          <a:r>
            <a:rPr lang="id-ID" sz="2800" dirty="0" smtClean="0"/>
            <a:t>Penganggaran berdasarkan prestasi kerja</a:t>
          </a:r>
          <a:endParaRPr lang="id-ID" sz="2800" dirty="0"/>
        </a:p>
      </dgm:t>
    </dgm:pt>
    <dgm:pt modelId="{F15660FB-92E9-4AEA-9574-393129052606}" type="parTrans" cxnId="{4401EF67-CFC2-4CBC-BA2B-F15F70BD5033}">
      <dgm:prSet/>
      <dgm:spPr/>
      <dgm:t>
        <a:bodyPr/>
        <a:lstStyle/>
        <a:p>
          <a:endParaRPr lang="id-ID" sz="2800"/>
        </a:p>
      </dgm:t>
    </dgm:pt>
    <dgm:pt modelId="{E857D743-DD4C-4782-959A-C4118B1CEB29}" type="sibTrans" cxnId="{4401EF67-CFC2-4CBC-BA2B-F15F70BD5033}">
      <dgm:prSet/>
      <dgm:spPr/>
      <dgm:t>
        <a:bodyPr/>
        <a:lstStyle/>
        <a:p>
          <a:endParaRPr lang="id-ID" sz="2800"/>
        </a:p>
      </dgm:t>
    </dgm:pt>
    <dgm:pt modelId="{0D062F39-8ED7-43B2-8BEF-2232FB094B0B}" type="pres">
      <dgm:prSet presAssocID="{174F9A23-9114-4EE4-AC65-F48972538557}" presName="linearFlow" presStyleCnt="0">
        <dgm:presLayoutVars>
          <dgm:dir/>
          <dgm:resizeHandles val="exact"/>
        </dgm:presLayoutVars>
      </dgm:prSet>
      <dgm:spPr/>
      <dgm:t>
        <a:bodyPr/>
        <a:lstStyle/>
        <a:p>
          <a:endParaRPr lang="id-ID"/>
        </a:p>
      </dgm:t>
    </dgm:pt>
    <dgm:pt modelId="{0AED2BD7-74A8-4338-9729-83F82C1E7D39}" type="pres">
      <dgm:prSet presAssocID="{C238B7BB-9C4B-446C-9C73-C4D71D047F44}" presName="composite" presStyleCnt="0"/>
      <dgm:spPr/>
    </dgm:pt>
    <dgm:pt modelId="{2A868647-A8BF-4167-B754-868495F4AD87}" type="pres">
      <dgm:prSet presAssocID="{C238B7BB-9C4B-446C-9C73-C4D71D047F44}" presName="imgShp" presStyleLbl="fgImgPlace1" presStyleIdx="0" presStyleCnt="3"/>
      <dgm:spPr>
        <a:blipFill rotWithShape="0">
          <a:blip xmlns:r="http://schemas.openxmlformats.org/officeDocument/2006/relationships" r:embed="rId1"/>
          <a:stretch>
            <a:fillRect/>
          </a:stretch>
        </a:blipFill>
      </dgm:spPr>
    </dgm:pt>
    <dgm:pt modelId="{880A70F0-EEF5-47C6-A781-CC9F213962E9}" type="pres">
      <dgm:prSet presAssocID="{C238B7BB-9C4B-446C-9C73-C4D71D047F44}" presName="txShp" presStyleLbl="node1" presStyleIdx="0" presStyleCnt="3">
        <dgm:presLayoutVars>
          <dgm:bulletEnabled val="1"/>
        </dgm:presLayoutVars>
      </dgm:prSet>
      <dgm:spPr/>
      <dgm:t>
        <a:bodyPr/>
        <a:lstStyle/>
        <a:p>
          <a:endParaRPr lang="id-ID"/>
        </a:p>
      </dgm:t>
    </dgm:pt>
    <dgm:pt modelId="{61451D4C-6738-4AC5-84EB-F64A30E521B7}" type="pres">
      <dgm:prSet presAssocID="{F3ACBB55-B27F-425C-8F8F-AEE5F30AA09D}" presName="spacing" presStyleCnt="0"/>
      <dgm:spPr/>
    </dgm:pt>
    <dgm:pt modelId="{08CDAE67-0988-48BD-A407-777DF44881D8}" type="pres">
      <dgm:prSet presAssocID="{4925858F-813A-41A3-9099-D7CCBF27326D}" presName="composite" presStyleCnt="0"/>
      <dgm:spPr/>
    </dgm:pt>
    <dgm:pt modelId="{366286B7-93FE-4CB6-833E-2317D7DA8D62}" type="pres">
      <dgm:prSet presAssocID="{4925858F-813A-41A3-9099-D7CCBF27326D}" presName="imgShp" presStyleLbl="fgImgPlace1" presStyleIdx="1" presStyleCnt="3"/>
      <dgm:spPr>
        <a:blipFill rotWithShape="0">
          <a:blip xmlns:r="http://schemas.openxmlformats.org/officeDocument/2006/relationships" r:embed="rId2"/>
          <a:stretch>
            <a:fillRect/>
          </a:stretch>
        </a:blipFill>
      </dgm:spPr>
    </dgm:pt>
    <dgm:pt modelId="{46F8F3F4-A416-4A04-B1EE-0DFFD6EB0CC0}" type="pres">
      <dgm:prSet presAssocID="{4925858F-813A-41A3-9099-D7CCBF27326D}" presName="txShp" presStyleLbl="node1" presStyleIdx="1" presStyleCnt="3">
        <dgm:presLayoutVars>
          <dgm:bulletEnabled val="1"/>
        </dgm:presLayoutVars>
      </dgm:prSet>
      <dgm:spPr/>
      <dgm:t>
        <a:bodyPr/>
        <a:lstStyle/>
        <a:p>
          <a:endParaRPr lang="id-ID"/>
        </a:p>
      </dgm:t>
    </dgm:pt>
    <dgm:pt modelId="{E04E1058-55BD-4DA3-8BF9-B16EBDF8FBE2}" type="pres">
      <dgm:prSet presAssocID="{546AE04A-1693-4065-BE0B-A366833ED0E5}" presName="spacing" presStyleCnt="0"/>
      <dgm:spPr/>
    </dgm:pt>
    <dgm:pt modelId="{04E13894-A5F4-46AB-832C-5BA52F1C9179}" type="pres">
      <dgm:prSet presAssocID="{83B2FBF7-2C89-4014-ADBF-F3CDC16BB2D0}" presName="composite" presStyleCnt="0"/>
      <dgm:spPr/>
    </dgm:pt>
    <dgm:pt modelId="{0FC04443-3667-47B9-A6B3-E4BA860B6F00}" type="pres">
      <dgm:prSet presAssocID="{83B2FBF7-2C89-4014-ADBF-F3CDC16BB2D0}" presName="imgShp" presStyleLbl="fgImgPlace1" presStyleIdx="2" presStyleCnt="3"/>
      <dgm:spPr>
        <a:blipFill rotWithShape="0">
          <a:blip xmlns:r="http://schemas.openxmlformats.org/officeDocument/2006/relationships" r:embed="rId3"/>
          <a:stretch>
            <a:fillRect/>
          </a:stretch>
        </a:blipFill>
      </dgm:spPr>
    </dgm:pt>
    <dgm:pt modelId="{75BE7FD3-CE7A-47A6-9572-6AE98784BF24}" type="pres">
      <dgm:prSet presAssocID="{83B2FBF7-2C89-4014-ADBF-F3CDC16BB2D0}" presName="txShp" presStyleLbl="node1" presStyleIdx="2" presStyleCnt="3">
        <dgm:presLayoutVars>
          <dgm:bulletEnabled val="1"/>
        </dgm:presLayoutVars>
      </dgm:prSet>
      <dgm:spPr/>
      <dgm:t>
        <a:bodyPr/>
        <a:lstStyle/>
        <a:p>
          <a:endParaRPr lang="id-ID"/>
        </a:p>
      </dgm:t>
    </dgm:pt>
  </dgm:ptLst>
  <dgm:cxnLst>
    <dgm:cxn modelId="{4401EF67-CFC2-4CBC-BA2B-F15F70BD5033}" srcId="{174F9A23-9114-4EE4-AC65-F48972538557}" destId="{83B2FBF7-2C89-4014-ADBF-F3CDC16BB2D0}" srcOrd="2" destOrd="0" parTransId="{F15660FB-92E9-4AEA-9574-393129052606}" sibTransId="{E857D743-DD4C-4782-959A-C4118B1CEB29}"/>
    <dgm:cxn modelId="{B0344ED8-9AFD-4A7F-949D-CC1E41E78B6B}" type="presOf" srcId="{C238B7BB-9C4B-446C-9C73-C4D71D047F44}" destId="{880A70F0-EEF5-47C6-A781-CC9F213962E9}" srcOrd="0" destOrd="0" presId="urn:microsoft.com/office/officeart/2005/8/layout/vList3#1"/>
    <dgm:cxn modelId="{407DFE23-C010-4E0A-BEE1-BFED18EB075F}" srcId="{174F9A23-9114-4EE4-AC65-F48972538557}" destId="{4925858F-813A-41A3-9099-D7CCBF27326D}" srcOrd="1" destOrd="0" parTransId="{E1532487-6455-4133-816A-8088C71F1364}" sibTransId="{546AE04A-1693-4065-BE0B-A366833ED0E5}"/>
    <dgm:cxn modelId="{56F87774-EE76-45D6-9F4F-A70839D114D2}" type="presOf" srcId="{83B2FBF7-2C89-4014-ADBF-F3CDC16BB2D0}" destId="{75BE7FD3-CE7A-47A6-9572-6AE98784BF24}" srcOrd="0" destOrd="0" presId="urn:microsoft.com/office/officeart/2005/8/layout/vList3#1"/>
    <dgm:cxn modelId="{DF3F31E6-0DD6-4852-82DA-FDEC0CFE980D}" srcId="{174F9A23-9114-4EE4-AC65-F48972538557}" destId="{C238B7BB-9C4B-446C-9C73-C4D71D047F44}" srcOrd="0" destOrd="0" parTransId="{879C2937-4D91-4921-9444-D428A90DE5B9}" sibTransId="{F3ACBB55-B27F-425C-8F8F-AEE5F30AA09D}"/>
    <dgm:cxn modelId="{EFAB778E-3E55-4493-A7F6-2999168F689E}" type="presOf" srcId="{174F9A23-9114-4EE4-AC65-F48972538557}" destId="{0D062F39-8ED7-43B2-8BEF-2232FB094B0B}" srcOrd="0" destOrd="0" presId="urn:microsoft.com/office/officeart/2005/8/layout/vList3#1"/>
    <dgm:cxn modelId="{310A457B-F2D3-486E-872D-C16A67AF210B}" type="presOf" srcId="{4925858F-813A-41A3-9099-D7CCBF27326D}" destId="{46F8F3F4-A416-4A04-B1EE-0DFFD6EB0CC0}" srcOrd="0" destOrd="0" presId="urn:microsoft.com/office/officeart/2005/8/layout/vList3#1"/>
    <dgm:cxn modelId="{0E0B8A7C-98C1-4215-87B5-B3238B836D84}" type="presParOf" srcId="{0D062F39-8ED7-43B2-8BEF-2232FB094B0B}" destId="{0AED2BD7-74A8-4338-9729-83F82C1E7D39}" srcOrd="0" destOrd="0" presId="urn:microsoft.com/office/officeart/2005/8/layout/vList3#1"/>
    <dgm:cxn modelId="{307A5028-3619-4B76-BCD6-F9065CDB08EC}" type="presParOf" srcId="{0AED2BD7-74A8-4338-9729-83F82C1E7D39}" destId="{2A868647-A8BF-4167-B754-868495F4AD87}" srcOrd="0" destOrd="0" presId="urn:microsoft.com/office/officeart/2005/8/layout/vList3#1"/>
    <dgm:cxn modelId="{A4610639-95B0-4223-B632-2E7F949B0F32}" type="presParOf" srcId="{0AED2BD7-74A8-4338-9729-83F82C1E7D39}" destId="{880A70F0-EEF5-47C6-A781-CC9F213962E9}" srcOrd="1" destOrd="0" presId="urn:microsoft.com/office/officeart/2005/8/layout/vList3#1"/>
    <dgm:cxn modelId="{244B158B-0365-4BA0-B345-1A61A2627623}" type="presParOf" srcId="{0D062F39-8ED7-43B2-8BEF-2232FB094B0B}" destId="{61451D4C-6738-4AC5-84EB-F64A30E521B7}" srcOrd="1" destOrd="0" presId="urn:microsoft.com/office/officeart/2005/8/layout/vList3#1"/>
    <dgm:cxn modelId="{1B03CD08-5448-4391-8FFA-B8C941042AA5}" type="presParOf" srcId="{0D062F39-8ED7-43B2-8BEF-2232FB094B0B}" destId="{08CDAE67-0988-48BD-A407-777DF44881D8}" srcOrd="2" destOrd="0" presId="urn:microsoft.com/office/officeart/2005/8/layout/vList3#1"/>
    <dgm:cxn modelId="{3F2C4881-8C07-4431-AA59-B3F64BF7F5F4}" type="presParOf" srcId="{08CDAE67-0988-48BD-A407-777DF44881D8}" destId="{366286B7-93FE-4CB6-833E-2317D7DA8D62}" srcOrd="0" destOrd="0" presId="urn:microsoft.com/office/officeart/2005/8/layout/vList3#1"/>
    <dgm:cxn modelId="{A828A98D-283E-4F64-9D6F-6A35BA0406B3}" type="presParOf" srcId="{08CDAE67-0988-48BD-A407-777DF44881D8}" destId="{46F8F3F4-A416-4A04-B1EE-0DFFD6EB0CC0}" srcOrd="1" destOrd="0" presId="urn:microsoft.com/office/officeart/2005/8/layout/vList3#1"/>
    <dgm:cxn modelId="{E91670C0-AA50-4454-B9FE-B2C9851A0C83}" type="presParOf" srcId="{0D062F39-8ED7-43B2-8BEF-2232FB094B0B}" destId="{E04E1058-55BD-4DA3-8BF9-B16EBDF8FBE2}" srcOrd="3" destOrd="0" presId="urn:microsoft.com/office/officeart/2005/8/layout/vList3#1"/>
    <dgm:cxn modelId="{8C9D295E-3049-4C23-995D-E8012C1C3323}" type="presParOf" srcId="{0D062F39-8ED7-43B2-8BEF-2232FB094B0B}" destId="{04E13894-A5F4-46AB-832C-5BA52F1C9179}" srcOrd="4" destOrd="0" presId="urn:microsoft.com/office/officeart/2005/8/layout/vList3#1"/>
    <dgm:cxn modelId="{3DE8F587-9074-4A09-9CCB-A30D518268DD}" type="presParOf" srcId="{04E13894-A5F4-46AB-832C-5BA52F1C9179}" destId="{0FC04443-3667-47B9-A6B3-E4BA860B6F00}" srcOrd="0" destOrd="0" presId="urn:microsoft.com/office/officeart/2005/8/layout/vList3#1"/>
    <dgm:cxn modelId="{0086E164-8E93-45CD-9A2C-ED9A47307E2A}" type="presParOf" srcId="{04E13894-A5F4-46AB-832C-5BA52F1C9179}" destId="{75BE7FD3-CE7A-47A6-9572-6AE98784BF24}"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F04A15-6FDC-4272-898E-7A3DCB1A82F6}" type="doc">
      <dgm:prSet loTypeId="urn:microsoft.com/office/officeart/2005/8/layout/lProcess3" loCatId="process" qsTypeId="urn:microsoft.com/office/officeart/2005/8/quickstyle/3d1" qsCatId="3D" csTypeId="urn:microsoft.com/office/officeart/2005/8/colors/colorful1#2" csCatId="colorful" phldr="1"/>
      <dgm:spPr/>
      <dgm:t>
        <a:bodyPr/>
        <a:lstStyle/>
        <a:p>
          <a:endParaRPr lang="id-ID"/>
        </a:p>
      </dgm:t>
    </dgm:pt>
    <dgm:pt modelId="{29DE356F-293B-4A33-91EA-776AE0A52BFB}">
      <dgm:prSet/>
      <dgm:spPr>
        <a:solidFill>
          <a:schemeClr val="bg1"/>
        </a:solidFill>
      </dgm:spPr>
      <dgm:t>
        <a:bodyPr/>
        <a:lstStyle/>
        <a:p>
          <a:pPr rtl="0"/>
          <a:r>
            <a:rPr lang="id-ID" i="1" dirty="0" smtClean="0">
              <a:solidFill>
                <a:schemeClr val="tx1"/>
              </a:solidFill>
            </a:rPr>
            <a:t>Pendekatan penganggaran berdasarkan kebijakan, dengan pengambilan keputusan terhadap kebijakan tersebut dilakukan dalam </a:t>
          </a:r>
          <a:r>
            <a:rPr lang="fi-FI" i="1" dirty="0" smtClean="0">
              <a:solidFill>
                <a:schemeClr val="tx1"/>
              </a:solidFill>
            </a:rPr>
            <a:t>perspektif lebih dari satu tahun</a:t>
          </a:r>
          <a:r>
            <a:rPr lang="id-ID" i="1" dirty="0" smtClean="0">
              <a:solidFill>
                <a:schemeClr val="tx1"/>
              </a:solidFill>
            </a:rPr>
            <a:t> anggaran, dengan mempertimbangkan implikasi biaya akibat keputusan yang bersangkutan pada tahun berikutnya yang dituangkan dalam prakiraan maju.</a:t>
          </a:r>
          <a:endParaRPr lang="id-ID" dirty="0">
            <a:solidFill>
              <a:schemeClr val="tx1"/>
            </a:solidFill>
          </a:endParaRPr>
        </a:p>
      </dgm:t>
    </dgm:pt>
    <dgm:pt modelId="{2921EAF4-59A2-4201-99D7-ACFD6CEECCE5}" type="parTrans" cxnId="{B3183F86-D549-4A9E-8507-AF2CCF5C9C47}">
      <dgm:prSet/>
      <dgm:spPr/>
      <dgm:t>
        <a:bodyPr/>
        <a:lstStyle/>
        <a:p>
          <a:endParaRPr lang="id-ID"/>
        </a:p>
      </dgm:t>
    </dgm:pt>
    <dgm:pt modelId="{390F4C95-CC9B-4DDF-87A7-DF5D3400F6BD}" type="sibTrans" cxnId="{B3183F86-D549-4A9E-8507-AF2CCF5C9C47}">
      <dgm:prSet/>
      <dgm:spPr/>
      <dgm:t>
        <a:bodyPr/>
        <a:lstStyle/>
        <a:p>
          <a:endParaRPr lang="id-ID"/>
        </a:p>
      </dgm:t>
    </dgm:pt>
    <dgm:pt modelId="{36887D11-497F-4FEC-BD2C-D9A8DA155AE0}" type="pres">
      <dgm:prSet presAssocID="{F2F04A15-6FDC-4272-898E-7A3DCB1A82F6}" presName="Name0" presStyleCnt="0">
        <dgm:presLayoutVars>
          <dgm:chPref val="3"/>
          <dgm:dir/>
          <dgm:animLvl val="lvl"/>
          <dgm:resizeHandles/>
        </dgm:presLayoutVars>
      </dgm:prSet>
      <dgm:spPr/>
      <dgm:t>
        <a:bodyPr/>
        <a:lstStyle/>
        <a:p>
          <a:endParaRPr lang="id-ID"/>
        </a:p>
      </dgm:t>
    </dgm:pt>
    <dgm:pt modelId="{E978EFC4-04DF-4AE2-830A-44C34136B8E9}" type="pres">
      <dgm:prSet presAssocID="{29DE356F-293B-4A33-91EA-776AE0A52BFB}" presName="horFlow" presStyleCnt="0"/>
      <dgm:spPr/>
    </dgm:pt>
    <dgm:pt modelId="{917AE39C-E33A-4EFE-8F86-D40DA8F48AD9}" type="pres">
      <dgm:prSet presAssocID="{29DE356F-293B-4A33-91EA-776AE0A52BFB}" presName="bigChev" presStyleLbl="node1" presStyleIdx="0" presStyleCnt="1" custScaleX="232200" custLinFactNeighborY="-4857"/>
      <dgm:spPr/>
      <dgm:t>
        <a:bodyPr/>
        <a:lstStyle/>
        <a:p>
          <a:endParaRPr lang="id-ID"/>
        </a:p>
      </dgm:t>
    </dgm:pt>
  </dgm:ptLst>
  <dgm:cxnLst>
    <dgm:cxn modelId="{F58C24EC-DD7F-412E-BE82-1CFC71D5408B}" type="presOf" srcId="{F2F04A15-6FDC-4272-898E-7A3DCB1A82F6}" destId="{36887D11-497F-4FEC-BD2C-D9A8DA155AE0}" srcOrd="0" destOrd="0" presId="urn:microsoft.com/office/officeart/2005/8/layout/lProcess3"/>
    <dgm:cxn modelId="{F434C67C-C089-4D0A-B8E1-B32B5D09F41C}" type="presOf" srcId="{29DE356F-293B-4A33-91EA-776AE0A52BFB}" destId="{917AE39C-E33A-4EFE-8F86-D40DA8F48AD9}" srcOrd="0" destOrd="0" presId="urn:microsoft.com/office/officeart/2005/8/layout/lProcess3"/>
    <dgm:cxn modelId="{B3183F86-D549-4A9E-8507-AF2CCF5C9C47}" srcId="{F2F04A15-6FDC-4272-898E-7A3DCB1A82F6}" destId="{29DE356F-293B-4A33-91EA-776AE0A52BFB}" srcOrd="0" destOrd="0" parTransId="{2921EAF4-59A2-4201-99D7-ACFD6CEECCE5}" sibTransId="{390F4C95-CC9B-4DDF-87A7-DF5D3400F6BD}"/>
    <dgm:cxn modelId="{17F70E50-4F0F-4155-B9B2-CAC556C3DCEB}" type="presParOf" srcId="{36887D11-497F-4FEC-BD2C-D9A8DA155AE0}" destId="{E978EFC4-04DF-4AE2-830A-44C34136B8E9}" srcOrd="0" destOrd="0" presId="urn:microsoft.com/office/officeart/2005/8/layout/lProcess3"/>
    <dgm:cxn modelId="{9591B2C4-7B47-4054-9030-39DD49165E27}" type="presParOf" srcId="{E978EFC4-04DF-4AE2-830A-44C34136B8E9}" destId="{917AE39C-E33A-4EFE-8F86-D40DA8F48AD9}" srcOrd="0" destOrd="0" presId="urn:microsoft.com/office/officeart/2005/8/layout/lProcess3"/>
  </dgm:cxnLst>
  <dgm:bg>
    <a:solidFill>
      <a:srgbClr val="FF0000"/>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C2749E-7CDF-4158-84C7-1ACB6FD74EC5}" type="doc">
      <dgm:prSet loTypeId="urn:microsoft.com/office/officeart/2005/8/layout/hChevron3" loCatId="process" qsTypeId="urn:microsoft.com/office/officeart/2005/8/quickstyle/3d1" qsCatId="3D" csTypeId="urn:microsoft.com/office/officeart/2005/8/colors/accent1_2" csCatId="accent1" phldr="1"/>
      <dgm:spPr/>
      <dgm:t>
        <a:bodyPr/>
        <a:lstStyle/>
        <a:p>
          <a:endParaRPr lang="id-ID"/>
        </a:p>
      </dgm:t>
    </dgm:pt>
    <dgm:pt modelId="{2D744988-84EB-4F9F-8855-883978B3D177}">
      <dgm:prSet/>
      <dgm:spPr>
        <a:solidFill>
          <a:srgbClr val="C00000"/>
        </a:solidFill>
      </dgm:spPr>
      <dgm:t>
        <a:bodyPr/>
        <a:lstStyle/>
        <a:p>
          <a:pPr rtl="0"/>
          <a:r>
            <a:rPr lang="id-ID" i="1" dirty="0" smtClean="0"/>
            <a:t>Prakiraan Maju (forward estimate) adalah perhitungan kebutuhan dana untuk tahun anggaran berikutnya dari tahun yang direncanakan guna memastikan kesinambungan program dan kegiatan yang telah disetujui dan menjadi dasar penyusunan anggaran tahun berikutnya.</a:t>
          </a:r>
          <a:endParaRPr lang="id-ID" dirty="0"/>
        </a:p>
      </dgm:t>
    </dgm:pt>
    <dgm:pt modelId="{040E376F-2BC3-4B90-9D5C-725A230B53DD}" type="parTrans" cxnId="{5C067EB9-23F3-4AC1-9174-9C574CDDE810}">
      <dgm:prSet/>
      <dgm:spPr/>
      <dgm:t>
        <a:bodyPr/>
        <a:lstStyle/>
        <a:p>
          <a:endParaRPr lang="id-ID"/>
        </a:p>
      </dgm:t>
    </dgm:pt>
    <dgm:pt modelId="{284EB6C5-280A-4D13-95BE-57B9D2162922}" type="sibTrans" cxnId="{5C067EB9-23F3-4AC1-9174-9C574CDDE810}">
      <dgm:prSet/>
      <dgm:spPr/>
      <dgm:t>
        <a:bodyPr/>
        <a:lstStyle/>
        <a:p>
          <a:endParaRPr lang="id-ID"/>
        </a:p>
      </dgm:t>
    </dgm:pt>
    <dgm:pt modelId="{1774BF51-CB83-4354-BB9C-604612280B3E}" type="pres">
      <dgm:prSet presAssocID="{80C2749E-7CDF-4158-84C7-1ACB6FD74EC5}" presName="Name0" presStyleCnt="0">
        <dgm:presLayoutVars>
          <dgm:dir/>
          <dgm:resizeHandles val="exact"/>
        </dgm:presLayoutVars>
      </dgm:prSet>
      <dgm:spPr/>
      <dgm:t>
        <a:bodyPr/>
        <a:lstStyle/>
        <a:p>
          <a:endParaRPr lang="id-ID"/>
        </a:p>
      </dgm:t>
    </dgm:pt>
    <dgm:pt modelId="{3F62F247-9106-4439-8CFC-E38A73913591}" type="pres">
      <dgm:prSet presAssocID="{2D744988-84EB-4F9F-8855-883978B3D177}" presName="parTxOnly" presStyleLbl="node1" presStyleIdx="0" presStyleCnt="1">
        <dgm:presLayoutVars>
          <dgm:bulletEnabled val="1"/>
        </dgm:presLayoutVars>
      </dgm:prSet>
      <dgm:spPr/>
      <dgm:t>
        <a:bodyPr/>
        <a:lstStyle/>
        <a:p>
          <a:endParaRPr lang="id-ID"/>
        </a:p>
      </dgm:t>
    </dgm:pt>
  </dgm:ptLst>
  <dgm:cxnLst>
    <dgm:cxn modelId="{108805C5-69CD-40A9-8583-287FDE1D6AEC}" type="presOf" srcId="{2D744988-84EB-4F9F-8855-883978B3D177}" destId="{3F62F247-9106-4439-8CFC-E38A73913591}" srcOrd="0" destOrd="0" presId="urn:microsoft.com/office/officeart/2005/8/layout/hChevron3"/>
    <dgm:cxn modelId="{6F9B6A96-F514-4FB5-8E74-5D6F91DDB72D}" type="presOf" srcId="{80C2749E-7CDF-4158-84C7-1ACB6FD74EC5}" destId="{1774BF51-CB83-4354-BB9C-604612280B3E}" srcOrd="0" destOrd="0" presId="urn:microsoft.com/office/officeart/2005/8/layout/hChevron3"/>
    <dgm:cxn modelId="{5C067EB9-23F3-4AC1-9174-9C574CDDE810}" srcId="{80C2749E-7CDF-4158-84C7-1ACB6FD74EC5}" destId="{2D744988-84EB-4F9F-8855-883978B3D177}" srcOrd="0" destOrd="0" parTransId="{040E376F-2BC3-4B90-9D5C-725A230B53DD}" sibTransId="{284EB6C5-280A-4D13-95BE-57B9D2162922}"/>
    <dgm:cxn modelId="{D54E3B09-CECC-402D-8393-6E1A872E2C6F}" type="presParOf" srcId="{1774BF51-CB83-4354-BB9C-604612280B3E}" destId="{3F62F247-9106-4439-8CFC-E38A73913591}" srcOrd="0"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BC98E3-6CDA-4273-A747-81BBC1A2687C}"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id-ID"/>
        </a:p>
      </dgm:t>
    </dgm:pt>
    <dgm:pt modelId="{DEF40743-9B37-4CB8-976B-FC50B9EB036F}">
      <dgm:prSet/>
      <dgm:spPr>
        <a:solidFill>
          <a:schemeClr val="bg1">
            <a:lumMod val="95000"/>
          </a:schemeClr>
        </a:solidFill>
      </dgm:spPr>
      <dgm:t>
        <a:bodyPr/>
        <a:lstStyle/>
        <a:p>
          <a:pPr rtl="0"/>
          <a:r>
            <a:rPr lang="id-ID" i="0" baseline="0" dirty="0" smtClean="0"/>
            <a:t>Kerangka Konseptual KPJM: 1) Penerapan sistem anggaran bergulir (</a:t>
          </a:r>
          <a:r>
            <a:rPr lang="id-ID" i="1" baseline="0" dirty="0" smtClean="0"/>
            <a:t>rolling budget)</a:t>
          </a:r>
          <a:r>
            <a:rPr lang="id-ID" dirty="0" smtClean="0"/>
            <a:t>; 2) </a:t>
          </a:r>
          <a:r>
            <a:rPr lang="id-ID" i="0" baseline="0" dirty="0" smtClean="0"/>
            <a:t>Adanya angka dasar (</a:t>
          </a:r>
          <a:r>
            <a:rPr lang="id-ID" i="1" baseline="0" dirty="0" smtClean="0"/>
            <a:t>Baseline); 3) </a:t>
          </a:r>
          <a:r>
            <a:rPr lang="id-ID" i="0" baseline="0" dirty="0" smtClean="0"/>
            <a:t>Penetapan Parameter; 4) Adanya mekanisme penyesuaian angka dasar; 5)</a:t>
          </a:r>
          <a:r>
            <a:rPr lang="id-ID" i="0" dirty="0" smtClean="0"/>
            <a:t> adanya mekanisme untuk pengajuan usulan dalam rangka tambahan  anggaran bagi kebijakan </a:t>
          </a:r>
          <a:r>
            <a:rPr lang="id-ID" dirty="0" smtClean="0"/>
            <a:t>baru (additional budget for new initiatives)</a:t>
          </a:r>
          <a:endParaRPr lang="id-ID" i="0" baseline="0" dirty="0"/>
        </a:p>
      </dgm:t>
    </dgm:pt>
    <dgm:pt modelId="{1B8F5D13-A27F-4C09-9596-3BBD32404DBF}" type="parTrans" cxnId="{EA967DC4-46D2-49B8-BEB7-8911C1AA5ADC}">
      <dgm:prSet/>
      <dgm:spPr/>
      <dgm:t>
        <a:bodyPr/>
        <a:lstStyle/>
        <a:p>
          <a:endParaRPr lang="id-ID"/>
        </a:p>
      </dgm:t>
    </dgm:pt>
    <dgm:pt modelId="{FDAD5DC9-F9FD-41F7-8F86-DF1B601F155A}" type="sibTrans" cxnId="{EA967DC4-46D2-49B8-BEB7-8911C1AA5ADC}">
      <dgm:prSet/>
      <dgm:spPr/>
      <dgm:t>
        <a:bodyPr/>
        <a:lstStyle/>
        <a:p>
          <a:endParaRPr lang="id-ID"/>
        </a:p>
      </dgm:t>
    </dgm:pt>
    <dgm:pt modelId="{4C44942E-11C5-4C43-92B6-12CE92BCD4D2}" type="pres">
      <dgm:prSet presAssocID="{CABC98E3-6CDA-4273-A747-81BBC1A2687C}" presName="Name0" presStyleCnt="0">
        <dgm:presLayoutVars>
          <dgm:chMax val="7"/>
          <dgm:dir/>
          <dgm:animLvl val="lvl"/>
          <dgm:resizeHandles val="exact"/>
        </dgm:presLayoutVars>
      </dgm:prSet>
      <dgm:spPr/>
      <dgm:t>
        <a:bodyPr/>
        <a:lstStyle/>
        <a:p>
          <a:endParaRPr lang="id-ID"/>
        </a:p>
      </dgm:t>
    </dgm:pt>
    <dgm:pt modelId="{1104AF5E-E711-40C5-98D5-6214D9387D8D}" type="pres">
      <dgm:prSet presAssocID="{DEF40743-9B37-4CB8-976B-FC50B9EB036F}" presName="circle1" presStyleLbl="node1" presStyleIdx="0" presStyleCnt="1"/>
      <dgm:spPr>
        <a:solidFill>
          <a:srgbClr val="C00000"/>
        </a:solidFill>
      </dgm:spPr>
    </dgm:pt>
    <dgm:pt modelId="{B3EC10DD-BB30-48C5-9369-4C90B313353A}" type="pres">
      <dgm:prSet presAssocID="{DEF40743-9B37-4CB8-976B-FC50B9EB036F}" presName="space" presStyleCnt="0"/>
      <dgm:spPr/>
    </dgm:pt>
    <dgm:pt modelId="{20E1AB9A-099C-4650-83DA-A8DA1EB5DE27}" type="pres">
      <dgm:prSet presAssocID="{DEF40743-9B37-4CB8-976B-FC50B9EB036F}" presName="rect1" presStyleLbl="alignAcc1" presStyleIdx="0" presStyleCnt="1"/>
      <dgm:spPr/>
      <dgm:t>
        <a:bodyPr/>
        <a:lstStyle/>
        <a:p>
          <a:endParaRPr lang="id-ID"/>
        </a:p>
      </dgm:t>
    </dgm:pt>
    <dgm:pt modelId="{2E7547F7-97B5-4C07-B660-D520FF0C6F2A}" type="pres">
      <dgm:prSet presAssocID="{DEF40743-9B37-4CB8-976B-FC50B9EB036F}" presName="rect1ParTxNoCh" presStyleLbl="alignAcc1" presStyleIdx="0" presStyleCnt="1">
        <dgm:presLayoutVars>
          <dgm:chMax val="1"/>
          <dgm:bulletEnabled val="1"/>
        </dgm:presLayoutVars>
      </dgm:prSet>
      <dgm:spPr/>
      <dgm:t>
        <a:bodyPr/>
        <a:lstStyle/>
        <a:p>
          <a:endParaRPr lang="id-ID"/>
        </a:p>
      </dgm:t>
    </dgm:pt>
  </dgm:ptLst>
  <dgm:cxnLst>
    <dgm:cxn modelId="{54071111-92D7-4D11-8BDE-97CD7C9F194B}" type="presOf" srcId="{DEF40743-9B37-4CB8-976B-FC50B9EB036F}" destId="{20E1AB9A-099C-4650-83DA-A8DA1EB5DE27}" srcOrd="0" destOrd="0" presId="urn:microsoft.com/office/officeart/2005/8/layout/target3"/>
    <dgm:cxn modelId="{44181EBA-5B8B-411D-8865-D2B721EBBB08}" type="presOf" srcId="{CABC98E3-6CDA-4273-A747-81BBC1A2687C}" destId="{4C44942E-11C5-4C43-92B6-12CE92BCD4D2}" srcOrd="0" destOrd="0" presId="urn:microsoft.com/office/officeart/2005/8/layout/target3"/>
    <dgm:cxn modelId="{EA967DC4-46D2-49B8-BEB7-8911C1AA5ADC}" srcId="{CABC98E3-6CDA-4273-A747-81BBC1A2687C}" destId="{DEF40743-9B37-4CB8-976B-FC50B9EB036F}" srcOrd="0" destOrd="0" parTransId="{1B8F5D13-A27F-4C09-9596-3BBD32404DBF}" sibTransId="{FDAD5DC9-F9FD-41F7-8F86-DF1B601F155A}"/>
    <dgm:cxn modelId="{F8A0E411-433D-4526-9587-2E320CAF9CC0}" type="presOf" srcId="{DEF40743-9B37-4CB8-976B-FC50B9EB036F}" destId="{2E7547F7-97B5-4C07-B660-D520FF0C6F2A}" srcOrd="1" destOrd="0" presId="urn:microsoft.com/office/officeart/2005/8/layout/target3"/>
    <dgm:cxn modelId="{4E8D304D-B40E-4D6E-8F3E-1EF5D60621E0}" type="presParOf" srcId="{4C44942E-11C5-4C43-92B6-12CE92BCD4D2}" destId="{1104AF5E-E711-40C5-98D5-6214D9387D8D}" srcOrd="0" destOrd="0" presId="urn:microsoft.com/office/officeart/2005/8/layout/target3"/>
    <dgm:cxn modelId="{06A65797-A959-49EF-9071-6A2F009664F4}" type="presParOf" srcId="{4C44942E-11C5-4C43-92B6-12CE92BCD4D2}" destId="{B3EC10DD-BB30-48C5-9369-4C90B313353A}" srcOrd="1" destOrd="0" presId="urn:microsoft.com/office/officeart/2005/8/layout/target3"/>
    <dgm:cxn modelId="{9BADF030-5935-4E29-A2C4-0EA11CC15B4D}" type="presParOf" srcId="{4C44942E-11C5-4C43-92B6-12CE92BCD4D2}" destId="{20E1AB9A-099C-4650-83DA-A8DA1EB5DE27}" srcOrd="2" destOrd="0" presId="urn:microsoft.com/office/officeart/2005/8/layout/target3"/>
    <dgm:cxn modelId="{AE84091F-9DBE-4859-B4BD-36D69AB2EB2F}" type="presParOf" srcId="{4C44942E-11C5-4C43-92B6-12CE92BCD4D2}" destId="{2E7547F7-97B5-4C07-B660-D520FF0C6F2A}" srcOrd="3" destOrd="0" presId="urn:microsoft.com/office/officeart/2005/8/layout/target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1EB308-7F8C-4615-BC2B-08934DE687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894D45FC-1D62-4A74-8236-6AED1330AB96}">
      <dgm:prSet/>
      <dgm:spPr>
        <a:solidFill>
          <a:srgbClr val="C00000"/>
        </a:solidFill>
      </dgm:spPr>
      <dgm:t>
        <a:bodyPr/>
        <a:lstStyle/>
        <a:p>
          <a:pPr rtl="0"/>
          <a:r>
            <a:rPr lang="id-ID" b="1" dirty="0" smtClean="0"/>
            <a:t>Tahapan Penerapan KPJM</a:t>
          </a:r>
          <a:endParaRPr lang="id-ID" b="1" dirty="0"/>
        </a:p>
      </dgm:t>
    </dgm:pt>
    <dgm:pt modelId="{33EF8490-4D73-4D3F-BDE3-DF8112CBD065}" type="parTrans" cxnId="{1C6C72C2-8B10-48E5-ABD3-E353B26D8FA9}">
      <dgm:prSet/>
      <dgm:spPr/>
      <dgm:t>
        <a:bodyPr/>
        <a:lstStyle/>
        <a:p>
          <a:endParaRPr lang="id-ID"/>
        </a:p>
      </dgm:t>
    </dgm:pt>
    <dgm:pt modelId="{559B02E2-DA72-4A0C-BFFB-979C7C4AD9F5}" type="sibTrans" cxnId="{1C6C72C2-8B10-48E5-ABD3-E353B26D8FA9}">
      <dgm:prSet/>
      <dgm:spPr/>
      <dgm:t>
        <a:bodyPr/>
        <a:lstStyle/>
        <a:p>
          <a:endParaRPr lang="id-ID"/>
        </a:p>
      </dgm:t>
    </dgm:pt>
    <dgm:pt modelId="{41826293-A72B-42AC-B435-BEA7CEDF80D6}" type="pres">
      <dgm:prSet presAssocID="{DB1EB308-7F8C-4615-BC2B-08934DE68722}" presName="linear" presStyleCnt="0">
        <dgm:presLayoutVars>
          <dgm:animLvl val="lvl"/>
          <dgm:resizeHandles val="exact"/>
        </dgm:presLayoutVars>
      </dgm:prSet>
      <dgm:spPr/>
      <dgm:t>
        <a:bodyPr/>
        <a:lstStyle/>
        <a:p>
          <a:endParaRPr lang="id-ID"/>
        </a:p>
      </dgm:t>
    </dgm:pt>
    <dgm:pt modelId="{645CA3FF-85A8-4F31-875B-F7C0C7D3217E}" type="pres">
      <dgm:prSet presAssocID="{894D45FC-1D62-4A74-8236-6AED1330AB96}" presName="parentText" presStyleLbl="node1" presStyleIdx="0" presStyleCnt="1" custLinFactNeighborX="-1976">
        <dgm:presLayoutVars>
          <dgm:chMax val="0"/>
          <dgm:bulletEnabled val="1"/>
        </dgm:presLayoutVars>
      </dgm:prSet>
      <dgm:spPr/>
      <dgm:t>
        <a:bodyPr/>
        <a:lstStyle/>
        <a:p>
          <a:endParaRPr lang="id-ID"/>
        </a:p>
      </dgm:t>
    </dgm:pt>
  </dgm:ptLst>
  <dgm:cxnLst>
    <dgm:cxn modelId="{06A8FBFC-D292-481E-BCA2-9CBF4166E87F}" type="presOf" srcId="{894D45FC-1D62-4A74-8236-6AED1330AB96}" destId="{645CA3FF-85A8-4F31-875B-F7C0C7D3217E}" srcOrd="0" destOrd="0" presId="urn:microsoft.com/office/officeart/2005/8/layout/vList2"/>
    <dgm:cxn modelId="{EF00EB40-4748-4220-B74B-525B7C276132}" type="presOf" srcId="{DB1EB308-7F8C-4615-BC2B-08934DE68722}" destId="{41826293-A72B-42AC-B435-BEA7CEDF80D6}" srcOrd="0" destOrd="0" presId="urn:microsoft.com/office/officeart/2005/8/layout/vList2"/>
    <dgm:cxn modelId="{1C6C72C2-8B10-48E5-ABD3-E353B26D8FA9}" srcId="{DB1EB308-7F8C-4615-BC2B-08934DE68722}" destId="{894D45FC-1D62-4A74-8236-6AED1330AB96}" srcOrd="0" destOrd="0" parTransId="{33EF8490-4D73-4D3F-BDE3-DF8112CBD065}" sibTransId="{559B02E2-DA72-4A0C-BFFB-979C7C4AD9F5}"/>
    <dgm:cxn modelId="{118F4FFA-D40E-405C-B944-697572650859}" type="presParOf" srcId="{41826293-A72B-42AC-B435-BEA7CEDF80D6}" destId="{645CA3FF-85A8-4F31-875B-F7C0C7D3217E}" srcOrd="0" destOrd="0" presId="urn:microsoft.com/office/officeart/2005/8/layout/vList2"/>
  </dgm:cxnLst>
  <dgm:bg>
    <a:solidFill>
      <a:srgbClr val="C00000"/>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BAEBE6-18D2-44E5-BEB9-27DEFCE3C326}" type="doc">
      <dgm:prSet loTypeId="urn:microsoft.com/office/officeart/2005/8/layout/hProcess9" loCatId="process" qsTypeId="urn:microsoft.com/office/officeart/2005/8/quickstyle/3d1" qsCatId="3D" csTypeId="urn:microsoft.com/office/officeart/2005/8/colors/colorful4" csCatId="colorful" phldr="1"/>
      <dgm:spPr/>
      <dgm:t>
        <a:bodyPr/>
        <a:lstStyle/>
        <a:p>
          <a:endParaRPr lang="id-ID"/>
        </a:p>
      </dgm:t>
    </dgm:pt>
    <dgm:pt modelId="{926BB9C7-542C-4D80-A08D-8C52E6478CE1}">
      <dgm:prSet/>
      <dgm:spPr>
        <a:solidFill>
          <a:srgbClr val="F98007"/>
        </a:solidFill>
      </dgm:spPr>
      <dgm:t>
        <a:bodyPr/>
        <a:lstStyle/>
        <a:p>
          <a:pPr rtl="0"/>
          <a:r>
            <a:rPr lang="id-ID" dirty="0" smtClean="0">
              <a:solidFill>
                <a:schemeClr val="bg1"/>
              </a:solidFill>
            </a:rPr>
            <a:t>Penganggaran Terpadu (unified budgeting) adalah penyusunan rencana keuangan tahunan yang dilakukan secara terintegrasi untuk seluruh jenis belanja guna melaksanakan kegiatan pemerintahan yang didasarkan pada prinsip pencapaian efisiensi alokasi dana.</a:t>
          </a:r>
          <a:endParaRPr lang="id-ID" dirty="0">
            <a:solidFill>
              <a:schemeClr val="bg1"/>
            </a:solidFill>
          </a:endParaRPr>
        </a:p>
      </dgm:t>
    </dgm:pt>
    <dgm:pt modelId="{0BA3EA8C-9F4D-48BD-A196-29819CD1D530}" type="parTrans" cxnId="{9639DBDB-DEE3-44B3-9CBB-1135D1AC922C}">
      <dgm:prSet/>
      <dgm:spPr/>
      <dgm:t>
        <a:bodyPr/>
        <a:lstStyle/>
        <a:p>
          <a:endParaRPr lang="id-ID"/>
        </a:p>
      </dgm:t>
    </dgm:pt>
    <dgm:pt modelId="{7F31B00C-4228-4971-B4F9-1739F9BC91CF}" type="sibTrans" cxnId="{9639DBDB-DEE3-44B3-9CBB-1135D1AC922C}">
      <dgm:prSet/>
      <dgm:spPr/>
      <dgm:t>
        <a:bodyPr/>
        <a:lstStyle/>
        <a:p>
          <a:endParaRPr lang="id-ID"/>
        </a:p>
      </dgm:t>
    </dgm:pt>
    <dgm:pt modelId="{2D48F6BC-EAD6-46D4-B5BF-AAD6A56D85D9}" type="pres">
      <dgm:prSet presAssocID="{E3BAEBE6-18D2-44E5-BEB9-27DEFCE3C326}" presName="CompostProcess" presStyleCnt="0">
        <dgm:presLayoutVars>
          <dgm:dir/>
          <dgm:resizeHandles val="exact"/>
        </dgm:presLayoutVars>
      </dgm:prSet>
      <dgm:spPr/>
      <dgm:t>
        <a:bodyPr/>
        <a:lstStyle/>
        <a:p>
          <a:endParaRPr lang="id-ID"/>
        </a:p>
      </dgm:t>
    </dgm:pt>
    <dgm:pt modelId="{A63919CE-E4E3-4F9F-A5B3-D3C100B16C8F}" type="pres">
      <dgm:prSet presAssocID="{E3BAEBE6-18D2-44E5-BEB9-27DEFCE3C326}" presName="arrow" presStyleLbl="bgShp" presStyleIdx="0" presStyleCnt="1"/>
      <dgm:spPr>
        <a:solidFill>
          <a:srgbClr val="FF0000"/>
        </a:solidFill>
      </dgm:spPr>
    </dgm:pt>
    <dgm:pt modelId="{2FAFF14A-3228-4C22-B6C9-5C73B341CF70}" type="pres">
      <dgm:prSet presAssocID="{E3BAEBE6-18D2-44E5-BEB9-27DEFCE3C326}" presName="linearProcess" presStyleCnt="0"/>
      <dgm:spPr/>
    </dgm:pt>
    <dgm:pt modelId="{F151B3EA-C1B4-4DE8-97FA-3D9B3F87E0F3}" type="pres">
      <dgm:prSet presAssocID="{926BB9C7-542C-4D80-A08D-8C52E6478CE1}" presName="textNode" presStyleLbl="node1" presStyleIdx="0" presStyleCnt="1">
        <dgm:presLayoutVars>
          <dgm:bulletEnabled val="1"/>
        </dgm:presLayoutVars>
      </dgm:prSet>
      <dgm:spPr/>
      <dgm:t>
        <a:bodyPr/>
        <a:lstStyle/>
        <a:p>
          <a:endParaRPr lang="id-ID"/>
        </a:p>
      </dgm:t>
    </dgm:pt>
  </dgm:ptLst>
  <dgm:cxnLst>
    <dgm:cxn modelId="{9639DBDB-DEE3-44B3-9CBB-1135D1AC922C}" srcId="{E3BAEBE6-18D2-44E5-BEB9-27DEFCE3C326}" destId="{926BB9C7-542C-4D80-A08D-8C52E6478CE1}" srcOrd="0" destOrd="0" parTransId="{0BA3EA8C-9F4D-48BD-A196-29819CD1D530}" sibTransId="{7F31B00C-4228-4971-B4F9-1739F9BC91CF}"/>
    <dgm:cxn modelId="{9F15C5CC-ADE1-4A7C-B257-758244FD530A}" type="presOf" srcId="{926BB9C7-542C-4D80-A08D-8C52E6478CE1}" destId="{F151B3EA-C1B4-4DE8-97FA-3D9B3F87E0F3}" srcOrd="0" destOrd="0" presId="urn:microsoft.com/office/officeart/2005/8/layout/hProcess9"/>
    <dgm:cxn modelId="{3DC16D25-11FF-4063-AA15-F4626CAD3D42}" type="presOf" srcId="{E3BAEBE6-18D2-44E5-BEB9-27DEFCE3C326}" destId="{2D48F6BC-EAD6-46D4-B5BF-AAD6A56D85D9}" srcOrd="0" destOrd="0" presId="urn:microsoft.com/office/officeart/2005/8/layout/hProcess9"/>
    <dgm:cxn modelId="{C4B0295B-3067-4F2C-B6CA-C346DA415D87}" type="presParOf" srcId="{2D48F6BC-EAD6-46D4-B5BF-AAD6A56D85D9}" destId="{A63919CE-E4E3-4F9F-A5B3-D3C100B16C8F}" srcOrd="0" destOrd="0" presId="urn:microsoft.com/office/officeart/2005/8/layout/hProcess9"/>
    <dgm:cxn modelId="{022F55ED-914C-4D78-9B4D-CB779C07161B}" type="presParOf" srcId="{2D48F6BC-EAD6-46D4-B5BF-AAD6A56D85D9}" destId="{2FAFF14A-3228-4C22-B6C9-5C73B341CF70}" srcOrd="1" destOrd="0" presId="urn:microsoft.com/office/officeart/2005/8/layout/hProcess9"/>
    <dgm:cxn modelId="{C1B98E54-0B9B-4A18-9ABE-AB166A84071E}" type="presParOf" srcId="{2FAFF14A-3228-4C22-B6C9-5C73B341CF70}" destId="{F151B3EA-C1B4-4DE8-97FA-3D9B3F87E0F3}" srcOrd="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E237B2-9D27-4E8F-8E7F-8A2C13365770}" type="doc">
      <dgm:prSet loTypeId="urn:microsoft.com/office/officeart/2005/8/layout/lProcess3" loCatId="process" qsTypeId="urn:microsoft.com/office/officeart/2005/8/quickstyle/3d2" qsCatId="3D" csTypeId="urn:microsoft.com/office/officeart/2005/8/colors/accent1_2" csCatId="accent1" phldr="1"/>
      <dgm:spPr/>
      <dgm:t>
        <a:bodyPr/>
        <a:lstStyle/>
        <a:p>
          <a:endParaRPr lang="id-ID"/>
        </a:p>
      </dgm:t>
    </dgm:pt>
    <dgm:pt modelId="{AEC5B128-537E-403D-B83A-D2D83125A585}">
      <dgm:prSet/>
      <dgm:spPr>
        <a:solidFill>
          <a:srgbClr val="FF0000"/>
        </a:solidFill>
      </dgm:spPr>
      <dgm:t>
        <a:bodyPr/>
        <a:lstStyle/>
        <a:p>
          <a:pPr rtl="0"/>
          <a:r>
            <a:rPr lang="id-ID" dirty="0" smtClean="0"/>
            <a:t>Dilakukan dengan memadukan seluruh proses perencanaan dan penganggaran pendapatan, belanja, dan pembiayaan di lingkungan SKPD untuk menghasilkan dokumen rencana kerja dan anggaran.</a:t>
          </a:r>
          <a:endParaRPr lang="id-ID" dirty="0"/>
        </a:p>
      </dgm:t>
    </dgm:pt>
    <dgm:pt modelId="{7FD42329-DB3F-4914-AB78-6E319DC76F65}" type="parTrans" cxnId="{3EE96E68-22CB-4774-B413-D524B8BFA91B}">
      <dgm:prSet/>
      <dgm:spPr/>
      <dgm:t>
        <a:bodyPr/>
        <a:lstStyle/>
        <a:p>
          <a:endParaRPr lang="id-ID"/>
        </a:p>
      </dgm:t>
    </dgm:pt>
    <dgm:pt modelId="{14DC6A03-B0A7-4B9E-8652-49B2C19710EB}" type="sibTrans" cxnId="{3EE96E68-22CB-4774-B413-D524B8BFA91B}">
      <dgm:prSet/>
      <dgm:spPr/>
      <dgm:t>
        <a:bodyPr/>
        <a:lstStyle/>
        <a:p>
          <a:endParaRPr lang="id-ID"/>
        </a:p>
      </dgm:t>
    </dgm:pt>
    <dgm:pt modelId="{4C3B5705-9CDD-4566-B3F5-534585E5D2F9}" type="pres">
      <dgm:prSet presAssocID="{B9E237B2-9D27-4E8F-8E7F-8A2C13365770}" presName="Name0" presStyleCnt="0">
        <dgm:presLayoutVars>
          <dgm:chPref val="3"/>
          <dgm:dir/>
          <dgm:animLvl val="lvl"/>
          <dgm:resizeHandles/>
        </dgm:presLayoutVars>
      </dgm:prSet>
      <dgm:spPr/>
      <dgm:t>
        <a:bodyPr/>
        <a:lstStyle/>
        <a:p>
          <a:endParaRPr lang="id-ID"/>
        </a:p>
      </dgm:t>
    </dgm:pt>
    <dgm:pt modelId="{5BA3A578-ABE1-43DF-BA68-620CC3BB2EBC}" type="pres">
      <dgm:prSet presAssocID="{AEC5B128-537E-403D-B83A-D2D83125A585}" presName="horFlow" presStyleCnt="0"/>
      <dgm:spPr/>
    </dgm:pt>
    <dgm:pt modelId="{257A14F7-40A9-4A40-9A0C-937A4FEB7F70}" type="pres">
      <dgm:prSet presAssocID="{AEC5B128-537E-403D-B83A-D2D83125A585}" presName="bigChev" presStyleLbl="node1" presStyleIdx="0" presStyleCnt="1" custScaleX="322132"/>
      <dgm:spPr/>
      <dgm:t>
        <a:bodyPr/>
        <a:lstStyle/>
        <a:p>
          <a:endParaRPr lang="id-ID"/>
        </a:p>
      </dgm:t>
    </dgm:pt>
  </dgm:ptLst>
  <dgm:cxnLst>
    <dgm:cxn modelId="{3EE96E68-22CB-4774-B413-D524B8BFA91B}" srcId="{B9E237B2-9D27-4E8F-8E7F-8A2C13365770}" destId="{AEC5B128-537E-403D-B83A-D2D83125A585}" srcOrd="0" destOrd="0" parTransId="{7FD42329-DB3F-4914-AB78-6E319DC76F65}" sibTransId="{14DC6A03-B0A7-4B9E-8652-49B2C19710EB}"/>
    <dgm:cxn modelId="{24E954C9-49C5-42C9-BFE4-523D9325A21F}" type="presOf" srcId="{AEC5B128-537E-403D-B83A-D2D83125A585}" destId="{257A14F7-40A9-4A40-9A0C-937A4FEB7F70}" srcOrd="0" destOrd="0" presId="urn:microsoft.com/office/officeart/2005/8/layout/lProcess3"/>
    <dgm:cxn modelId="{38C0B549-2C64-4C99-A673-BEE0041944F5}" type="presOf" srcId="{B9E237B2-9D27-4E8F-8E7F-8A2C13365770}" destId="{4C3B5705-9CDD-4566-B3F5-534585E5D2F9}" srcOrd="0" destOrd="0" presId="urn:microsoft.com/office/officeart/2005/8/layout/lProcess3"/>
    <dgm:cxn modelId="{ED2E50D3-76B1-4E06-8E4F-495A6F524F92}" type="presParOf" srcId="{4C3B5705-9CDD-4566-B3F5-534585E5D2F9}" destId="{5BA3A578-ABE1-43DF-BA68-620CC3BB2EBC}" srcOrd="0" destOrd="0" presId="urn:microsoft.com/office/officeart/2005/8/layout/lProcess3"/>
    <dgm:cxn modelId="{4E1939AB-FB7B-457B-B4F5-EFD0B032FC0E}" type="presParOf" srcId="{5BA3A578-ABE1-43DF-BA68-620CC3BB2EBC}" destId="{257A14F7-40A9-4A40-9A0C-937A4FEB7F70}" srcOrd="0" destOrd="0" presId="urn:microsoft.com/office/officeart/2005/8/layout/lProcess3"/>
  </dgm:cxnLst>
  <dgm:bg>
    <a:solidFill>
      <a:srgbClr val="F98007"/>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EA752-35BC-46E3-AE0F-06B86B9905E1}">
      <dsp:nvSpPr>
        <dsp:cNvPr id="0" name=""/>
        <dsp:cNvSpPr/>
      </dsp:nvSpPr>
      <dsp:spPr>
        <a:xfrm>
          <a:off x="0" y="2986339"/>
          <a:ext cx="7358114" cy="391955"/>
        </a:xfrm>
        <a:prstGeom prst="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id-ID" sz="1600" b="1" kern="1200" dirty="0" smtClean="0"/>
            <a:t>Penyiapan Raperda APBD</a:t>
          </a:r>
          <a:endParaRPr lang="id-ID" sz="1600" b="1" kern="1200" dirty="0"/>
        </a:p>
      </dsp:txBody>
      <dsp:txXfrm>
        <a:off x="0" y="2986339"/>
        <a:ext cx="7358114" cy="391955"/>
      </dsp:txXfrm>
    </dsp:sp>
    <dsp:sp modelId="{05CD1DF2-8F33-478E-ACDE-D958A516B6C7}">
      <dsp:nvSpPr>
        <dsp:cNvPr id="0" name=""/>
        <dsp:cNvSpPr/>
      </dsp:nvSpPr>
      <dsp:spPr>
        <a:xfrm rot="10800000">
          <a:off x="0" y="2389391"/>
          <a:ext cx="7358114" cy="602827"/>
        </a:xfrm>
        <a:prstGeom prst="upArrowCallout">
          <a:avLst/>
        </a:prstGeom>
        <a:solidFill>
          <a:srgbClr val="FFC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id-ID" sz="1600" b="1" kern="1200" dirty="0" smtClean="0">
              <a:solidFill>
                <a:schemeClr val="tx1"/>
              </a:solidFill>
            </a:rPr>
            <a:t>Penyempurnaan RKA-SKPD</a:t>
          </a:r>
          <a:endParaRPr lang="id-ID" sz="1600" b="1" kern="1200" dirty="0">
            <a:solidFill>
              <a:schemeClr val="tx1"/>
            </a:solidFill>
          </a:endParaRPr>
        </a:p>
      </dsp:txBody>
      <dsp:txXfrm rot="10800000">
        <a:off x="0" y="2389391"/>
        <a:ext cx="7358114" cy="391699"/>
      </dsp:txXfrm>
    </dsp:sp>
    <dsp:sp modelId="{952F49D1-BE95-4743-9409-CA5F325534B1}">
      <dsp:nvSpPr>
        <dsp:cNvPr id="0" name=""/>
        <dsp:cNvSpPr/>
      </dsp:nvSpPr>
      <dsp:spPr>
        <a:xfrm rot="10800000">
          <a:off x="0" y="1792443"/>
          <a:ext cx="7358114" cy="602827"/>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id-ID" sz="1600" b="1" kern="1200" dirty="0" smtClean="0"/>
            <a:t>Pembahasan RKA-SKPD oleh TAPD</a:t>
          </a:r>
          <a:endParaRPr lang="id-ID" sz="1600" b="1" kern="1200" dirty="0"/>
        </a:p>
      </dsp:txBody>
      <dsp:txXfrm rot="10800000">
        <a:off x="0" y="1792443"/>
        <a:ext cx="7358114" cy="391699"/>
      </dsp:txXfrm>
    </dsp:sp>
    <dsp:sp modelId="{EFC6EECF-4ED7-4F13-AE05-A2FC925D7DBE}">
      <dsp:nvSpPr>
        <dsp:cNvPr id="0" name=""/>
        <dsp:cNvSpPr/>
      </dsp:nvSpPr>
      <dsp:spPr>
        <a:xfrm rot="10800000">
          <a:off x="0" y="1195495"/>
          <a:ext cx="7358114" cy="602827"/>
        </a:xfrm>
        <a:prstGeom prst="upArrowCallou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id-ID" sz="1600" b="1" kern="1200" dirty="0" smtClean="0"/>
            <a:t>Penyusunan RKA-SKPD</a:t>
          </a:r>
          <a:endParaRPr lang="id-ID" sz="1600" b="1" kern="1200" dirty="0"/>
        </a:p>
      </dsp:txBody>
      <dsp:txXfrm rot="10800000">
        <a:off x="0" y="1195495"/>
        <a:ext cx="7358114" cy="391699"/>
      </dsp:txXfrm>
    </dsp:sp>
    <dsp:sp modelId="{99E76EF3-C6EA-42AB-AC5E-77BC596D91BA}">
      <dsp:nvSpPr>
        <dsp:cNvPr id="0" name=""/>
        <dsp:cNvSpPr/>
      </dsp:nvSpPr>
      <dsp:spPr>
        <a:xfrm rot="10800000">
          <a:off x="0" y="598546"/>
          <a:ext cx="7358114" cy="602827"/>
        </a:xfrm>
        <a:prstGeom prst="upArrowCallou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id-ID" sz="1600" b="1" kern="1200" dirty="0" smtClean="0"/>
            <a:t>Penetapan SE tentang pedoman penyusunan RKA-SKPD</a:t>
          </a:r>
          <a:endParaRPr lang="id-ID" sz="1600" b="1" kern="1200" dirty="0"/>
        </a:p>
      </dsp:txBody>
      <dsp:txXfrm rot="10800000">
        <a:off x="0" y="598546"/>
        <a:ext cx="7358114" cy="391699"/>
      </dsp:txXfrm>
    </dsp:sp>
    <dsp:sp modelId="{2FC5C01B-5848-4293-B58A-9397FB6334F6}">
      <dsp:nvSpPr>
        <dsp:cNvPr id="0" name=""/>
        <dsp:cNvSpPr/>
      </dsp:nvSpPr>
      <dsp:spPr>
        <a:xfrm rot="10800000">
          <a:off x="0" y="1598"/>
          <a:ext cx="7358114" cy="602827"/>
        </a:xfrm>
        <a:prstGeom prst="upArrowCallout">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id-ID" sz="1600" b="1" kern="1200" dirty="0" smtClean="0"/>
            <a:t>Penyiapan SE tentang pedoman penyusunan RKA-SKPD (TAPD)</a:t>
          </a:r>
          <a:endParaRPr lang="id-ID" sz="1600" b="1" kern="1200" dirty="0"/>
        </a:p>
      </dsp:txBody>
      <dsp:txXfrm rot="10800000">
        <a:off x="0" y="1598"/>
        <a:ext cx="7358114" cy="391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1136-2559-48F1-820B-3F836ED944ED}">
      <dsp:nvSpPr>
        <dsp:cNvPr id="0" name=""/>
        <dsp:cNvSpPr/>
      </dsp:nvSpPr>
      <dsp:spPr>
        <a:xfrm rot="10800000">
          <a:off x="2304391" y="481"/>
          <a:ext cx="8171078" cy="985052"/>
        </a:xfrm>
        <a:prstGeom prst="homePlate">
          <a:avLst/>
        </a:prstGeom>
        <a:solidFill>
          <a:schemeClr val="accent1">
            <a:lumMod val="1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34381" tIns="68580" rIns="128016" bIns="68580" numCol="1" spcCol="1270" anchor="ctr" anchorCtr="0">
          <a:noAutofit/>
        </a:bodyPr>
        <a:lstStyle/>
        <a:p>
          <a:pPr lvl="0" algn="ctr" defTabSz="800100" rtl="0">
            <a:lnSpc>
              <a:spcPct val="90000"/>
            </a:lnSpc>
            <a:spcBef>
              <a:spcPct val="0"/>
            </a:spcBef>
            <a:spcAft>
              <a:spcPct val="35000"/>
            </a:spcAft>
          </a:pPr>
          <a:r>
            <a:rPr lang="id-ID" sz="1800" kern="1200" dirty="0" smtClean="0"/>
            <a:t>Dilakukan dengan memperhatikan keterkaitan antara pendanaan dengan keluaran yang diharapkan dari kegiatan dan hasil serta manfaat yang diharapkan termasuk efisiensi dalam pencapaian hasil dan keluaran tersebut.</a:t>
          </a:r>
          <a:endParaRPr lang="id-ID" sz="1800" kern="1200" dirty="0"/>
        </a:p>
      </dsp:txBody>
      <dsp:txXfrm rot="10800000">
        <a:off x="2550654" y="481"/>
        <a:ext cx="7924815" cy="985052"/>
      </dsp:txXfrm>
    </dsp:sp>
    <dsp:sp modelId="{BD988429-939D-4BAB-8D64-87F997B56368}">
      <dsp:nvSpPr>
        <dsp:cNvPr id="0" name=""/>
        <dsp:cNvSpPr/>
      </dsp:nvSpPr>
      <dsp:spPr>
        <a:xfrm>
          <a:off x="1811865" y="481"/>
          <a:ext cx="985052" cy="985052"/>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86625-CD36-49FB-A21D-32EE8F065634}">
      <dsp:nvSpPr>
        <dsp:cNvPr id="0" name=""/>
        <dsp:cNvSpPr/>
      </dsp:nvSpPr>
      <dsp:spPr>
        <a:xfrm rot="10800000">
          <a:off x="2265029" y="0"/>
          <a:ext cx="8076065" cy="923330"/>
        </a:xfrm>
        <a:prstGeom prst="homePlat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7163" tIns="72390" rIns="135128" bIns="72390" numCol="1" spcCol="1270" anchor="ctr" anchorCtr="0">
          <a:noAutofit/>
        </a:bodyPr>
        <a:lstStyle/>
        <a:p>
          <a:pPr lvl="0" algn="ctr" defTabSz="844550" rtl="0">
            <a:lnSpc>
              <a:spcPct val="90000"/>
            </a:lnSpc>
            <a:spcBef>
              <a:spcPct val="0"/>
            </a:spcBef>
            <a:spcAft>
              <a:spcPct val="35000"/>
            </a:spcAft>
          </a:pPr>
          <a:r>
            <a:rPr lang="id-ID" sz="1900" kern="1200" dirty="0" smtClean="0"/>
            <a:t>Berdasarkan pada indikator kinerja, capaian atau target kinerja, analisis standar belanja, standar satuan harga, dan standar pelayanan minimal.</a:t>
          </a:r>
          <a:endParaRPr lang="id-ID" sz="1900" kern="1200" dirty="0"/>
        </a:p>
      </dsp:txBody>
      <dsp:txXfrm rot="10800000">
        <a:off x="2495861" y="0"/>
        <a:ext cx="7845233" cy="923330"/>
      </dsp:txXfrm>
    </dsp:sp>
    <dsp:sp modelId="{8526E496-7F26-4209-97CC-5BA9B9E6958A}">
      <dsp:nvSpPr>
        <dsp:cNvPr id="0" name=""/>
        <dsp:cNvSpPr/>
      </dsp:nvSpPr>
      <dsp:spPr>
        <a:xfrm>
          <a:off x="1803364" y="0"/>
          <a:ext cx="923330" cy="923330"/>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2957A-ADD0-48A8-BD8F-B2B36740106B}">
      <dsp:nvSpPr>
        <dsp:cNvPr id="0" name=""/>
        <dsp:cNvSpPr/>
      </dsp:nvSpPr>
      <dsp:spPr>
        <a:xfrm rot="10800000">
          <a:off x="1907381" y="383"/>
          <a:ext cx="6793396" cy="785050"/>
        </a:xfrm>
        <a:prstGeom prst="homePlat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6186" tIns="68580" rIns="128016" bIns="68580" numCol="1" spcCol="1270" anchor="ctr" anchorCtr="0">
          <a:noAutofit/>
        </a:bodyPr>
        <a:lstStyle/>
        <a:p>
          <a:pPr lvl="0" algn="ctr" defTabSz="800100" rtl="0">
            <a:lnSpc>
              <a:spcPct val="90000"/>
            </a:lnSpc>
            <a:spcBef>
              <a:spcPct val="0"/>
            </a:spcBef>
            <a:spcAft>
              <a:spcPct val="35000"/>
            </a:spcAft>
          </a:pPr>
          <a:r>
            <a:rPr lang="id-ID" sz="1800" i="0" kern="1200" dirty="0" smtClean="0"/>
            <a:t>suatu sistem anggaran yang mengutamakan upaya pencapaian hasil kerja atau output dari perencanaan alokasi biaya atau input yang ditetapkan.</a:t>
          </a:r>
          <a:endParaRPr lang="id-ID" sz="1800" i="0" kern="1200" dirty="0"/>
        </a:p>
      </dsp:txBody>
      <dsp:txXfrm rot="10800000">
        <a:off x="2103643" y="383"/>
        <a:ext cx="6597134" cy="785050"/>
      </dsp:txXfrm>
    </dsp:sp>
    <dsp:sp modelId="{F7E6FDDE-27E0-419C-9960-049F41757B1E}">
      <dsp:nvSpPr>
        <dsp:cNvPr id="0" name=""/>
        <dsp:cNvSpPr/>
      </dsp:nvSpPr>
      <dsp:spPr>
        <a:xfrm>
          <a:off x="1514856" y="383"/>
          <a:ext cx="785050" cy="785050"/>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3EA6D-A341-4A05-8742-0B1718DE8CC9}">
      <dsp:nvSpPr>
        <dsp:cNvPr id="0" name=""/>
        <dsp:cNvSpPr/>
      </dsp:nvSpPr>
      <dsp:spPr>
        <a:xfrm>
          <a:off x="2490" y="72170"/>
          <a:ext cx="2498864" cy="2498864"/>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7521" tIns="22860" rIns="137521" bIns="22860" numCol="1" spcCol="1270" anchor="ctr" anchorCtr="0">
          <a:noAutofit/>
        </a:bodyPr>
        <a:lstStyle/>
        <a:p>
          <a:pPr lvl="0" algn="ctr" defTabSz="800100">
            <a:lnSpc>
              <a:spcPct val="90000"/>
            </a:lnSpc>
            <a:spcBef>
              <a:spcPct val="0"/>
            </a:spcBef>
            <a:spcAft>
              <a:spcPct val="35000"/>
            </a:spcAft>
          </a:pPr>
          <a:r>
            <a:rPr lang="id-ID" sz="1800" kern="1200" dirty="0" smtClean="0"/>
            <a:t>Rencana pendapatan</a:t>
          </a:r>
          <a:endParaRPr lang="id-ID" sz="1800" kern="1200" dirty="0"/>
        </a:p>
      </dsp:txBody>
      <dsp:txXfrm>
        <a:off x="368440" y="438120"/>
        <a:ext cx="1766964" cy="1766964"/>
      </dsp:txXfrm>
    </dsp:sp>
    <dsp:sp modelId="{D2237ECC-E4FE-4FFE-A054-1A3F9351CC2C}">
      <dsp:nvSpPr>
        <dsp:cNvPr id="0" name=""/>
        <dsp:cNvSpPr/>
      </dsp:nvSpPr>
      <dsp:spPr>
        <a:xfrm>
          <a:off x="2001582" y="72170"/>
          <a:ext cx="2498864" cy="2498864"/>
        </a:xfrm>
        <a:prstGeom prst="ellipse">
          <a:avLst/>
        </a:prstGeom>
        <a:solidFill>
          <a:schemeClr val="accent3">
            <a:alpha val="50000"/>
            <a:hueOff val="0"/>
            <a:satOff val="0"/>
            <a:lumOff val="-3333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7521" tIns="22860" rIns="137521" bIns="22860" numCol="1" spcCol="1270" anchor="ctr" anchorCtr="0">
          <a:noAutofit/>
        </a:bodyPr>
        <a:lstStyle/>
        <a:p>
          <a:pPr lvl="0" algn="ctr" defTabSz="800100">
            <a:lnSpc>
              <a:spcPct val="90000"/>
            </a:lnSpc>
            <a:spcBef>
              <a:spcPct val="0"/>
            </a:spcBef>
            <a:spcAft>
              <a:spcPct val="35000"/>
            </a:spcAft>
          </a:pPr>
          <a:r>
            <a:rPr lang="id-ID" sz="1800" kern="1200" dirty="0" smtClean="0"/>
            <a:t>Rencana </a:t>
          </a:r>
          <a:r>
            <a:rPr lang="id-ID" sz="1800" kern="1200" dirty="0"/>
            <a:t>belanja untuk masing-masing program dan </a:t>
          </a:r>
          <a:r>
            <a:rPr lang="id-ID" sz="1800" kern="1200" dirty="0" smtClean="0"/>
            <a:t>kegiatan</a:t>
          </a:r>
          <a:endParaRPr lang="id-ID" sz="1800" kern="1200" dirty="0"/>
        </a:p>
      </dsp:txBody>
      <dsp:txXfrm>
        <a:off x="2367532" y="438120"/>
        <a:ext cx="1766964" cy="1766964"/>
      </dsp:txXfrm>
    </dsp:sp>
    <dsp:sp modelId="{BC00CF54-212D-4B9A-BFD3-949FB329EBB4}">
      <dsp:nvSpPr>
        <dsp:cNvPr id="0" name=""/>
        <dsp:cNvSpPr/>
      </dsp:nvSpPr>
      <dsp:spPr>
        <a:xfrm>
          <a:off x="4000674" y="72170"/>
          <a:ext cx="2498864" cy="2498864"/>
        </a:xfrm>
        <a:prstGeom prst="ellipse">
          <a:avLst/>
        </a:prstGeom>
        <a:solidFill>
          <a:schemeClr val="accent3">
            <a:alpha val="50000"/>
            <a:hueOff val="0"/>
            <a:satOff val="0"/>
            <a:lumOff val="-6666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7521" tIns="22860" rIns="137521" bIns="22860" numCol="1" spcCol="1270" anchor="ctr" anchorCtr="0">
          <a:noAutofit/>
        </a:bodyPr>
        <a:lstStyle/>
        <a:p>
          <a:pPr lvl="0" algn="ctr" defTabSz="800100">
            <a:lnSpc>
              <a:spcPct val="90000"/>
            </a:lnSpc>
            <a:spcBef>
              <a:spcPct val="0"/>
            </a:spcBef>
            <a:spcAft>
              <a:spcPct val="35000"/>
            </a:spcAft>
          </a:pPr>
          <a:r>
            <a:rPr lang="id-ID" sz="1800" b="1" kern="1200" dirty="0" smtClean="0">
              <a:solidFill>
                <a:schemeClr val="bg1"/>
              </a:solidFill>
            </a:rPr>
            <a:t>rencana </a:t>
          </a:r>
          <a:r>
            <a:rPr lang="id-ID" sz="1800" b="1" kern="1200" dirty="0">
              <a:solidFill>
                <a:schemeClr val="bg1"/>
              </a:solidFill>
            </a:rPr>
            <a:t>pembiayaan </a:t>
          </a:r>
          <a:r>
            <a:rPr lang="id-ID" sz="1800" b="1" kern="1200" dirty="0" smtClean="0">
              <a:solidFill>
                <a:schemeClr val="bg1"/>
              </a:solidFill>
            </a:rPr>
            <a:t>untuk </a:t>
          </a:r>
          <a:r>
            <a:rPr lang="es-ES" sz="1800" b="1" kern="1200" dirty="0" err="1" smtClean="0">
              <a:solidFill>
                <a:schemeClr val="bg1"/>
              </a:solidFill>
            </a:rPr>
            <a:t>tahun</a:t>
          </a:r>
          <a:r>
            <a:rPr lang="es-ES" sz="1800" b="1" kern="1200" dirty="0" smtClean="0">
              <a:solidFill>
                <a:schemeClr val="bg1"/>
              </a:solidFill>
            </a:rPr>
            <a:t> yang </a:t>
          </a:r>
          <a:r>
            <a:rPr lang="es-ES" sz="1800" b="1" kern="1200" dirty="0" err="1" smtClean="0">
              <a:solidFill>
                <a:schemeClr val="bg1"/>
              </a:solidFill>
            </a:rPr>
            <a:t>direncanakan</a:t>
          </a:r>
          <a:endParaRPr lang="id-ID" sz="1800" b="1" kern="1200" dirty="0">
            <a:solidFill>
              <a:schemeClr val="bg1"/>
            </a:solidFill>
          </a:endParaRPr>
        </a:p>
      </dsp:txBody>
      <dsp:txXfrm>
        <a:off x="4366624" y="438120"/>
        <a:ext cx="1766964" cy="1766964"/>
      </dsp:txXfrm>
    </dsp:sp>
    <dsp:sp modelId="{299F1CC0-2A37-430B-9C4E-9BD1C04715DE}">
      <dsp:nvSpPr>
        <dsp:cNvPr id="0" name=""/>
        <dsp:cNvSpPr/>
      </dsp:nvSpPr>
      <dsp:spPr>
        <a:xfrm>
          <a:off x="5999766" y="72170"/>
          <a:ext cx="2498864" cy="2498864"/>
        </a:xfrm>
        <a:prstGeom prst="ellipse">
          <a:avLst/>
        </a:prstGeom>
        <a:solidFill>
          <a:schemeClr val="accent3">
            <a:alpha val="50000"/>
            <a:hueOff val="0"/>
            <a:satOff val="0"/>
            <a:lumOff val="-10000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7521" tIns="17780" rIns="137521" bIns="17780" numCol="1" spcCol="1270" anchor="ctr" anchorCtr="0">
          <a:noAutofit/>
        </a:bodyPr>
        <a:lstStyle/>
        <a:p>
          <a:pPr lvl="0" algn="ctr" defTabSz="622300">
            <a:lnSpc>
              <a:spcPct val="90000"/>
            </a:lnSpc>
            <a:spcBef>
              <a:spcPct val="0"/>
            </a:spcBef>
            <a:spcAft>
              <a:spcPct val="35000"/>
            </a:spcAft>
          </a:pPr>
          <a:r>
            <a:rPr lang="id-ID" sz="1400" b="1" kern="1200" dirty="0" smtClean="0">
              <a:solidFill>
                <a:schemeClr val="bg1"/>
              </a:solidFill>
            </a:rPr>
            <a:t>Tiga komponen tersebut </a:t>
          </a:r>
          <a:r>
            <a:rPr lang="es-ES" sz="1400" b="1" kern="1200" dirty="0" err="1" smtClean="0">
              <a:solidFill>
                <a:schemeClr val="bg1"/>
              </a:solidFill>
            </a:rPr>
            <a:t>dirinci</a:t>
          </a:r>
          <a:r>
            <a:rPr lang="es-ES" sz="1400" b="1" kern="1200" dirty="0" smtClean="0">
              <a:solidFill>
                <a:schemeClr val="bg1"/>
              </a:solidFill>
            </a:rPr>
            <a:t> </a:t>
          </a:r>
          <a:r>
            <a:rPr lang="es-ES" sz="1400" b="1" kern="1200" dirty="0" err="1" smtClean="0">
              <a:solidFill>
                <a:schemeClr val="bg1"/>
              </a:solidFill>
            </a:rPr>
            <a:t>sampai</a:t>
          </a:r>
          <a:r>
            <a:rPr lang="es-ES" sz="1400" b="1" kern="1200" dirty="0" smtClean="0">
              <a:solidFill>
                <a:schemeClr val="bg1"/>
              </a:solidFill>
            </a:rPr>
            <a:t> </a:t>
          </a:r>
          <a:r>
            <a:rPr lang="es-ES" sz="1400" b="1" kern="1200" dirty="0" err="1" smtClean="0">
              <a:solidFill>
                <a:schemeClr val="bg1"/>
              </a:solidFill>
            </a:rPr>
            <a:t>dengan</a:t>
          </a:r>
          <a:r>
            <a:rPr lang="es-ES" sz="1400" b="1" kern="1200" dirty="0" smtClean="0">
              <a:solidFill>
                <a:schemeClr val="bg1"/>
              </a:solidFill>
            </a:rPr>
            <a:t> </a:t>
          </a:r>
          <a:r>
            <a:rPr lang="es-ES" sz="1400" b="1" kern="1200" dirty="0" err="1" smtClean="0">
              <a:solidFill>
                <a:schemeClr val="bg1"/>
              </a:solidFill>
            </a:rPr>
            <a:t>rincian</a:t>
          </a:r>
          <a:r>
            <a:rPr lang="es-ES" sz="1400" b="1" kern="1200" dirty="0" smtClean="0">
              <a:solidFill>
                <a:schemeClr val="bg1"/>
              </a:solidFill>
            </a:rPr>
            <a:t> </a:t>
          </a:r>
          <a:r>
            <a:rPr lang="es-ES" sz="1400" b="1" kern="1200" dirty="0" err="1" smtClean="0">
              <a:solidFill>
                <a:schemeClr val="bg1"/>
              </a:solidFill>
            </a:rPr>
            <a:t>objek</a:t>
          </a:r>
          <a:r>
            <a:rPr lang="es-ES" sz="1400" b="1" kern="1200" dirty="0" smtClean="0">
              <a:solidFill>
                <a:schemeClr val="bg1"/>
              </a:solidFill>
            </a:rPr>
            <a:t> </a:t>
          </a:r>
          <a:r>
            <a:rPr lang="es-ES" sz="1400" b="1" kern="1200" dirty="0" err="1" smtClean="0">
              <a:solidFill>
                <a:schemeClr val="bg1"/>
              </a:solidFill>
            </a:rPr>
            <a:t>pendapatan</a:t>
          </a:r>
          <a:r>
            <a:rPr lang="es-ES" sz="1400" b="1" kern="1200" dirty="0" smtClean="0">
              <a:solidFill>
                <a:schemeClr val="bg1"/>
              </a:solidFill>
            </a:rPr>
            <a:t>, </a:t>
          </a:r>
          <a:r>
            <a:rPr lang="es-ES" sz="1400" b="1" kern="1200" dirty="0" err="1" smtClean="0">
              <a:solidFill>
                <a:schemeClr val="bg1"/>
              </a:solidFill>
            </a:rPr>
            <a:t>belanja</a:t>
          </a:r>
          <a:r>
            <a:rPr lang="es-ES" sz="1400" b="1" kern="1200" dirty="0" smtClean="0">
              <a:solidFill>
                <a:schemeClr val="bg1"/>
              </a:solidFill>
            </a:rPr>
            <a:t>, dan</a:t>
          </a:r>
          <a:r>
            <a:rPr lang="id-ID" sz="1400" b="1" kern="1200" dirty="0" smtClean="0">
              <a:solidFill>
                <a:schemeClr val="bg1"/>
              </a:solidFill>
            </a:rPr>
            <a:t> pembiayaan serta prakiraan maju untuk tahun berikutnya</a:t>
          </a:r>
          <a:endParaRPr lang="id-ID" sz="1400" b="1" kern="1200" dirty="0">
            <a:solidFill>
              <a:schemeClr val="bg1"/>
            </a:solidFill>
          </a:endParaRPr>
        </a:p>
      </dsp:txBody>
      <dsp:txXfrm>
        <a:off x="6365716" y="438120"/>
        <a:ext cx="1766964" cy="17669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C725A-2311-427A-80B1-2E9A35C71C57}">
      <dsp:nvSpPr>
        <dsp:cNvPr id="0" name=""/>
        <dsp:cNvSpPr/>
      </dsp:nvSpPr>
      <dsp:spPr>
        <a:xfrm>
          <a:off x="2288" y="173671"/>
          <a:ext cx="2295863" cy="2295863"/>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6349" tIns="20320" rIns="126349" bIns="20320" numCol="1" spcCol="1270" anchor="ctr" anchorCtr="0">
          <a:noAutofit/>
        </a:bodyPr>
        <a:lstStyle/>
        <a:p>
          <a:pPr lvl="0" algn="ctr" defTabSz="711200">
            <a:lnSpc>
              <a:spcPct val="90000"/>
            </a:lnSpc>
            <a:spcBef>
              <a:spcPct val="0"/>
            </a:spcBef>
            <a:spcAft>
              <a:spcPct val="35000"/>
            </a:spcAft>
          </a:pPr>
          <a:r>
            <a:rPr lang="id-ID" sz="1600" kern="1200" dirty="0" smtClean="0"/>
            <a:t>Urusan</a:t>
          </a:r>
        </a:p>
        <a:p>
          <a:pPr lvl="0" algn="ctr" defTabSz="711200">
            <a:lnSpc>
              <a:spcPct val="90000"/>
            </a:lnSpc>
            <a:spcBef>
              <a:spcPct val="0"/>
            </a:spcBef>
            <a:spcAft>
              <a:spcPct val="35000"/>
            </a:spcAft>
          </a:pPr>
          <a:r>
            <a:rPr lang="id-ID" sz="1600" kern="1200" dirty="0" smtClean="0"/>
            <a:t>Pemerintahan Daerah</a:t>
          </a:r>
          <a:endParaRPr lang="id-ID" sz="1600" kern="1200" dirty="0"/>
        </a:p>
      </dsp:txBody>
      <dsp:txXfrm>
        <a:off x="338509" y="509892"/>
        <a:ext cx="1623421" cy="1623421"/>
      </dsp:txXfrm>
    </dsp:sp>
    <dsp:sp modelId="{94124CEF-BB50-4EA9-9D37-DA5CF2F784FB}">
      <dsp:nvSpPr>
        <dsp:cNvPr id="0" name=""/>
        <dsp:cNvSpPr/>
      </dsp:nvSpPr>
      <dsp:spPr>
        <a:xfrm>
          <a:off x="1838978" y="173671"/>
          <a:ext cx="2295863" cy="2295863"/>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6349" tIns="20320" rIns="126349" bIns="20320" numCol="1" spcCol="1270" anchor="ctr" anchorCtr="0">
          <a:noAutofit/>
        </a:bodyPr>
        <a:lstStyle/>
        <a:p>
          <a:pPr lvl="0" algn="ctr" defTabSz="711200">
            <a:lnSpc>
              <a:spcPct val="90000"/>
            </a:lnSpc>
            <a:spcBef>
              <a:spcPct val="0"/>
            </a:spcBef>
            <a:spcAft>
              <a:spcPct val="35000"/>
            </a:spcAft>
          </a:pPr>
          <a:r>
            <a:rPr lang="id-ID" sz="1600" kern="1200" dirty="0" smtClean="0"/>
            <a:t>Organisasi</a:t>
          </a:r>
          <a:endParaRPr lang="id-ID" sz="1600" kern="1200" dirty="0"/>
        </a:p>
      </dsp:txBody>
      <dsp:txXfrm>
        <a:off x="2175199" y="509892"/>
        <a:ext cx="1623421" cy="1623421"/>
      </dsp:txXfrm>
    </dsp:sp>
    <dsp:sp modelId="{1C351D80-C1D2-4BAA-B554-AEB9A116C0B8}">
      <dsp:nvSpPr>
        <dsp:cNvPr id="0" name=""/>
        <dsp:cNvSpPr/>
      </dsp:nvSpPr>
      <dsp:spPr>
        <a:xfrm>
          <a:off x="3675669" y="173671"/>
          <a:ext cx="2295863" cy="2295863"/>
        </a:xfrm>
        <a:prstGeom prst="ellipse">
          <a:avLst/>
        </a:prstGeom>
        <a:solidFill>
          <a:srgbClr val="00206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6349" tIns="20320" rIns="126349" bIns="20320" numCol="1" spcCol="1270" anchor="ctr" anchorCtr="0">
          <a:noAutofit/>
        </a:bodyPr>
        <a:lstStyle/>
        <a:p>
          <a:pPr lvl="0" algn="ctr" defTabSz="711200">
            <a:lnSpc>
              <a:spcPct val="90000"/>
            </a:lnSpc>
            <a:spcBef>
              <a:spcPct val="0"/>
            </a:spcBef>
            <a:spcAft>
              <a:spcPct val="35000"/>
            </a:spcAft>
          </a:pPr>
          <a:r>
            <a:rPr lang="id-ID" sz="1600" kern="1200" dirty="0" smtClean="0"/>
            <a:t>Standar Biaya</a:t>
          </a:r>
          <a:endParaRPr lang="id-ID" sz="1600" kern="1200" dirty="0"/>
        </a:p>
      </dsp:txBody>
      <dsp:txXfrm>
        <a:off x="4011890" y="509892"/>
        <a:ext cx="1623421" cy="1623421"/>
      </dsp:txXfrm>
    </dsp:sp>
    <dsp:sp modelId="{8BC5B06B-7DD0-42DC-B95A-F24881790B3D}">
      <dsp:nvSpPr>
        <dsp:cNvPr id="0" name=""/>
        <dsp:cNvSpPr/>
      </dsp:nvSpPr>
      <dsp:spPr>
        <a:xfrm>
          <a:off x="5512360" y="173671"/>
          <a:ext cx="2295863" cy="2295863"/>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6349" tIns="20320" rIns="126349" bIns="20320" numCol="1" spcCol="1270" anchor="ctr" anchorCtr="0">
          <a:noAutofit/>
        </a:bodyPr>
        <a:lstStyle/>
        <a:p>
          <a:pPr lvl="0" algn="ctr" defTabSz="711200">
            <a:lnSpc>
              <a:spcPct val="90000"/>
            </a:lnSpc>
            <a:spcBef>
              <a:spcPct val="0"/>
            </a:spcBef>
            <a:spcAft>
              <a:spcPct val="35000"/>
            </a:spcAft>
          </a:pPr>
          <a:r>
            <a:rPr lang="id-ID" sz="1600" kern="1200" dirty="0" smtClean="0"/>
            <a:t>Prestasi kerja yang Akan Dicapai dari Program dan Kegiatan</a:t>
          </a:r>
          <a:endParaRPr lang="id-ID" sz="1600" kern="1200" dirty="0"/>
        </a:p>
      </dsp:txBody>
      <dsp:txXfrm>
        <a:off x="5848581" y="509892"/>
        <a:ext cx="1623421" cy="16234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FBEC8-8B9A-4699-A483-242219B56745}">
      <dsp:nvSpPr>
        <dsp:cNvPr id="0" name=""/>
        <dsp:cNvSpPr/>
      </dsp:nvSpPr>
      <dsp:spPr>
        <a:xfrm rot="10800000">
          <a:off x="1913019" y="552"/>
          <a:ext cx="6840902" cy="759738"/>
        </a:xfrm>
        <a:prstGeom prst="homePlate">
          <a:avLst/>
        </a:prstGeom>
        <a:solidFill>
          <a:srgbClr val="FF99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5024" tIns="106680" rIns="199136" bIns="106680" numCol="1" spcCol="1270" anchor="ctr" anchorCtr="0">
          <a:noAutofit/>
        </a:bodyPr>
        <a:lstStyle/>
        <a:p>
          <a:pPr lvl="0" algn="ctr" defTabSz="1244600">
            <a:lnSpc>
              <a:spcPct val="90000"/>
            </a:lnSpc>
            <a:spcBef>
              <a:spcPct val="0"/>
            </a:spcBef>
            <a:spcAft>
              <a:spcPct val="35000"/>
            </a:spcAft>
          </a:pPr>
          <a:r>
            <a:rPr lang="id-ID" sz="2800" kern="1200" smtClean="0">
              <a:solidFill>
                <a:schemeClr val="bg1"/>
              </a:solidFill>
            </a:rPr>
            <a:t>Indikator kinerja</a:t>
          </a:r>
          <a:endParaRPr lang="id-ID" sz="2800" kern="1200" dirty="0">
            <a:solidFill>
              <a:schemeClr val="bg1"/>
            </a:solidFill>
          </a:endParaRPr>
        </a:p>
      </dsp:txBody>
      <dsp:txXfrm rot="10800000">
        <a:off x="2102953" y="552"/>
        <a:ext cx="6650968" cy="759738"/>
      </dsp:txXfrm>
    </dsp:sp>
    <dsp:sp modelId="{D2474AF5-6162-4C8A-8113-848AC6CBA751}">
      <dsp:nvSpPr>
        <dsp:cNvPr id="0" name=""/>
        <dsp:cNvSpPr/>
      </dsp:nvSpPr>
      <dsp:spPr>
        <a:xfrm>
          <a:off x="1533149" y="552"/>
          <a:ext cx="759738" cy="75973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DBBDFB0-608D-45D2-908F-452299E33B10}">
      <dsp:nvSpPr>
        <dsp:cNvPr id="0" name=""/>
        <dsp:cNvSpPr/>
      </dsp:nvSpPr>
      <dsp:spPr>
        <a:xfrm rot="10800000">
          <a:off x="1913019" y="987079"/>
          <a:ext cx="6840902" cy="759738"/>
        </a:xfrm>
        <a:prstGeom prst="homePlate">
          <a:avLst/>
        </a:prstGeom>
        <a:solidFill>
          <a:schemeClr val="tx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5024" tIns="106680" rIns="199136" bIns="106680" numCol="1" spcCol="1270" anchor="ctr" anchorCtr="0">
          <a:noAutofit/>
        </a:bodyPr>
        <a:lstStyle/>
        <a:p>
          <a:pPr lvl="0" algn="ctr" defTabSz="1244600">
            <a:lnSpc>
              <a:spcPct val="90000"/>
            </a:lnSpc>
            <a:spcBef>
              <a:spcPct val="0"/>
            </a:spcBef>
            <a:spcAft>
              <a:spcPct val="35000"/>
            </a:spcAft>
          </a:pPr>
          <a:r>
            <a:rPr lang="id-ID" sz="2800" kern="1200" smtClean="0">
              <a:solidFill>
                <a:schemeClr val="bg1"/>
              </a:solidFill>
            </a:rPr>
            <a:t>Capaian atau Target Kinerja</a:t>
          </a:r>
          <a:endParaRPr lang="id-ID" sz="2800" kern="1200" dirty="0">
            <a:solidFill>
              <a:schemeClr val="bg1"/>
            </a:solidFill>
          </a:endParaRPr>
        </a:p>
      </dsp:txBody>
      <dsp:txXfrm rot="10800000">
        <a:off x="2102953" y="987079"/>
        <a:ext cx="6650968" cy="759738"/>
      </dsp:txXfrm>
    </dsp:sp>
    <dsp:sp modelId="{3B392782-1628-49FB-BCD1-EDDB0039384F}">
      <dsp:nvSpPr>
        <dsp:cNvPr id="0" name=""/>
        <dsp:cNvSpPr/>
      </dsp:nvSpPr>
      <dsp:spPr>
        <a:xfrm>
          <a:off x="1533149" y="987079"/>
          <a:ext cx="759738" cy="759738"/>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8D6A105-B6F4-44EC-9070-3493041CB124}">
      <dsp:nvSpPr>
        <dsp:cNvPr id="0" name=""/>
        <dsp:cNvSpPr/>
      </dsp:nvSpPr>
      <dsp:spPr>
        <a:xfrm rot="10800000">
          <a:off x="1913019" y="1973606"/>
          <a:ext cx="6840902" cy="759738"/>
        </a:xfrm>
        <a:prstGeom prst="homePlate">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5024" tIns="106680" rIns="199136" bIns="106680" numCol="1" spcCol="1270" anchor="ctr" anchorCtr="0">
          <a:noAutofit/>
        </a:bodyPr>
        <a:lstStyle/>
        <a:p>
          <a:pPr lvl="0" algn="ctr" defTabSz="1244600">
            <a:lnSpc>
              <a:spcPct val="90000"/>
            </a:lnSpc>
            <a:spcBef>
              <a:spcPct val="0"/>
            </a:spcBef>
            <a:spcAft>
              <a:spcPct val="35000"/>
            </a:spcAft>
          </a:pPr>
          <a:r>
            <a:rPr lang="id-ID" sz="2800" kern="1200" smtClean="0">
              <a:solidFill>
                <a:sysClr val="windowText" lastClr="000000"/>
              </a:solidFill>
            </a:rPr>
            <a:t>Analisis Standar Belanja (ASB)</a:t>
          </a:r>
          <a:endParaRPr lang="id-ID" sz="2800" kern="1200" dirty="0">
            <a:solidFill>
              <a:sysClr val="windowText" lastClr="000000"/>
            </a:solidFill>
          </a:endParaRPr>
        </a:p>
      </dsp:txBody>
      <dsp:txXfrm rot="10800000">
        <a:off x="2102953" y="1973606"/>
        <a:ext cx="6650968" cy="759738"/>
      </dsp:txXfrm>
    </dsp:sp>
    <dsp:sp modelId="{9015D1CF-E8D3-4020-B943-8DAC7E736BC5}">
      <dsp:nvSpPr>
        <dsp:cNvPr id="0" name=""/>
        <dsp:cNvSpPr/>
      </dsp:nvSpPr>
      <dsp:spPr>
        <a:xfrm>
          <a:off x="1533149" y="1973606"/>
          <a:ext cx="759738" cy="759738"/>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2C8082B-73CF-4800-9F6E-9BAB0BB17A99}">
      <dsp:nvSpPr>
        <dsp:cNvPr id="0" name=""/>
        <dsp:cNvSpPr/>
      </dsp:nvSpPr>
      <dsp:spPr>
        <a:xfrm rot="10800000">
          <a:off x="1913019" y="2960132"/>
          <a:ext cx="6840902" cy="759738"/>
        </a:xfrm>
        <a:prstGeom prst="homePlate">
          <a:avLst/>
        </a:prstGeom>
        <a:solidFill>
          <a:srgbClr val="FF5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5024" tIns="106680" rIns="199136" bIns="106680" numCol="1" spcCol="1270" anchor="ctr" anchorCtr="0">
          <a:noAutofit/>
        </a:bodyPr>
        <a:lstStyle/>
        <a:p>
          <a:pPr lvl="0" algn="ctr" defTabSz="1244600">
            <a:lnSpc>
              <a:spcPct val="90000"/>
            </a:lnSpc>
            <a:spcBef>
              <a:spcPct val="0"/>
            </a:spcBef>
            <a:spcAft>
              <a:spcPct val="35000"/>
            </a:spcAft>
          </a:pPr>
          <a:r>
            <a:rPr lang="id-ID" sz="2800" kern="1200" smtClean="0">
              <a:solidFill>
                <a:sysClr val="windowText" lastClr="000000"/>
              </a:solidFill>
            </a:rPr>
            <a:t>Standart Pelayanan Minimal (SPM)</a:t>
          </a:r>
          <a:endParaRPr lang="id-ID" sz="2800" kern="1200" dirty="0">
            <a:solidFill>
              <a:sysClr val="windowText" lastClr="000000"/>
            </a:solidFill>
          </a:endParaRPr>
        </a:p>
      </dsp:txBody>
      <dsp:txXfrm rot="10800000">
        <a:off x="2102953" y="2960132"/>
        <a:ext cx="6650968" cy="759738"/>
      </dsp:txXfrm>
    </dsp:sp>
    <dsp:sp modelId="{0C3416A1-2901-4421-A4F0-B556D69080A8}">
      <dsp:nvSpPr>
        <dsp:cNvPr id="0" name=""/>
        <dsp:cNvSpPr/>
      </dsp:nvSpPr>
      <dsp:spPr>
        <a:xfrm>
          <a:off x="1533149" y="2960132"/>
          <a:ext cx="759738" cy="759738"/>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02E6BA5-4A1C-4645-81C4-DFCA060314B8}">
      <dsp:nvSpPr>
        <dsp:cNvPr id="0" name=""/>
        <dsp:cNvSpPr/>
      </dsp:nvSpPr>
      <dsp:spPr>
        <a:xfrm rot="10800000">
          <a:off x="1913019" y="3946659"/>
          <a:ext cx="6840902" cy="759738"/>
        </a:xfrm>
        <a:prstGeom prst="homePlate">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5024" tIns="106680" rIns="199136" bIns="106680" numCol="1" spcCol="1270" anchor="ctr" anchorCtr="0">
          <a:noAutofit/>
        </a:bodyPr>
        <a:lstStyle/>
        <a:p>
          <a:pPr lvl="0" algn="ctr" defTabSz="1244600">
            <a:lnSpc>
              <a:spcPct val="90000"/>
            </a:lnSpc>
            <a:spcBef>
              <a:spcPct val="0"/>
            </a:spcBef>
            <a:spcAft>
              <a:spcPct val="35000"/>
            </a:spcAft>
          </a:pPr>
          <a:r>
            <a:rPr lang="id-ID" sz="2800" kern="1200" smtClean="0">
              <a:solidFill>
                <a:sysClr val="windowText" lastClr="000000"/>
              </a:solidFill>
            </a:rPr>
            <a:t>Standar Satuan Harga</a:t>
          </a:r>
          <a:endParaRPr lang="id-ID" sz="2800" kern="1200" dirty="0">
            <a:solidFill>
              <a:sysClr val="windowText" lastClr="000000"/>
            </a:solidFill>
          </a:endParaRPr>
        </a:p>
      </dsp:txBody>
      <dsp:txXfrm rot="10800000">
        <a:off x="2102953" y="3946659"/>
        <a:ext cx="6650968" cy="759738"/>
      </dsp:txXfrm>
    </dsp:sp>
    <dsp:sp modelId="{63ED1E68-9974-4045-9906-988D7C67D44C}">
      <dsp:nvSpPr>
        <dsp:cNvPr id="0" name=""/>
        <dsp:cNvSpPr/>
      </dsp:nvSpPr>
      <dsp:spPr>
        <a:xfrm>
          <a:off x="1533149" y="3946659"/>
          <a:ext cx="759738" cy="759738"/>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FE04A-A0CE-4765-924F-678EB7FCA450}">
      <dsp:nvSpPr>
        <dsp:cNvPr id="0" name=""/>
        <dsp:cNvSpPr/>
      </dsp:nvSpPr>
      <dsp:spPr>
        <a:xfrm>
          <a:off x="0" y="376813"/>
          <a:ext cx="8715436" cy="882000"/>
        </a:xfrm>
        <a:prstGeom prst="rect">
          <a:avLst/>
        </a:prstGeom>
        <a:solidFill>
          <a:schemeClr val="lt1">
            <a:alpha val="90000"/>
            <a:hueOff val="0"/>
            <a:satOff val="0"/>
            <a:lumOff val="0"/>
            <a:alphaOff val="0"/>
          </a:schemeClr>
        </a:solidFill>
        <a:ln w="9525" cap="flat" cmpd="sng" algn="ctr">
          <a:solidFill>
            <a:srgbClr val="F98007"/>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415" tIns="333248" rIns="676415" bIns="113792" numCol="1" spcCol="1270" anchor="t" anchorCtr="0">
          <a:noAutofit/>
        </a:bodyPr>
        <a:lstStyle/>
        <a:p>
          <a:pPr marL="171450" lvl="1" indent="-171450" algn="l" defTabSz="711200" rtl="0">
            <a:lnSpc>
              <a:spcPct val="90000"/>
            </a:lnSpc>
            <a:spcBef>
              <a:spcPct val="0"/>
            </a:spcBef>
            <a:spcAft>
              <a:spcPct val="15000"/>
            </a:spcAft>
            <a:buChar char="••"/>
          </a:pPr>
          <a:r>
            <a:rPr lang="id-ID" sz="1600" kern="1200" dirty="0" smtClean="0"/>
            <a:t>Berarti unik, menggambarkan obyek/subyek tertentu, tidak berdwimakna atau diinterpretasikan lain.</a:t>
          </a:r>
          <a:endParaRPr lang="id-ID" sz="1600" kern="1200" dirty="0"/>
        </a:p>
      </dsp:txBody>
      <dsp:txXfrm>
        <a:off x="0" y="376813"/>
        <a:ext cx="8715436" cy="882000"/>
      </dsp:txXfrm>
    </dsp:sp>
    <dsp:sp modelId="{3DC3342E-4EA2-44E9-8C20-18C884EF9DAE}">
      <dsp:nvSpPr>
        <dsp:cNvPr id="0" name=""/>
        <dsp:cNvSpPr/>
      </dsp:nvSpPr>
      <dsp:spPr>
        <a:xfrm>
          <a:off x="435771" y="140653"/>
          <a:ext cx="6100805" cy="472320"/>
        </a:xfrm>
        <a:prstGeom prst="roundRect">
          <a:avLst/>
        </a:prstGeom>
        <a:solidFill>
          <a:srgbClr val="F980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96" tIns="0" rIns="230596" bIns="0" numCol="1" spcCol="1270" anchor="ctr" anchorCtr="0">
          <a:noAutofit/>
        </a:bodyPr>
        <a:lstStyle/>
        <a:p>
          <a:pPr lvl="0" algn="l" defTabSz="711200" rtl="0">
            <a:lnSpc>
              <a:spcPct val="90000"/>
            </a:lnSpc>
            <a:spcBef>
              <a:spcPct val="0"/>
            </a:spcBef>
            <a:spcAft>
              <a:spcPct val="35000"/>
            </a:spcAft>
          </a:pPr>
          <a:r>
            <a:rPr lang="id-ID" sz="1600" b="1" kern="1200" dirty="0" smtClean="0"/>
            <a:t>Spesifik</a:t>
          </a:r>
          <a:endParaRPr lang="id-ID" sz="1600" b="1" kern="1200" dirty="0"/>
        </a:p>
      </dsp:txBody>
      <dsp:txXfrm>
        <a:off x="458828" y="163710"/>
        <a:ext cx="6054691" cy="426206"/>
      </dsp:txXfrm>
    </dsp:sp>
    <dsp:sp modelId="{6EF650E9-E91F-4E5C-B2FC-A7AC9EB1AE98}">
      <dsp:nvSpPr>
        <dsp:cNvPr id="0" name=""/>
        <dsp:cNvSpPr/>
      </dsp:nvSpPr>
      <dsp:spPr>
        <a:xfrm>
          <a:off x="0" y="1581372"/>
          <a:ext cx="8715436" cy="667800"/>
        </a:xfrm>
        <a:prstGeom prst="rect">
          <a:avLst/>
        </a:prstGeom>
        <a:solidFill>
          <a:schemeClr val="lt1">
            <a:alpha val="90000"/>
            <a:hueOff val="0"/>
            <a:satOff val="0"/>
            <a:lumOff val="0"/>
            <a:alphaOff val="0"/>
          </a:schemeClr>
        </a:solidFill>
        <a:ln w="9525" cap="flat" cmpd="sng" algn="ctr">
          <a:solidFill>
            <a:srgbClr val="7030A0"/>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415" tIns="333248" rIns="676415" bIns="113792" numCol="1" spcCol="1270" anchor="t" anchorCtr="0">
          <a:noAutofit/>
        </a:bodyPr>
        <a:lstStyle/>
        <a:p>
          <a:pPr marL="171450" lvl="1" indent="-171450" algn="l" defTabSz="711200" rtl="0">
            <a:lnSpc>
              <a:spcPct val="90000"/>
            </a:lnSpc>
            <a:spcBef>
              <a:spcPct val="0"/>
            </a:spcBef>
            <a:spcAft>
              <a:spcPct val="15000"/>
            </a:spcAft>
            <a:buChar char="••"/>
          </a:pPr>
          <a:r>
            <a:rPr lang="id-ID" sz="1600" kern="1200" dirty="0" smtClean="0"/>
            <a:t>Secara obyektif dapat diukur baik yang bersifat kuantitatif maupun kualitatif.</a:t>
          </a:r>
          <a:endParaRPr lang="id-ID" sz="1600" kern="1200" dirty="0"/>
        </a:p>
      </dsp:txBody>
      <dsp:txXfrm>
        <a:off x="0" y="1581372"/>
        <a:ext cx="8715436" cy="667800"/>
      </dsp:txXfrm>
    </dsp:sp>
    <dsp:sp modelId="{3BB7479C-77B0-41D0-A68E-EB2CB3057000}">
      <dsp:nvSpPr>
        <dsp:cNvPr id="0" name=""/>
        <dsp:cNvSpPr/>
      </dsp:nvSpPr>
      <dsp:spPr>
        <a:xfrm>
          <a:off x="435771" y="1345213"/>
          <a:ext cx="6100805" cy="47232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96" tIns="0" rIns="230596" bIns="0" numCol="1" spcCol="1270" anchor="ctr" anchorCtr="0">
          <a:noAutofit/>
        </a:bodyPr>
        <a:lstStyle/>
        <a:p>
          <a:pPr lvl="0" algn="l" defTabSz="711200" rtl="0">
            <a:lnSpc>
              <a:spcPct val="90000"/>
            </a:lnSpc>
            <a:spcBef>
              <a:spcPct val="0"/>
            </a:spcBef>
            <a:spcAft>
              <a:spcPct val="35000"/>
            </a:spcAft>
          </a:pPr>
          <a:r>
            <a:rPr lang="id-ID" sz="1600" b="1" kern="1200" dirty="0" smtClean="0"/>
            <a:t>Dapat Diukur</a:t>
          </a:r>
          <a:endParaRPr lang="id-ID" sz="1600" b="1" kern="1200" dirty="0"/>
        </a:p>
      </dsp:txBody>
      <dsp:txXfrm>
        <a:off x="458828" y="1368270"/>
        <a:ext cx="6054691" cy="426206"/>
      </dsp:txXfrm>
    </dsp:sp>
    <dsp:sp modelId="{7DCF26E4-AFAC-447C-8EA4-27ABC681D83D}">
      <dsp:nvSpPr>
        <dsp:cNvPr id="0" name=""/>
        <dsp:cNvSpPr/>
      </dsp:nvSpPr>
      <dsp:spPr>
        <a:xfrm>
          <a:off x="0" y="2571732"/>
          <a:ext cx="8715436" cy="108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415" tIns="333248" rIns="676415" bIns="113792" numCol="1" spcCol="1270" anchor="t" anchorCtr="0">
          <a:noAutofit/>
        </a:bodyPr>
        <a:lstStyle/>
        <a:p>
          <a:pPr marL="171450" lvl="1" indent="-171450" algn="l" defTabSz="711200" rtl="0">
            <a:lnSpc>
              <a:spcPct val="90000"/>
            </a:lnSpc>
            <a:spcBef>
              <a:spcPct val="0"/>
            </a:spcBef>
            <a:spcAft>
              <a:spcPct val="15000"/>
            </a:spcAft>
            <a:buChar char="••"/>
          </a:pPr>
          <a:r>
            <a:rPr lang="id-ID" sz="1600" kern="1200" dirty="0" smtClean="0"/>
            <a:t>Indikator kinerja sebagai alat ukur harus terkait dengan apa yang diukur dan menggambarkan keadaan subyek yang diukur, bermanfaat bagi pengambilan keputusan.</a:t>
          </a:r>
          <a:endParaRPr lang="id-ID" sz="1600" kern="1200" dirty="0"/>
        </a:p>
      </dsp:txBody>
      <dsp:txXfrm>
        <a:off x="0" y="2571732"/>
        <a:ext cx="8715436" cy="1083600"/>
      </dsp:txXfrm>
    </dsp:sp>
    <dsp:sp modelId="{93F6798B-E914-4285-8039-4D29382AAE0C}">
      <dsp:nvSpPr>
        <dsp:cNvPr id="0" name=""/>
        <dsp:cNvSpPr/>
      </dsp:nvSpPr>
      <dsp:spPr>
        <a:xfrm>
          <a:off x="435771" y="2335573"/>
          <a:ext cx="6100805" cy="472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96" tIns="0" rIns="230596" bIns="0" numCol="1" spcCol="1270" anchor="ctr" anchorCtr="0">
          <a:noAutofit/>
        </a:bodyPr>
        <a:lstStyle/>
        <a:p>
          <a:pPr lvl="0" algn="l" defTabSz="711200" rtl="0">
            <a:lnSpc>
              <a:spcPct val="90000"/>
            </a:lnSpc>
            <a:spcBef>
              <a:spcPct val="0"/>
            </a:spcBef>
            <a:spcAft>
              <a:spcPct val="35000"/>
            </a:spcAft>
          </a:pPr>
          <a:r>
            <a:rPr lang="id-ID" sz="1600" b="1" kern="1200" dirty="0" smtClean="0"/>
            <a:t>Relevan</a:t>
          </a:r>
          <a:endParaRPr lang="id-ID" sz="1600" b="1" kern="1200" dirty="0"/>
        </a:p>
      </dsp:txBody>
      <dsp:txXfrm>
        <a:off x="458828" y="2358630"/>
        <a:ext cx="6054691" cy="426206"/>
      </dsp:txXfrm>
    </dsp:sp>
    <dsp:sp modelId="{88F63055-4F7A-4207-87EC-6CADC6C64952}">
      <dsp:nvSpPr>
        <dsp:cNvPr id="0" name=""/>
        <dsp:cNvSpPr/>
      </dsp:nvSpPr>
      <dsp:spPr>
        <a:xfrm>
          <a:off x="0" y="3977893"/>
          <a:ext cx="8715436" cy="667800"/>
        </a:xfrm>
        <a:prstGeom prst="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76415" tIns="333248" rIns="676415" bIns="113792" numCol="1" spcCol="1270" anchor="t" anchorCtr="0">
          <a:noAutofit/>
        </a:bodyPr>
        <a:lstStyle/>
        <a:p>
          <a:pPr marL="171450" lvl="1" indent="-171450" algn="l" defTabSz="711200" rtl="0">
            <a:lnSpc>
              <a:spcPct val="90000"/>
            </a:lnSpc>
            <a:spcBef>
              <a:spcPct val="0"/>
            </a:spcBef>
            <a:spcAft>
              <a:spcPct val="15000"/>
            </a:spcAft>
            <a:buChar char="••"/>
          </a:pPr>
          <a:r>
            <a:rPr lang="id-ID" sz="1600" kern="1200" dirty="0" smtClean="0"/>
            <a:t>Tidak memberikan kesan atau arti yang menyesatkan.</a:t>
          </a:r>
          <a:endParaRPr lang="id-ID" sz="1600" kern="1200" dirty="0"/>
        </a:p>
      </dsp:txBody>
      <dsp:txXfrm>
        <a:off x="0" y="3977893"/>
        <a:ext cx="8715436" cy="667800"/>
      </dsp:txXfrm>
    </dsp:sp>
    <dsp:sp modelId="{4CF798CA-63AD-4C8B-810D-3F0BB1A4DE3C}">
      <dsp:nvSpPr>
        <dsp:cNvPr id="0" name=""/>
        <dsp:cNvSpPr/>
      </dsp:nvSpPr>
      <dsp:spPr>
        <a:xfrm>
          <a:off x="435771" y="3741733"/>
          <a:ext cx="6100805" cy="472320"/>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0596" tIns="0" rIns="230596" bIns="0" numCol="1" spcCol="1270" anchor="ctr" anchorCtr="0">
          <a:noAutofit/>
        </a:bodyPr>
        <a:lstStyle/>
        <a:p>
          <a:pPr lvl="0" algn="l" defTabSz="711200" rtl="0">
            <a:lnSpc>
              <a:spcPct val="90000"/>
            </a:lnSpc>
            <a:spcBef>
              <a:spcPct val="0"/>
            </a:spcBef>
            <a:spcAft>
              <a:spcPct val="35000"/>
            </a:spcAft>
          </a:pPr>
          <a:r>
            <a:rPr lang="id-ID" sz="1600" b="1" kern="1200" dirty="0" smtClean="0"/>
            <a:t>Tidak Bias</a:t>
          </a:r>
          <a:endParaRPr lang="id-ID" sz="1600" b="1" kern="1200" dirty="0"/>
        </a:p>
      </dsp:txBody>
      <dsp:txXfrm>
        <a:off x="458828" y="3764790"/>
        <a:ext cx="6054691" cy="426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AF8D4-E169-49DF-BEAD-03D2868809E7}">
      <dsp:nvSpPr>
        <dsp:cNvPr id="0" name=""/>
        <dsp:cNvSpPr/>
      </dsp:nvSpPr>
      <dsp:spPr>
        <a:xfrm rot="10800000">
          <a:off x="1841844" y="0"/>
          <a:ext cx="6603350" cy="714379"/>
        </a:xfrm>
        <a:prstGeom prst="homePlate">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5022" tIns="80010" rIns="149352" bIns="80010" numCol="1" spcCol="1270" anchor="ctr" anchorCtr="0">
          <a:noAutofit/>
        </a:bodyPr>
        <a:lstStyle/>
        <a:p>
          <a:pPr lvl="0" algn="ctr" defTabSz="933450" rtl="0">
            <a:lnSpc>
              <a:spcPct val="90000"/>
            </a:lnSpc>
            <a:spcBef>
              <a:spcPct val="0"/>
            </a:spcBef>
            <a:spcAft>
              <a:spcPct val="35000"/>
            </a:spcAft>
          </a:pPr>
          <a:r>
            <a:rPr lang="id-ID" sz="2100" kern="1200" dirty="0" smtClean="0"/>
            <a:t>faktor yang harus dipertimbangkan dalam penetapan target kinerja</a:t>
          </a:r>
          <a:endParaRPr lang="id-ID" sz="2100" kern="1200" dirty="0"/>
        </a:p>
      </dsp:txBody>
      <dsp:txXfrm rot="10800000">
        <a:off x="2020439" y="0"/>
        <a:ext cx="6424755" cy="714379"/>
      </dsp:txXfrm>
    </dsp:sp>
    <dsp:sp modelId="{BDE89145-500A-401C-8197-CB1CECCEB18E}">
      <dsp:nvSpPr>
        <dsp:cNvPr id="0" name=""/>
        <dsp:cNvSpPr/>
      </dsp:nvSpPr>
      <dsp:spPr>
        <a:xfrm>
          <a:off x="1484654" y="0"/>
          <a:ext cx="714379" cy="71437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8B0EE-2751-4B6D-9476-498A78C55FBD}">
      <dsp:nvSpPr>
        <dsp:cNvPr id="0" name=""/>
        <dsp:cNvSpPr/>
      </dsp:nvSpPr>
      <dsp:spPr>
        <a:xfrm rot="10800000">
          <a:off x="1848861" y="162"/>
          <a:ext cx="6698384" cy="646700"/>
        </a:xfrm>
        <a:prstGeom prst="homePlat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177" tIns="60960" rIns="113792" bIns="60960" numCol="1" spcCol="1270" anchor="ctr" anchorCtr="0">
          <a:noAutofit/>
        </a:bodyPr>
        <a:lstStyle/>
        <a:p>
          <a:pPr lvl="0" algn="ctr" defTabSz="711200" rtl="0">
            <a:lnSpc>
              <a:spcPct val="90000"/>
            </a:lnSpc>
            <a:spcBef>
              <a:spcPct val="0"/>
            </a:spcBef>
            <a:spcAft>
              <a:spcPct val="35000"/>
            </a:spcAft>
          </a:pPr>
          <a:r>
            <a:rPr lang="id-ID" sz="1600" kern="1200" dirty="0" smtClean="0"/>
            <a:t>Memilih dasar penetapan sebagai justifikasi penganggaran yang diprioritaskan pada setiap fungsi/bidang pemerintahan.</a:t>
          </a:r>
          <a:endParaRPr lang="id-ID" sz="1600" kern="1200" dirty="0"/>
        </a:p>
      </dsp:txBody>
      <dsp:txXfrm rot="10800000">
        <a:off x="2010536" y="162"/>
        <a:ext cx="6536709" cy="646700"/>
      </dsp:txXfrm>
    </dsp:sp>
    <dsp:sp modelId="{D808911C-15B2-4DE7-915B-12E88829724D}">
      <dsp:nvSpPr>
        <dsp:cNvPr id="0" name=""/>
        <dsp:cNvSpPr/>
      </dsp:nvSpPr>
      <dsp:spPr>
        <a:xfrm>
          <a:off x="1525511" y="162"/>
          <a:ext cx="646700" cy="646700"/>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58F2071-96AA-493F-82A5-285EC8044CA4}">
      <dsp:nvSpPr>
        <dsp:cNvPr id="0" name=""/>
        <dsp:cNvSpPr/>
      </dsp:nvSpPr>
      <dsp:spPr>
        <a:xfrm rot="10800000">
          <a:off x="1848861" y="838538"/>
          <a:ext cx="6698384" cy="646700"/>
        </a:xfrm>
        <a:prstGeom prst="homePlate">
          <a:avLst/>
        </a:prstGeom>
        <a:solidFill>
          <a:srgbClr val="F9800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177" tIns="60960" rIns="113792" bIns="60960" numCol="1" spcCol="1270" anchor="ctr" anchorCtr="0">
          <a:noAutofit/>
        </a:bodyPr>
        <a:lstStyle/>
        <a:p>
          <a:pPr lvl="0" algn="ctr" defTabSz="711200" rtl="0">
            <a:lnSpc>
              <a:spcPct val="90000"/>
            </a:lnSpc>
            <a:spcBef>
              <a:spcPct val="0"/>
            </a:spcBef>
            <a:spcAft>
              <a:spcPct val="35000"/>
            </a:spcAft>
          </a:pPr>
          <a:r>
            <a:rPr lang="id-ID" sz="1600" kern="1200" dirty="0" smtClean="0"/>
            <a:t>Memperhatikan tingkat pelayanan minimum yang ditetapkan oleh pemerintah daerah terhadap suatu kegiatan tertentu.</a:t>
          </a:r>
          <a:endParaRPr lang="id-ID" sz="1600" kern="1200" dirty="0"/>
        </a:p>
      </dsp:txBody>
      <dsp:txXfrm rot="10800000">
        <a:off x="2010536" y="838538"/>
        <a:ext cx="6536709" cy="646700"/>
      </dsp:txXfrm>
    </dsp:sp>
    <dsp:sp modelId="{A7649DF1-B0FE-49C8-87A0-6285DAC3F8EC}">
      <dsp:nvSpPr>
        <dsp:cNvPr id="0" name=""/>
        <dsp:cNvSpPr/>
      </dsp:nvSpPr>
      <dsp:spPr>
        <a:xfrm>
          <a:off x="1525511" y="838538"/>
          <a:ext cx="646700" cy="646700"/>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FFA3FF4-01AA-48FC-9723-E75D9B0DD1D3}">
      <dsp:nvSpPr>
        <dsp:cNvPr id="0" name=""/>
        <dsp:cNvSpPr/>
      </dsp:nvSpPr>
      <dsp:spPr>
        <a:xfrm rot="10800000">
          <a:off x="1848861" y="1676913"/>
          <a:ext cx="6698384" cy="646700"/>
        </a:xfrm>
        <a:prstGeom prst="homePlate">
          <a:avLst/>
        </a:prstGeom>
        <a:solidFill>
          <a:srgbClr val="9900C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177" tIns="60960" rIns="113792" bIns="60960" numCol="1" spcCol="1270" anchor="ctr" anchorCtr="0">
          <a:noAutofit/>
        </a:bodyPr>
        <a:lstStyle/>
        <a:p>
          <a:pPr lvl="0" algn="ctr" defTabSz="711200" rtl="0">
            <a:lnSpc>
              <a:spcPct val="90000"/>
            </a:lnSpc>
            <a:spcBef>
              <a:spcPct val="0"/>
            </a:spcBef>
            <a:spcAft>
              <a:spcPct val="35000"/>
            </a:spcAft>
          </a:pPr>
          <a:r>
            <a:rPr lang="id-ID" sz="1600" kern="1200" dirty="0" smtClean="0"/>
            <a:t>Kelanjutan setiap program, tingkat inflasi, dan tingkat efisiensi menjadi bagian yang penting dalam menentukan target kinerja.</a:t>
          </a:r>
          <a:endParaRPr lang="id-ID" sz="1600" kern="1200" dirty="0"/>
        </a:p>
      </dsp:txBody>
      <dsp:txXfrm rot="10800000">
        <a:off x="2010536" y="1676913"/>
        <a:ext cx="6536709" cy="646700"/>
      </dsp:txXfrm>
    </dsp:sp>
    <dsp:sp modelId="{4D5D0824-7B7F-4B16-BF9A-6426C28B1884}">
      <dsp:nvSpPr>
        <dsp:cNvPr id="0" name=""/>
        <dsp:cNvSpPr/>
      </dsp:nvSpPr>
      <dsp:spPr>
        <a:xfrm>
          <a:off x="1525511" y="1676913"/>
          <a:ext cx="646700" cy="646700"/>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DE1CFDF-D848-41CE-AC8B-1454FA87875F}">
      <dsp:nvSpPr>
        <dsp:cNvPr id="0" name=""/>
        <dsp:cNvSpPr/>
      </dsp:nvSpPr>
      <dsp:spPr>
        <a:xfrm rot="10800000">
          <a:off x="1848861" y="2515289"/>
          <a:ext cx="6698384" cy="646700"/>
        </a:xfrm>
        <a:prstGeom prst="homePlat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177" tIns="60960" rIns="113792" bIns="60960" numCol="1" spcCol="1270" anchor="ctr" anchorCtr="0">
          <a:noAutofit/>
        </a:bodyPr>
        <a:lstStyle/>
        <a:p>
          <a:pPr lvl="0" algn="ctr" defTabSz="711200" rtl="0">
            <a:lnSpc>
              <a:spcPct val="90000"/>
            </a:lnSpc>
            <a:spcBef>
              <a:spcPct val="0"/>
            </a:spcBef>
            <a:spcAft>
              <a:spcPct val="35000"/>
            </a:spcAft>
          </a:pPr>
          <a:r>
            <a:rPr lang="id-ID" sz="1600" kern="1200" dirty="0" smtClean="0"/>
            <a:t>Ketersediaan sumber daya dalam kegiatan tersebut: dana, SDM, sarana, prasarana pengembangan teknologi, dan lain sebagainya.</a:t>
          </a:r>
          <a:endParaRPr lang="id-ID" sz="1600" kern="1200" dirty="0"/>
        </a:p>
      </dsp:txBody>
      <dsp:txXfrm rot="10800000">
        <a:off x="2010536" y="2515289"/>
        <a:ext cx="6536709" cy="646700"/>
      </dsp:txXfrm>
    </dsp:sp>
    <dsp:sp modelId="{8AB5E820-9F82-40F8-A838-7239CCBB5B75}">
      <dsp:nvSpPr>
        <dsp:cNvPr id="0" name=""/>
        <dsp:cNvSpPr/>
      </dsp:nvSpPr>
      <dsp:spPr>
        <a:xfrm>
          <a:off x="1525511" y="2515289"/>
          <a:ext cx="646700" cy="646700"/>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963E9B8-411C-42A4-82B1-5F60995D8AF9}">
      <dsp:nvSpPr>
        <dsp:cNvPr id="0" name=""/>
        <dsp:cNvSpPr/>
      </dsp:nvSpPr>
      <dsp:spPr>
        <a:xfrm rot="10800000">
          <a:off x="1848861" y="3353665"/>
          <a:ext cx="6698384" cy="646700"/>
        </a:xfrm>
        <a:prstGeom prst="homePlate">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177" tIns="60960" rIns="113792" bIns="60960" numCol="1" spcCol="1270" anchor="ctr" anchorCtr="0">
          <a:noAutofit/>
        </a:bodyPr>
        <a:lstStyle/>
        <a:p>
          <a:pPr lvl="0" algn="ctr" defTabSz="711200" rtl="0">
            <a:lnSpc>
              <a:spcPct val="90000"/>
            </a:lnSpc>
            <a:spcBef>
              <a:spcPct val="0"/>
            </a:spcBef>
            <a:spcAft>
              <a:spcPct val="35000"/>
            </a:spcAft>
          </a:pPr>
          <a:r>
            <a:rPr lang="id-ID" sz="1600" kern="1200" dirty="0" smtClean="0"/>
            <a:t>Kendala yang mungkin dihadapi dimasa depan.</a:t>
          </a:r>
          <a:endParaRPr lang="id-ID" sz="1600" kern="1200" dirty="0"/>
        </a:p>
      </dsp:txBody>
      <dsp:txXfrm rot="10800000">
        <a:off x="2010536" y="3353665"/>
        <a:ext cx="6536709" cy="646700"/>
      </dsp:txXfrm>
    </dsp:sp>
    <dsp:sp modelId="{04B20D45-013A-4081-A43C-33D068E136C4}">
      <dsp:nvSpPr>
        <dsp:cNvPr id="0" name=""/>
        <dsp:cNvSpPr/>
      </dsp:nvSpPr>
      <dsp:spPr>
        <a:xfrm>
          <a:off x="1525511" y="3353665"/>
          <a:ext cx="646700" cy="646700"/>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AF8D4-E169-49DF-BEAD-03D2868809E7}">
      <dsp:nvSpPr>
        <dsp:cNvPr id="0" name=""/>
        <dsp:cNvSpPr/>
      </dsp:nvSpPr>
      <dsp:spPr>
        <a:xfrm rot="10800000">
          <a:off x="1841844" y="0"/>
          <a:ext cx="6603350" cy="714379"/>
        </a:xfrm>
        <a:prstGeom prst="homePlate">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5022" tIns="95250" rIns="177800" bIns="95250" numCol="1" spcCol="1270" anchor="ctr" anchorCtr="0">
          <a:noAutofit/>
        </a:bodyPr>
        <a:lstStyle/>
        <a:p>
          <a:pPr lvl="0" algn="ctr" defTabSz="1111250" rtl="0">
            <a:lnSpc>
              <a:spcPct val="90000"/>
            </a:lnSpc>
            <a:spcBef>
              <a:spcPct val="0"/>
            </a:spcBef>
            <a:spcAft>
              <a:spcPct val="35000"/>
            </a:spcAft>
          </a:pPr>
          <a:r>
            <a:rPr lang="id-ID" sz="2500" kern="1200" dirty="0" smtClean="0"/>
            <a:t>Kriteria penetapan target kinerja</a:t>
          </a:r>
          <a:endParaRPr lang="id-ID" sz="2500" kern="1200" dirty="0"/>
        </a:p>
      </dsp:txBody>
      <dsp:txXfrm rot="10800000">
        <a:off x="2020439" y="0"/>
        <a:ext cx="6424755" cy="714379"/>
      </dsp:txXfrm>
    </dsp:sp>
    <dsp:sp modelId="{BDE89145-500A-401C-8197-CB1CECCEB18E}">
      <dsp:nvSpPr>
        <dsp:cNvPr id="0" name=""/>
        <dsp:cNvSpPr/>
      </dsp:nvSpPr>
      <dsp:spPr>
        <a:xfrm>
          <a:off x="1484654" y="0"/>
          <a:ext cx="714379" cy="71437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00AE5-7B4E-4CBB-B4F4-018843A3ACE7}">
      <dsp:nvSpPr>
        <dsp:cNvPr id="0" name=""/>
        <dsp:cNvSpPr/>
      </dsp:nvSpPr>
      <dsp:spPr>
        <a:xfrm>
          <a:off x="0" y="601276"/>
          <a:ext cx="9144000" cy="1872000"/>
        </a:xfrm>
        <a:prstGeom prst="rect">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err="1" smtClean="0"/>
            <a:t>Pedoman</a:t>
          </a:r>
          <a:r>
            <a:rPr lang="en-US" sz="2400" kern="1200" dirty="0" smtClean="0"/>
            <a:t> </a:t>
          </a:r>
          <a:r>
            <a:rPr lang="en-US" sz="2400" kern="1200" dirty="0" err="1" smtClean="0"/>
            <a:t>Penyusunan</a:t>
          </a:r>
          <a:r>
            <a:rPr lang="en-US" sz="2400" kern="1200" dirty="0" smtClean="0"/>
            <a:t> RKA-SKPD</a:t>
          </a:r>
          <a:r>
            <a:rPr lang="id-ID" sz="2400" kern="1200" dirty="0" smtClean="0"/>
            <a:t> </a:t>
          </a:r>
        </a:p>
        <a:p>
          <a:pPr lvl="0" algn="ctr" defTabSz="1066800">
            <a:lnSpc>
              <a:spcPct val="90000"/>
            </a:lnSpc>
            <a:spcBef>
              <a:spcPct val="0"/>
            </a:spcBef>
            <a:spcAft>
              <a:spcPct val="35000"/>
            </a:spcAft>
          </a:pPr>
          <a:r>
            <a:rPr lang="id-ID" sz="2400" kern="1200" dirty="0" smtClean="0"/>
            <a:t>(Rancangan </a:t>
          </a:r>
          <a:r>
            <a:rPr lang="en-US" sz="2400" kern="1200" dirty="0" err="1" smtClean="0"/>
            <a:t>Surat</a:t>
          </a:r>
          <a:r>
            <a:rPr lang="en-US" sz="2400" kern="1200" dirty="0" smtClean="0"/>
            <a:t> </a:t>
          </a:r>
          <a:r>
            <a:rPr lang="en-US" sz="2400" kern="1200" dirty="0" err="1" smtClean="0"/>
            <a:t>Edaran</a:t>
          </a:r>
          <a:r>
            <a:rPr lang="id-ID" sz="2400" kern="1200" dirty="0" smtClean="0"/>
            <a:t> Kepala Daerah Pasal 89 (paling lambat awal Agustus)</a:t>
          </a:r>
          <a:endParaRPr lang="id-ID" sz="2400" kern="1200" dirty="0"/>
        </a:p>
      </dsp:txBody>
      <dsp:txXfrm>
        <a:off x="0" y="601276"/>
        <a:ext cx="9144000" cy="1872000"/>
      </dsp:txXfrm>
    </dsp:sp>
    <dsp:sp modelId="{27879091-F563-4FFB-904D-DF343F040DD7}">
      <dsp:nvSpPr>
        <dsp:cNvPr id="0" name=""/>
        <dsp:cNvSpPr/>
      </dsp:nvSpPr>
      <dsp:spPr>
        <a:xfrm>
          <a:off x="0" y="2473276"/>
          <a:ext cx="9144000" cy="28548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d-ID" sz="1800" kern="1200" dirty="0" smtClean="0"/>
            <a:t>Prioritas pembangunan daerah dan program/kegiatan yang terkait;</a:t>
          </a:r>
          <a:endParaRPr lang="id-ID" sz="1800" kern="1200" dirty="0"/>
        </a:p>
        <a:p>
          <a:pPr marL="171450" lvl="1" indent="-171450" algn="l" defTabSz="800100">
            <a:lnSpc>
              <a:spcPct val="90000"/>
            </a:lnSpc>
            <a:spcBef>
              <a:spcPct val="0"/>
            </a:spcBef>
            <a:spcAft>
              <a:spcPct val="15000"/>
            </a:spcAft>
            <a:buChar char="••"/>
          </a:pPr>
          <a:r>
            <a:rPr lang="id-ID" sz="1800" kern="1200" dirty="0" smtClean="0"/>
            <a:t>Alokasi plafon anggaran sementara untuk setiap program/kegiatan SKPD;</a:t>
          </a:r>
        </a:p>
        <a:p>
          <a:pPr marL="171450" lvl="1" indent="-171450" algn="l" defTabSz="800100">
            <a:lnSpc>
              <a:spcPct val="90000"/>
            </a:lnSpc>
            <a:spcBef>
              <a:spcPct val="0"/>
            </a:spcBef>
            <a:spcAft>
              <a:spcPct val="15000"/>
            </a:spcAft>
            <a:buChar char="••"/>
          </a:pPr>
          <a:r>
            <a:rPr lang="id-ID" sz="1800" kern="1200" dirty="0" smtClean="0"/>
            <a:t>Batas waktu penyampaian RKA-SKPD kepada PPKD;</a:t>
          </a:r>
        </a:p>
        <a:p>
          <a:pPr marL="171450" lvl="1" indent="-171450" algn="l" defTabSz="800100">
            <a:lnSpc>
              <a:spcPct val="90000"/>
            </a:lnSpc>
            <a:spcBef>
              <a:spcPct val="0"/>
            </a:spcBef>
            <a:spcAft>
              <a:spcPct val="15000"/>
            </a:spcAft>
            <a:buChar char="••"/>
          </a:pPr>
          <a:r>
            <a:rPr lang="id-ID" sz="1800" kern="1200" dirty="0" smtClean="0"/>
            <a:t>Dokumen sebagai lampiran meliputi KUA, PPA, kode rekening APBD, format RKA-SKPD, analisis standar belanja dan standar satuan harga.</a:t>
          </a:r>
        </a:p>
      </dsp:txBody>
      <dsp:txXfrm>
        <a:off x="0" y="2473276"/>
        <a:ext cx="9144000" cy="28548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E3856-B00D-4E2A-89AC-7A10A163B21F}">
      <dsp:nvSpPr>
        <dsp:cNvPr id="0" name=""/>
        <dsp:cNvSpPr/>
      </dsp:nvSpPr>
      <dsp:spPr>
        <a:xfrm>
          <a:off x="0" y="35237"/>
          <a:ext cx="8572528" cy="444600"/>
        </a:xfrm>
        <a:prstGeom prst="roundRect">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d-ID" sz="1900" kern="1200" dirty="0" smtClean="0"/>
            <a:t>a. Spesifik</a:t>
          </a:r>
          <a:endParaRPr lang="id-ID" sz="1900" kern="1200" dirty="0"/>
        </a:p>
      </dsp:txBody>
      <dsp:txXfrm>
        <a:off x="21704" y="56941"/>
        <a:ext cx="8529120" cy="401192"/>
      </dsp:txXfrm>
    </dsp:sp>
    <dsp:sp modelId="{38489569-916D-4ED7-9280-5FB8C0B4E7DC}">
      <dsp:nvSpPr>
        <dsp:cNvPr id="0" name=""/>
        <dsp:cNvSpPr/>
      </dsp:nvSpPr>
      <dsp:spPr>
        <a:xfrm>
          <a:off x="0" y="479837"/>
          <a:ext cx="8572528"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7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id-ID" sz="1500" kern="1200" dirty="0" smtClean="0"/>
            <a:t>Berarti unik, menggambarkan obyek/subyek tertentu, tidak bermakna ganda atau diinterpretasikan lain.</a:t>
          </a:r>
          <a:endParaRPr lang="id-ID" sz="1500" kern="1200" dirty="0"/>
        </a:p>
      </dsp:txBody>
      <dsp:txXfrm>
        <a:off x="0" y="479837"/>
        <a:ext cx="8572528" cy="452295"/>
      </dsp:txXfrm>
    </dsp:sp>
    <dsp:sp modelId="{E7F89C57-B154-448B-A7B9-B7932717FA32}">
      <dsp:nvSpPr>
        <dsp:cNvPr id="0" name=""/>
        <dsp:cNvSpPr/>
      </dsp:nvSpPr>
      <dsp:spPr>
        <a:xfrm>
          <a:off x="0" y="932132"/>
          <a:ext cx="8572528" cy="44460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d-ID" sz="1900" kern="1200" dirty="0" smtClean="0"/>
            <a:t>b. Dapat diukur</a:t>
          </a:r>
          <a:endParaRPr lang="id-ID" sz="1900" kern="1200" dirty="0"/>
        </a:p>
      </dsp:txBody>
      <dsp:txXfrm>
        <a:off x="21704" y="953836"/>
        <a:ext cx="8529120" cy="401192"/>
      </dsp:txXfrm>
    </dsp:sp>
    <dsp:sp modelId="{DF66A494-D8EB-4A74-86B4-2E5D2237C2DE}">
      <dsp:nvSpPr>
        <dsp:cNvPr id="0" name=""/>
        <dsp:cNvSpPr/>
      </dsp:nvSpPr>
      <dsp:spPr>
        <a:xfrm>
          <a:off x="0" y="1376732"/>
          <a:ext cx="8572528" cy="314640"/>
        </a:xfrm>
        <a:prstGeom prst="rect">
          <a:avLst/>
        </a:prstGeom>
        <a:solidFill>
          <a:srgbClr val="FFCCFF"/>
        </a:solidFill>
        <a:ln>
          <a:noFill/>
        </a:ln>
        <a:effectLst/>
      </dsp:spPr>
      <dsp:style>
        <a:lnRef idx="0">
          <a:scrgbClr r="0" g="0" b="0"/>
        </a:lnRef>
        <a:fillRef idx="0">
          <a:scrgbClr r="0" g="0" b="0"/>
        </a:fillRef>
        <a:effectRef idx="0">
          <a:scrgbClr r="0" g="0" b="0"/>
        </a:effectRef>
        <a:fontRef idx="minor"/>
      </dsp:style>
      <dsp:txBody>
        <a:bodyPr spcFirstLastPara="0" vert="horz" wrap="square" lIns="27217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id-ID" sz="1500" kern="1200" dirty="0" smtClean="0"/>
            <a:t>Secara obyektif dapat diukur baik yang bersifat kuantitatif maupun kualitatif.</a:t>
          </a:r>
          <a:endParaRPr lang="id-ID" sz="1500" kern="1200" dirty="0"/>
        </a:p>
      </dsp:txBody>
      <dsp:txXfrm>
        <a:off x="0" y="1376732"/>
        <a:ext cx="8572528" cy="314640"/>
      </dsp:txXfrm>
    </dsp:sp>
    <dsp:sp modelId="{F4BD7453-98E3-44EA-A6F6-59669FF56A4C}">
      <dsp:nvSpPr>
        <dsp:cNvPr id="0" name=""/>
        <dsp:cNvSpPr/>
      </dsp:nvSpPr>
      <dsp:spPr>
        <a:xfrm>
          <a:off x="0" y="1691372"/>
          <a:ext cx="8572528" cy="444600"/>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d-ID" sz="1900" kern="1200" dirty="0" smtClean="0"/>
            <a:t>c. Dapat Dicapai (</a:t>
          </a:r>
          <a:r>
            <a:rPr lang="id-ID" sz="1900" i="1" kern="1200" dirty="0" smtClean="0"/>
            <a:t>attainable)</a:t>
          </a:r>
          <a:endParaRPr lang="id-ID" sz="1900" kern="1200" dirty="0"/>
        </a:p>
      </dsp:txBody>
      <dsp:txXfrm>
        <a:off x="21704" y="1713076"/>
        <a:ext cx="8529120" cy="401192"/>
      </dsp:txXfrm>
    </dsp:sp>
    <dsp:sp modelId="{6250E8C7-C528-4434-B730-444B01F8B80B}">
      <dsp:nvSpPr>
        <dsp:cNvPr id="0" name=""/>
        <dsp:cNvSpPr/>
      </dsp:nvSpPr>
      <dsp:spPr>
        <a:xfrm>
          <a:off x="0" y="2135972"/>
          <a:ext cx="857252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178"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id-ID" sz="1500" kern="1200" dirty="0" smtClean="0"/>
            <a:t>Sesuai dengan usaha-usaha yang dilakukan pada kondisi yang diharapkan akan dihadapi.</a:t>
          </a:r>
          <a:endParaRPr lang="id-ID" sz="1500" kern="1200" dirty="0"/>
        </a:p>
      </dsp:txBody>
      <dsp:txXfrm>
        <a:off x="0" y="2135972"/>
        <a:ext cx="8572528" cy="314640"/>
      </dsp:txXfrm>
    </dsp:sp>
    <dsp:sp modelId="{180C8FA5-E992-480D-A988-ECFEB7DA5FAE}">
      <dsp:nvSpPr>
        <dsp:cNvPr id="0" name=""/>
        <dsp:cNvSpPr/>
      </dsp:nvSpPr>
      <dsp:spPr>
        <a:xfrm>
          <a:off x="0" y="2450612"/>
          <a:ext cx="8572528" cy="444600"/>
        </a:xfrm>
        <a:prstGeom prst="roundRect">
          <a:avLst/>
        </a:prstGeom>
        <a:solidFill>
          <a:srgbClr val="F9800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d-ID" sz="1900" kern="1200" dirty="0" smtClean="0"/>
            <a:t>d. Realistis</a:t>
          </a:r>
          <a:endParaRPr lang="id-ID" sz="1900" kern="1200" dirty="0"/>
        </a:p>
      </dsp:txBody>
      <dsp:txXfrm>
        <a:off x="21704" y="2472316"/>
        <a:ext cx="8529120" cy="401192"/>
      </dsp:txXfrm>
    </dsp:sp>
    <dsp:sp modelId="{6544C72C-2B2A-408E-8C24-1B39F2C63C94}">
      <dsp:nvSpPr>
        <dsp:cNvPr id="0" name=""/>
        <dsp:cNvSpPr/>
      </dsp:nvSpPr>
      <dsp:spPr>
        <a:xfrm>
          <a:off x="0" y="2949932"/>
          <a:ext cx="8572528" cy="4446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d-ID" sz="1900" kern="1200" dirty="0" smtClean="0"/>
            <a:t>e. Kerangka waktu pencapaiannya (</a:t>
          </a:r>
          <a:r>
            <a:rPr lang="id-ID" sz="1900" i="1" kern="1200" dirty="0" smtClean="0"/>
            <a:t>time frame) jelas</a:t>
          </a:r>
          <a:endParaRPr lang="id-ID" sz="1900" kern="1200" dirty="0"/>
        </a:p>
      </dsp:txBody>
      <dsp:txXfrm>
        <a:off x="21704" y="2971636"/>
        <a:ext cx="8529120" cy="401192"/>
      </dsp:txXfrm>
    </dsp:sp>
    <dsp:sp modelId="{354B054A-1898-4E5C-B5C4-4D6EE7168767}">
      <dsp:nvSpPr>
        <dsp:cNvPr id="0" name=""/>
        <dsp:cNvSpPr/>
      </dsp:nvSpPr>
      <dsp:spPr>
        <a:xfrm>
          <a:off x="0" y="3449252"/>
          <a:ext cx="8572528" cy="444600"/>
        </a:xfrm>
        <a:prstGeom prst="roundRect">
          <a:avLst/>
        </a:prstGeom>
        <a:solidFill>
          <a:srgbClr val="1B311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id-ID" sz="1900" kern="1200" dirty="0" smtClean="0"/>
            <a:t>f. Menggambarkan hasil atau kondisi perubahan yang diinginkan.</a:t>
          </a:r>
          <a:endParaRPr lang="id-ID" sz="1900" kern="1200" dirty="0"/>
        </a:p>
      </dsp:txBody>
      <dsp:txXfrm>
        <a:off x="21704" y="3470956"/>
        <a:ext cx="8529120" cy="40119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AF8D4-E169-49DF-BEAD-03D2868809E7}">
      <dsp:nvSpPr>
        <dsp:cNvPr id="0" name=""/>
        <dsp:cNvSpPr/>
      </dsp:nvSpPr>
      <dsp:spPr>
        <a:xfrm rot="10800000">
          <a:off x="1841844" y="0"/>
          <a:ext cx="6603350" cy="714379"/>
        </a:xfrm>
        <a:prstGeom prst="homePlate">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5022" tIns="95250" rIns="177800" bIns="95250" numCol="1" spcCol="1270" anchor="ctr" anchorCtr="0">
          <a:noAutofit/>
        </a:bodyPr>
        <a:lstStyle/>
        <a:p>
          <a:pPr lvl="0" algn="ctr" defTabSz="1111250" rtl="0">
            <a:lnSpc>
              <a:spcPct val="90000"/>
            </a:lnSpc>
            <a:spcBef>
              <a:spcPct val="0"/>
            </a:spcBef>
            <a:spcAft>
              <a:spcPct val="35000"/>
            </a:spcAft>
          </a:pPr>
          <a:r>
            <a:rPr lang="id-ID" sz="2500" kern="1200" dirty="0" smtClean="0"/>
            <a:t>Langkah penetapan target kinerja</a:t>
          </a:r>
          <a:endParaRPr lang="id-ID" sz="2500" kern="1200" dirty="0"/>
        </a:p>
      </dsp:txBody>
      <dsp:txXfrm rot="10800000">
        <a:off x="2020439" y="0"/>
        <a:ext cx="6424755" cy="714379"/>
      </dsp:txXfrm>
    </dsp:sp>
    <dsp:sp modelId="{BDE89145-500A-401C-8197-CB1CECCEB18E}">
      <dsp:nvSpPr>
        <dsp:cNvPr id="0" name=""/>
        <dsp:cNvSpPr/>
      </dsp:nvSpPr>
      <dsp:spPr>
        <a:xfrm>
          <a:off x="1484654" y="0"/>
          <a:ext cx="714379" cy="71437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F2C2E-6010-49E4-96A5-93A97410A367}">
      <dsp:nvSpPr>
        <dsp:cNvPr id="0" name=""/>
        <dsp:cNvSpPr/>
      </dsp:nvSpPr>
      <dsp:spPr>
        <a:xfrm rot="10800000">
          <a:off x="1581200" y="1869"/>
          <a:ext cx="5510727" cy="772639"/>
        </a:xfrm>
        <a:prstGeom prst="homePlat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0713" tIns="80010" rIns="149352" bIns="80010" numCol="1" spcCol="1270" anchor="ctr" anchorCtr="0">
          <a:noAutofit/>
        </a:bodyPr>
        <a:lstStyle/>
        <a:p>
          <a:pPr lvl="0" algn="ctr" defTabSz="933450" rtl="0">
            <a:lnSpc>
              <a:spcPct val="90000"/>
            </a:lnSpc>
            <a:spcBef>
              <a:spcPct val="0"/>
            </a:spcBef>
            <a:spcAft>
              <a:spcPct val="35000"/>
            </a:spcAft>
          </a:pPr>
          <a:r>
            <a:rPr lang="en-US" sz="2100" b="0" i="0" kern="1200" baseline="0" dirty="0" err="1" smtClean="0"/>
            <a:t>Menentukan</a:t>
          </a:r>
          <a:r>
            <a:rPr lang="en-US" sz="2100" b="0" i="0" kern="1200" baseline="0" dirty="0" smtClean="0"/>
            <a:t> </a:t>
          </a:r>
          <a:r>
            <a:rPr lang="en-US" sz="2100" b="0" i="0" kern="1200" baseline="0" dirty="0" err="1" smtClean="0"/>
            <a:t>sasaran</a:t>
          </a:r>
          <a:r>
            <a:rPr lang="en-US" sz="2100" b="0" i="0" kern="1200" baseline="0" dirty="0" smtClean="0"/>
            <a:t> yang </a:t>
          </a:r>
          <a:r>
            <a:rPr lang="en-US" sz="2100" b="0" i="0" kern="1200" baseline="0" dirty="0" err="1" smtClean="0"/>
            <a:t>akan</a:t>
          </a:r>
          <a:r>
            <a:rPr lang="en-US" sz="2100" b="0" i="0" kern="1200" baseline="0" dirty="0" smtClean="0"/>
            <a:t> </a:t>
          </a:r>
          <a:r>
            <a:rPr lang="en-US" sz="2100" b="0" i="0" kern="1200" baseline="0" dirty="0" err="1" smtClean="0"/>
            <a:t>dicapai</a:t>
          </a:r>
          <a:r>
            <a:rPr lang="en-US" sz="2100" b="0" i="0" kern="1200" baseline="0" dirty="0" smtClean="0"/>
            <a:t> </a:t>
          </a:r>
          <a:r>
            <a:rPr lang="en-US" sz="2100" b="0" i="0" kern="1200" baseline="0" dirty="0" err="1" smtClean="0"/>
            <a:t>dan</a:t>
          </a:r>
          <a:r>
            <a:rPr lang="en-US" sz="2100" b="0" i="0" kern="1200" baseline="0" dirty="0" smtClean="0"/>
            <a:t> </a:t>
          </a:r>
          <a:r>
            <a:rPr lang="en-US" sz="2100" b="0" i="0" kern="1200" baseline="0" dirty="0" err="1" smtClean="0"/>
            <a:t>tingkat</a:t>
          </a:r>
          <a:r>
            <a:rPr lang="en-US" sz="2100" b="0" i="0" kern="1200" baseline="0" dirty="0" smtClean="0"/>
            <a:t> </a:t>
          </a:r>
          <a:r>
            <a:rPr lang="en-US" sz="2100" b="0" i="0" kern="1200" baseline="0" dirty="0" err="1" smtClean="0"/>
            <a:t>kinerja</a:t>
          </a:r>
          <a:r>
            <a:rPr lang="en-US" sz="2100" b="0" i="0" kern="1200" baseline="0" dirty="0" smtClean="0"/>
            <a:t> yang </a:t>
          </a:r>
          <a:r>
            <a:rPr lang="en-US" sz="2100" b="0" i="0" kern="1200" baseline="0" dirty="0" err="1" smtClean="0"/>
            <a:t>dinginkan</a:t>
          </a:r>
          <a:endParaRPr lang="en-US" sz="2100" b="0" i="0" kern="1200" baseline="0" dirty="0"/>
        </a:p>
      </dsp:txBody>
      <dsp:txXfrm rot="10800000">
        <a:off x="1774360" y="1869"/>
        <a:ext cx="5317567" cy="772639"/>
      </dsp:txXfrm>
    </dsp:sp>
    <dsp:sp modelId="{08FAF18C-AD9D-4423-9E42-B3E36E4B901E}">
      <dsp:nvSpPr>
        <dsp:cNvPr id="0" name=""/>
        <dsp:cNvSpPr/>
      </dsp:nvSpPr>
      <dsp:spPr>
        <a:xfrm>
          <a:off x="1194880" y="1869"/>
          <a:ext cx="772639" cy="772639"/>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DF5D764-CB8C-4FE4-B870-FD1812094D11}">
      <dsp:nvSpPr>
        <dsp:cNvPr id="0" name=""/>
        <dsp:cNvSpPr/>
      </dsp:nvSpPr>
      <dsp:spPr>
        <a:xfrm rot="10800000">
          <a:off x="1581200" y="1005148"/>
          <a:ext cx="5510727" cy="772639"/>
        </a:xfrm>
        <a:prstGeom prst="homePlate">
          <a:avLst/>
        </a:prstGeom>
        <a:solidFill>
          <a:srgbClr val="F9800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0713" tIns="80010" rIns="149352" bIns="80010" numCol="1" spcCol="1270" anchor="ctr" anchorCtr="0">
          <a:noAutofit/>
        </a:bodyPr>
        <a:lstStyle/>
        <a:p>
          <a:pPr lvl="0" algn="ctr" defTabSz="933450" rtl="0">
            <a:lnSpc>
              <a:spcPct val="90000"/>
            </a:lnSpc>
            <a:spcBef>
              <a:spcPct val="0"/>
            </a:spcBef>
            <a:spcAft>
              <a:spcPct val="35000"/>
            </a:spcAft>
          </a:pPr>
          <a:r>
            <a:rPr lang="en-US" sz="2100" b="0" i="0" kern="1200" baseline="0" dirty="0" err="1" smtClean="0"/>
            <a:t>Memperhatikan</a:t>
          </a:r>
          <a:r>
            <a:rPr lang="en-US" sz="2100" b="0" i="0" kern="1200" baseline="0" dirty="0" smtClean="0"/>
            <a:t> </a:t>
          </a:r>
          <a:r>
            <a:rPr lang="en-US" sz="2100" b="0" i="0" kern="1200" baseline="0" dirty="0" err="1" smtClean="0"/>
            <a:t>tahapan</a:t>
          </a:r>
          <a:r>
            <a:rPr lang="en-US" sz="2100" b="0" i="0" kern="1200" baseline="0" dirty="0" smtClean="0"/>
            <a:t> program/</a:t>
          </a:r>
          <a:r>
            <a:rPr lang="en-US" sz="2100" b="0" i="0" kern="1200" baseline="0" dirty="0" err="1" smtClean="0"/>
            <a:t>kegiatan</a:t>
          </a:r>
          <a:r>
            <a:rPr lang="en-US" sz="2100" b="0" i="0" kern="1200" baseline="0" dirty="0" smtClean="0"/>
            <a:t> yang </a:t>
          </a:r>
          <a:r>
            <a:rPr lang="en-US" sz="2100" b="0" i="0" kern="1200" baseline="0" dirty="0" err="1" smtClean="0"/>
            <a:t>dilaksanakan</a:t>
          </a:r>
          <a:endParaRPr lang="en-US" sz="2100" b="0" i="0" kern="1200" baseline="0" dirty="0"/>
        </a:p>
      </dsp:txBody>
      <dsp:txXfrm rot="10800000">
        <a:off x="1774360" y="1005148"/>
        <a:ext cx="5317567" cy="772639"/>
      </dsp:txXfrm>
    </dsp:sp>
    <dsp:sp modelId="{F04655B7-1548-4C28-ACFE-06CA0899FAD2}">
      <dsp:nvSpPr>
        <dsp:cNvPr id="0" name=""/>
        <dsp:cNvSpPr/>
      </dsp:nvSpPr>
      <dsp:spPr>
        <a:xfrm>
          <a:off x="1194880" y="1005148"/>
          <a:ext cx="772639" cy="772639"/>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68D1919-D4E4-44F3-8761-FE32737D1DD5}">
      <dsp:nvSpPr>
        <dsp:cNvPr id="0" name=""/>
        <dsp:cNvSpPr/>
      </dsp:nvSpPr>
      <dsp:spPr>
        <a:xfrm rot="10800000">
          <a:off x="1581200" y="2008426"/>
          <a:ext cx="5510727" cy="772639"/>
        </a:xfrm>
        <a:prstGeom prst="homePlat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0713" tIns="80010" rIns="149352" bIns="80010" numCol="1" spcCol="1270" anchor="ctr" anchorCtr="0">
          <a:noAutofit/>
        </a:bodyPr>
        <a:lstStyle/>
        <a:p>
          <a:pPr lvl="0" algn="ctr" defTabSz="933450" rtl="0">
            <a:lnSpc>
              <a:spcPct val="90000"/>
            </a:lnSpc>
            <a:spcBef>
              <a:spcPct val="0"/>
            </a:spcBef>
            <a:spcAft>
              <a:spcPct val="35000"/>
            </a:spcAft>
          </a:pPr>
          <a:r>
            <a:rPr lang="en-US" sz="2100" b="0" i="0" kern="1200" baseline="0" dirty="0" err="1" smtClean="0"/>
            <a:t>Mempertimbangkan</a:t>
          </a:r>
          <a:r>
            <a:rPr lang="en-US" sz="2100" b="0" i="0" kern="1200" baseline="0" dirty="0" smtClean="0"/>
            <a:t> </a:t>
          </a:r>
          <a:r>
            <a:rPr lang="en-US" sz="2100" b="0" i="0" kern="1200" baseline="0" dirty="0" err="1" smtClean="0"/>
            <a:t>ketersediaan</a:t>
          </a:r>
          <a:r>
            <a:rPr lang="en-US" sz="2100" b="0" i="0" kern="1200" baseline="0" dirty="0" smtClean="0"/>
            <a:t> </a:t>
          </a:r>
          <a:r>
            <a:rPr lang="en-US" sz="2100" b="0" i="0" kern="1200" baseline="0" dirty="0" err="1" smtClean="0"/>
            <a:t>sumberdaya</a:t>
          </a:r>
          <a:endParaRPr lang="en-US" sz="2100" b="0" i="0" kern="1200" baseline="0" dirty="0"/>
        </a:p>
      </dsp:txBody>
      <dsp:txXfrm rot="10800000">
        <a:off x="1774360" y="2008426"/>
        <a:ext cx="5317567" cy="772639"/>
      </dsp:txXfrm>
    </dsp:sp>
    <dsp:sp modelId="{686C2C0C-1E09-46F4-B3B7-F34596A32024}">
      <dsp:nvSpPr>
        <dsp:cNvPr id="0" name=""/>
        <dsp:cNvSpPr/>
      </dsp:nvSpPr>
      <dsp:spPr>
        <a:xfrm>
          <a:off x="1194880" y="2008426"/>
          <a:ext cx="772639" cy="772639"/>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A3CAD3E-08D7-47E9-A3BC-0CD2DFF58DB4}">
      <dsp:nvSpPr>
        <dsp:cNvPr id="0" name=""/>
        <dsp:cNvSpPr/>
      </dsp:nvSpPr>
      <dsp:spPr>
        <a:xfrm rot="10800000">
          <a:off x="1581200" y="3011704"/>
          <a:ext cx="5510727" cy="772639"/>
        </a:xfrm>
        <a:prstGeom prst="homePlate">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0713" tIns="80010" rIns="149352" bIns="80010" numCol="1" spcCol="1270" anchor="ctr" anchorCtr="0">
          <a:noAutofit/>
        </a:bodyPr>
        <a:lstStyle/>
        <a:p>
          <a:pPr lvl="0" algn="ctr" defTabSz="933450" rtl="0">
            <a:lnSpc>
              <a:spcPct val="90000"/>
            </a:lnSpc>
            <a:spcBef>
              <a:spcPct val="0"/>
            </a:spcBef>
            <a:spcAft>
              <a:spcPct val="35000"/>
            </a:spcAft>
          </a:pPr>
          <a:r>
            <a:rPr lang="en-US" sz="2100" b="0" i="0" kern="1200" baseline="0" dirty="0" err="1" smtClean="0"/>
            <a:t>Menetapkan</a:t>
          </a:r>
          <a:r>
            <a:rPr lang="en-US" sz="2100" b="0" i="0" kern="1200" baseline="0" dirty="0" smtClean="0"/>
            <a:t> </a:t>
          </a:r>
          <a:r>
            <a:rPr lang="en-US" sz="2100" b="0" i="0" kern="1200" baseline="0" dirty="0" err="1" smtClean="0"/>
            <a:t>tingkat</a:t>
          </a:r>
          <a:r>
            <a:rPr lang="en-US" sz="2100" b="0" i="0" kern="1200" baseline="0" dirty="0" smtClean="0"/>
            <a:t> </a:t>
          </a:r>
          <a:r>
            <a:rPr lang="en-US" sz="2100" b="0" i="0" kern="1200" baseline="0" dirty="0" err="1" smtClean="0"/>
            <a:t>kinerja</a:t>
          </a:r>
          <a:r>
            <a:rPr lang="en-US" sz="2100" b="0" i="0" kern="1200" baseline="0" dirty="0" smtClean="0"/>
            <a:t>  </a:t>
          </a:r>
          <a:r>
            <a:rPr lang="en-US" sz="2100" b="0" i="0" kern="1200" baseline="0" dirty="0" err="1" smtClean="0"/>
            <a:t>dalam</a:t>
          </a:r>
          <a:r>
            <a:rPr lang="en-US" sz="2100" b="0" i="0" kern="1200" baseline="0" dirty="0" smtClean="0"/>
            <a:t> </a:t>
          </a:r>
          <a:r>
            <a:rPr lang="en-US" sz="2100" b="0" i="0" kern="1200" baseline="0" dirty="0" err="1" smtClean="0"/>
            <a:t>bentuk</a:t>
          </a:r>
          <a:r>
            <a:rPr lang="en-US" sz="2100" b="0" i="0" kern="1200" baseline="0" dirty="0" smtClean="0"/>
            <a:t> target  </a:t>
          </a:r>
          <a:endParaRPr lang="en-US" sz="2100" b="0" i="0" kern="1200" baseline="0" dirty="0"/>
        </a:p>
      </dsp:txBody>
      <dsp:txXfrm rot="10800000">
        <a:off x="1774360" y="3011704"/>
        <a:ext cx="5317567" cy="772639"/>
      </dsp:txXfrm>
    </dsp:sp>
    <dsp:sp modelId="{02AA0432-3F17-46BB-BE06-B323CC9077EC}">
      <dsp:nvSpPr>
        <dsp:cNvPr id="0" name=""/>
        <dsp:cNvSpPr/>
      </dsp:nvSpPr>
      <dsp:spPr>
        <a:xfrm>
          <a:off x="1194880" y="3011704"/>
          <a:ext cx="772639" cy="772639"/>
        </a:xfrm>
        <a:prstGeom prst="ellipse">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10CA4-B6DD-4FA4-A31B-372181D574BB}">
      <dsp:nvSpPr>
        <dsp:cNvPr id="0" name=""/>
        <dsp:cNvSpPr/>
      </dsp:nvSpPr>
      <dsp:spPr>
        <a:xfrm rot="10800000">
          <a:off x="2048559" y="331"/>
          <a:ext cx="7363450" cy="775423"/>
        </a:xfrm>
        <a:prstGeom prst="homePlat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940" tIns="60960" rIns="113792" bIns="60960" numCol="1" spcCol="1270" anchor="ctr" anchorCtr="0">
          <a:noAutofit/>
        </a:bodyPr>
        <a:lstStyle/>
        <a:p>
          <a:pPr lvl="0" algn="ctr" defTabSz="711200" rtl="0">
            <a:lnSpc>
              <a:spcPct val="90000"/>
            </a:lnSpc>
            <a:spcBef>
              <a:spcPct val="0"/>
            </a:spcBef>
            <a:spcAft>
              <a:spcPct val="35000"/>
            </a:spcAft>
          </a:pPr>
          <a:r>
            <a:rPr lang="id-ID" sz="1600" i="0" kern="1200" dirty="0" smtClean="0"/>
            <a:t> Apakah program dan kegiatan yang diusulkan merupakan jabaran logis dari Prioritas dan Plafon Anggaran.</a:t>
          </a:r>
          <a:endParaRPr lang="id-ID" sz="1600" i="0" kern="1200" dirty="0"/>
        </a:p>
      </dsp:txBody>
      <dsp:txXfrm rot="10800000">
        <a:off x="2242415" y="331"/>
        <a:ext cx="7169594" cy="775423"/>
      </dsp:txXfrm>
    </dsp:sp>
    <dsp:sp modelId="{A7F63C7A-DC12-49E0-A26D-95DD5F45C2B7}">
      <dsp:nvSpPr>
        <dsp:cNvPr id="0" name=""/>
        <dsp:cNvSpPr/>
      </dsp:nvSpPr>
      <dsp:spPr>
        <a:xfrm>
          <a:off x="1660847" y="331"/>
          <a:ext cx="775423" cy="775423"/>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7DCD1E1-6839-4E46-AEEF-5AA52B22130A}">
      <dsp:nvSpPr>
        <dsp:cNvPr id="0" name=""/>
        <dsp:cNvSpPr/>
      </dsp:nvSpPr>
      <dsp:spPr>
        <a:xfrm rot="10800000">
          <a:off x="2048559" y="969610"/>
          <a:ext cx="7363450" cy="775423"/>
        </a:xfrm>
        <a:prstGeom prst="homePlate">
          <a:avLst/>
        </a:prstGeom>
        <a:solidFill>
          <a:srgbClr val="FFFF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940" tIns="60960" rIns="113792" bIns="60960" numCol="1" spcCol="1270" anchor="ctr" anchorCtr="0">
          <a:noAutofit/>
        </a:bodyPr>
        <a:lstStyle/>
        <a:p>
          <a:pPr lvl="0" algn="ctr" defTabSz="711200" rtl="0">
            <a:lnSpc>
              <a:spcPct val="90000"/>
            </a:lnSpc>
            <a:spcBef>
              <a:spcPct val="0"/>
            </a:spcBef>
            <a:spcAft>
              <a:spcPct val="35000"/>
            </a:spcAft>
          </a:pPr>
          <a:r>
            <a:rPr lang="id-ID" sz="1600" i="0" kern="1200" dirty="0" smtClean="0">
              <a:solidFill>
                <a:schemeClr val="tx1"/>
              </a:solidFill>
            </a:rPr>
            <a:t>Apakah program dan kegiatan yang diusulkan sesuai dengan tugas pokok dan fungsi SKPD yang bersangkutan.</a:t>
          </a:r>
          <a:endParaRPr lang="id-ID" sz="1600" i="0" kern="1200" dirty="0">
            <a:solidFill>
              <a:schemeClr val="tx1"/>
            </a:solidFill>
          </a:endParaRPr>
        </a:p>
      </dsp:txBody>
      <dsp:txXfrm rot="10800000">
        <a:off x="2242415" y="969610"/>
        <a:ext cx="7169594" cy="775423"/>
      </dsp:txXfrm>
    </dsp:sp>
    <dsp:sp modelId="{32FB0116-FEA3-48CC-BF48-5E8F7AFB668C}">
      <dsp:nvSpPr>
        <dsp:cNvPr id="0" name=""/>
        <dsp:cNvSpPr/>
      </dsp:nvSpPr>
      <dsp:spPr>
        <a:xfrm>
          <a:off x="1660847" y="969610"/>
          <a:ext cx="775423" cy="775423"/>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1854CDB-1A8C-4645-B2F0-323B156512FF}">
      <dsp:nvSpPr>
        <dsp:cNvPr id="0" name=""/>
        <dsp:cNvSpPr/>
      </dsp:nvSpPr>
      <dsp:spPr>
        <a:xfrm rot="10800000">
          <a:off x="2048559" y="1938889"/>
          <a:ext cx="7363450" cy="775423"/>
        </a:xfrm>
        <a:prstGeom prst="homePlate">
          <a:avLst/>
        </a:prstGeom>
        <a:solidFill>
          <a:srgbClr val="99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1940" tIns="60960" rIns="113792" bIns="60960" numCol="1" spcCol="1270" anchor="ctr" anchorCtr="0">
          <a:noAutofit/>
        </a:bodyPr>
        <a:lstStyle/>
        <a:p>
          <a:pPr lvl="0" algn="ctr" defTabSz="711200" rtl="0">
            <a:lnSpc>
              <a:spcPct val="90000"/>
            </a:lnSpc>
            <a:spcBef>
              <a:spcPct val="0"/>
            </a:spcBef>
            <a:spcAft>
              <a:spcPct val="35000"/>
            </a:spcAft>
          </a:pPr>
          <a:r>
            <a:rPr lang="id-ID" sz="1600" i="0" kern="1200" dirty="0" smtClean="0"/>
            <a:t>Apakah target kinerja program dan kegiatan yang diusulkan dapat dicapai oleh SKPD yang bersangkutan dan dapat dilaksanakan dalam jangka waktu satu tahun anggaran.</a:t>
          </a:r>
          <a:endParaRPr lang="id-ID" sz="1600" i="0" kern="1200" dirty="0"/>
        </a:p>
      </dsp:txBody>
      <dsp:txXfrm rot="10800000">
        <a:off x="2242415" y="1938889"/>
        <a:ext cx="7169594" cy="775423"/>
      </dsp:txXfrm>
    </dsp:sp>
    <dsp:sp modelId="{4E74F5C4-C4D9-41F5-8330-0DCCAFD68BCA}">
      <dsp:nvSpPr>
        <dsp:cNvPr id="0" name=""/>
        <dsp:cNvSpPr/>
      </dsp:nvSpPr>
      <dsp:spPr>
        <a:xfrm>
          <a:off x="1660847" y="1938889"/>
          <a:ext cx="775423" cy="775423"/>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868F1-A526-4DE6-80EF-13DE6ABCC247}">
      <dsp:nvSpPr>
        <dsp:cNvPr id="0" name=""/>
        <dsp:cNvSpPr/>
      </dsp:nvSpPr>
      <dsp:spPr>
        <a:xfrm rot="10800000">
          <a:off x="2110801" y="383"/>
          <a:ext cx="7601003" cy="785050"/>
        </a:xfrm>
        <a:prstGeom prst="homePlate">
          <a:avLst/>
        </a:prstGeom>
        <a:solidFill>
          <a:srgbClr val="1B311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186" tIns="91440" rIns="170688" bIns="91440" numCol="1" spcCol="1270" anchor="ctr" anchorCtr="0">
          <a:noAutofit/>
        </a:bodyPr>
        <a:lstStyle/>
        <a:p>
          <a:pPr lvl="0" algn="ctr" defTabSz="1066800" rtl="0">
            <a:lnSpc>
              <a:spcPct val="90000"/>
            </a:lnSpc>
            <a:spcBef>
              <a:spcPct val="0"/>
            </a:spcBef>
            <a:spcAft>
              <a:spcPct val="35000"/>
            </a:spcAft>
          </a:pPr>
          <a:r>
            <a:rPr lang="id-ID" sz="2400" kern="1200" dirty="0" smtClean="0"/>
            <a:t>Pertanyaan penting untuk menilai kewajaran beban kerja</a:t>
          </a:r>
          <a:endParaRPr lang="id-ID" sz="2400" kern="1200" dirty="0"/>
        </a:p>
      </dsp:txBody>
      <dsp:txXfrm rot="10800000">
        <a:off x="2307063" y="383"/>
        <a:ext cx="7404741" cy="785050"/>
      </dsp:txXfrm>
    </dsp:sp>
    <dsp:sp modelId="{AB90326B-4B64-4F0D-831E-56FA1B004948}">
      <dsp:nvSpPr>
        <dsp:cNvPr id="0" name=""/>
        <dsp:cNvSpPr/>
      </dsp:nvSpPr>
      <dsp:spPr>
        <a:xfrm>
          <a:off x="1718275" y="383"/>
          <a:ext cx="785050" cy="78505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70F0-EEF5-47C6-A781-CC9F213962E9}">
      <dsp:nvSpPr>
        <dsp:cNvPr id="0" name=""/>
        <dsp:cNvSpPr/>
      </dsp:nvSpPr>
      <dsp:spPr>
        <a:xfrm rot="10800000">
          <a:off x="1839364" y="651"/>
          <a:ext cx="6080760" cy="1230979"/>
        </a:xfrm>
        <a:prstGeom prst="homePlat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2828" tIns="106680" rIns="199136" bIns="106680" numCol="1" spcCol="1270" anchor="ctr" anchorCtr="0">
          <a:noAutofit/>
        </a:bodyPr>
        <a:lstStyle/>
        <a:p>
          <a:pPr lvl="0" algn="ctr" defTabSz="1244600" rtl="0">
            <a:lnSpc>
              <a:spcPct val="90000"/>
            </a:lnSpc>
            <a:spcBef>
              <a:spcPct val="0"/>
            </a:spcBef>
            <a:spcAft>
              <a:spcPct val="35000"/>
            </a:spcAft>
          </a:pPr>
          <a:r>
            <a:rPr lang="id-ID" sz="2800" kern="1200" dirty="0" smtClean="0"/>
            <a:t>K</a:t>
          </a:r>
          <a:r>
            <a:rPr lang="fi-FI" sz="2800" kern="1200" dirty="0" smtClean="0"/>
            <a:t>erangka pengeluaran jangka menengah</a:t>
          </a:r>
          <a:r>
            <a:rPr lang="id-ID" sz="2800" kern="1200" dirty="0" smtClean="0"/>
            <a:t> daerah</a:t>
          </a:r>
          <a:endParaRPr lang="id-ID" sz="2800" kern="1200" dirty="0"/>
        </a:p>
      </dsp:txBody>
      <dsp:txXfrm rot="10800000">
        <a:off x="2147109" y="651"/>
        <a:ext cx="5773015" cy="1230979"/>
      </dsp:txXfrm>
    </dsp:sp>
    <dsp:sp modelId="{2A868647-A8BF-4167-B754-868495F4AD87}">
      <dsp:nvSpPr>
        <dsp:cNvPr id="0" name=""/>
        <dsp:cNvSpPr/>
      </dsp:nvSpPr>
      <dsp:spPr>
        <a:xfrm>
          <a:off x="1223875" y="651"/>
          <a:ext cx="1230979" cy="123097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6F8F3F4-A416-4A04-B1EE-0DFFD6EB0CC0}">
      <dsp:nvSpPr>
        <dsp:cNvPr id="0" name=""/>
        <dsp:cNvSpPr/>
      </dsp:nvSpPr>
      <dsp:spPr>
        <a:xfrm rot="10800000">
          <a:off x="1839364" y="1599088"/>
          <a:ext cx="6080760" cy="1230979"/>
        </a:xfrm>
        <a:prstGeom prst="homePlate">
          <a:avLst/>
        </a:prstGeom>
        <a:solidFill>
          <a:srgbClr val="FF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2828" tIns="106680" rIns="199136" bIns="106680" numCol="1" spcCol="1270" anchor="ctr" anchorCtr="0">
          <a:noAutofit/>
        </a:bodyPr>
        <a:lstStyle/>
        <a:p>
          <a:pPr lvl="0" algn="ctr" defTabSz="1244600" rtl="0">
            <a:lnSpc>
              <a:spcPct val="90000"/>
            </a:lnSpc>
            <a:spcBef>
              <a:spcPct val="0"/>
            </a:spcBef>
            <a:spcAft>
              <a:spcPct val="35000"/>
            </a:spcAft>
          </a:pPr>
          <a:r>
            <a:rPr lang="id-ID" sz="2800" kern="1200" dirty="0" smtClean="0"/>
            <a:t>Penganggaran terpadu </a:t>
          </a:r>
          <a:endParaRPr lang="id-ID" sz="2800" kern="1200" dirty="0"/>
        </a:p>
      </dsp:txBody>
      <dsp:txXfrm rot="10800000">
        <a:off x="2147109" y="1599088"/>
        <a:ext cx="5773015" cy="1230979"/>
      </dsp:txXfrm>
    </dsp:sp>
    <dsp:sp modelId="{366286B7-93FE-4CB6-833E-2317D7DA8D62}">
      <dsp:nvSpPr>
        <dsp:cNvPr id="0" name=""/>
        <dsp:cNvSpPr/>
      </dsp:nvSpPr>
      <dsp:spPr>
        <a:xfrm>
          <a:off x="1223875" y="1599088"/>
          <a:ext cx="1230979" cy="1230979"/>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5BE7FD3-CE7A-47A6-9572-6AE98784BF24}">
      <dsp:nvSpPr>
        <dsp:cNvPr id="0" name=""/>
        <dsp:cNvSpPr/>
      </dsp:nvSpPr>
      <dsp:spPr>
        <a:xfrm rot="10800000">
          <a:off x="1839364" y="3197524"/>
          <a:ext cx="6080760" cy="1230979"/>
        </a:xfrm>
        <a:prstGeom prst="homePlat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2828" tIns="106680" rIns="199136" bIns="106680" numCol="1" spcCol="1270" anchor="ctr" anchorCtr="0">
          <a:noAutofit/>
        </a:bodyPr>
        <a:lstStyle/>
        <a:p>
          <a:pPr lvl="0" algn="ctr" defTabSz="1244600" rtl="0">
            <a:lnSpc>
              <a:spcPct val="90000"/>
            </a:lnSpc>
            <a:spcBef>
              <a:spcPct val="0"/>
            </a:spcBef>
            <a:spcAft>
              <a:spcPct val="35000"/>
            </a:spcAft>
          </a:pPr>
          <a:r>
            <a:rPr lang="id-ID" sz="2800" kern="1200" dirty="0" smtClean="0"/>
            <a:t>Penganggaran berdasarkan prestasi kerja</a:t>
          </a:r>
          <a:endParaRPr lang="id-ID" sz="2800" kern="1200" dirty="0"/>
        </a:p>
      </dsp:txBody>
      <dsp:txXfrm rot="10800000">
        <a:off x="2147109" y="3197524"/>
        <a:ext cx="5773015" cy="1230979"/>
      </dsp:txXfrm>
    </dsp:sp>
    <dsp:sp modelId="{0FC04443-3667-47B9-A6B3-E4BA860B6F00}">
      <dsp:nvSpPr>
        <dsp:cNvPr id="0" name=""/>
        <dsp:cNvSpPr/>
      </dsp:nvSpPr>
      <dsp:spPr>
        <a:xfrm>
          <a:off x="1223875" y="3197524"/>
          <a:ext cx="1230979" cy="1230979"/>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AE39C-E33A-4EFE-8F86-D40DA8F48AD9}">
      <dsp:nvSpPr>
        <dsp:cNvPr id="0" name=""/>
        <dsp:cNvSpPr/>
      </dsp:nvSpPr>
      <dsp:spPr>
        <a:xfrm>
          <a:off x="145620" y="0"/>
          <a:ext cx="8567038" cy="1475803"/>
        </a:xfrm>
        <a:prstGeom prst="chevron">
          <a:avLst/>
        </a:prstGeom>
        <a:solidFill>
          <a:schemeClr val="bg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id-ID" sz="1800" i="1" kern="1200" dirty="0" smtClean="0">
              <a:solidFill>
                <a:schemeClr val="tx1"/>
              </a:solidFill>
            </a:rPr>
            <a:t>Pendekatan penganggaran berdasarkan kebijakan, dengan pengambilan keputusan terhadap kebijakan tersebut dilakukan dalam </a:t>
          </a:r>
          <a:r>
            <a:rPr lang="fi-FI" sz="1800" i="1" kern="1200" dirty="0" smtClean="0">
              <a:solidFill>
                <a:schemeClr val="tx1"/>
              </a:solidFill>
            </a:rPr>
            <a:t>perspektif lebih dari satu tahun</a:t>
          </a:r>
          <a:r>
            <a:rPr lang="id-ID" sz="1800" i="1" kern="1200" dirty="0" smtClean="0">
              <a:solidFill>
                <a:schemeClr val="tx1"/>
              </a:solidFill>
            </a:rPr>
            <a:t> anggaran, dengan mempertimbangkan implikasi biaya akibat keputusan yang bersangkutan pada tahun berikutnya yang dituangkan dalam prakiraan maju.</a:t>
          </a:r>
          <a:endParaRPr lang="id-ID" sz="1800" kern="1200" dirty="0">
            <a:solidFill>
              <a:schemeClr val="tx1"/>
            </a:solidFill>
          </a:endParaRPr>
        </a:p>
      </dsp:txBody>
      <dsp:txXfrm>
        <a:off x="883522" y="0"/>
        <a:ext cx="7091235" cy="1475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2F247-9106-4439-8CFC-E38A73913591}">
      <dsp:nvSpPr>
        <dsp:cNvPr id="0" name=""/>
        <dsp:cNvSpPr/>
      </dsp:nvSpPr>
      <dsp:spPr>
        <a:xfrm>
          <a:off x="4011" y="0"/>
          <a:ext cx="8207347" cy="1143008"/>
        </a:xfrm>
        <a:prstGeom prst="homePlat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rtl="0">
            <a:lnSpc>
              <a:spcPct val="90000"/>
            </a:lnSpc>
            <a:spcBef>
              <a:spcPct val="0"/>
            </a:spcBef>
            <a:spcAft>
              <a:spcPct val="35000"/>
            </a:spcAft>
          </a:pPr>
          <a:r>
            <a:rPr lang="id-ID" sz="1900" i="1" kern="1200" dirty="0" smtClean="0"/>
            <a:t>Prakiraan Maju (forward estimate) adalah perhitungan kebutuhan dana untuk tahun anggaran berikutnya dari tahun yang direncanakan guna memastikan kesinambungan program dan kegiatan yang telah disetujui dan menjadi dasar penyusunan anggaran tahun berikutnya.</a:t>
          </a:r>
          <a:endParaRPr lang="id-ID" sz="1900" kern="1200" dirty="0"/>
        </a:p>
      </dsp:txBody>
      <dsp:txXfrm>
        <a:off x="4011" y="0"/>
        <a:ext cx="7921595" cy="11430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4AF5E-E711-40C5-98D5-6214D9387D8D}">
      <dsp:nvSpPr>
        <dsp:cNvPr id="0" name=""/>
        <dsp:cNvSpPr/>
      </dsp:nvSpPr>
      <dsp:spPr>
        <a:xfrm>
          <a:off x="0" y="0"/>
          <a:ext cx="1428759" cy="1428759"/>
        </a:xfrm>
        <a:prstGeom prst="pie">
          <a:avLst>
            <a:gd name="adj1" fmla="val 5400000"/>
            <a:gd name="adj2" fmla="val 1620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0E1AB9A-099C-4650-83DA-A8DA1EB5DE27}">
      <dsp:nvSpPr>
        <dsp:cNvPr id="0" name=""/>
        <dsp:cNvSpPr/>
      </dsp:nvSpPr>
      <dsp:spPr>
        <a:xfrm>
          <a:off x="714379" y="0"/>
          <a:ext cx="8143900" cy="1428759"/>
        </a:xfrm>
        <a:prstGeom prst="rect">
          <a:avLst/>
        </a:prstGeom>
        <a:solidFill>
          <a:schemeClr val="bg1">
            <a:lumMod val="95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id-ID" sz="1900" i="0" kern="1200" baseline="0" dirty="0" smtClean="0"/>
            <a:t>Kerangka Konseptual KPJM: 1) Penerapan sistem anggaran bergulir (</a:t>
          </a:r>
          <a:r>
            <a:rPr lang="id-ID" sz="1900" i="1" kern="1200" baseline="0" dirty="0" smtClean="0"/>
            <a:t>rolling budget)</a:t>
          </a:r>
          <a:r>
            <a:rPr lang="id-ID" sz="1900" kern="1200" dirty="0" smtClean="0"/>
            <a:t>; 2) </a:t>
          </a:r>
          <a:r>
            <a:rPr lang="id-ID" sz="1900" i="0" kern="1200" baseline="0" dirty="0" smtClean="0"/>
            <a:t>Adanya angka dasar (</a:t>
          </a:r>
          <a:r>
            <a:rPr lang="id-ID" sz="1900" i="1" kern="1200" baseline="0" dirty="0" smtClean="0"/>
            <a:t>Baseline); 3) </a:t>
          </a:r>
          <a:r>
            <a:rPr lang="id-ID" sz="1900" i="0" kern="1200" baseline="0" dirty="0" smtClean="0"/>
            <a:t>Penetapan Parameter; 4) Adanya mekanisme penyesuaian angka dasar; 5)</a:t>
          </a:r>
          <a:r>
            <a:rPr lang="id-ID" sz="1900" i="0" kern="1200" dirty="0" smtClean="0"/>
            <a:t> adanya mekanisme untuk pengajuan usulan dalam rangka tambahan  anggaran bagi kebijakan </a:t>
          </a:r>
          <a:r>
            <a:rPr lang="id-ID" sz="1900" kern="1200" dirty="0" smtClean="0"/>
            <a:t>baru (additional budget for new initiatives)</a:t>
          </a:r>
          <a:endParaRPr lang="id-ID" sz="1900" i="0" kern="1200" baseline="0" dirty="0"/>
        </a:p>
      </dsp:txBody>
      <dsp:txXfrm>
        <a:off x="714379" y="0"/>
        <a:ext cx="8143900" cy="14287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CA3FF-85A8-4F31-875B-F7C0C7D3217E}">
      <dsp:nvSpPr>
        <dsp:cNvPr id="0" name=""/>
        <dsp:cNvSpPr/>
      </dsp:nvSpPr>
      <dsp:spPr>
        <a:xfrm>
          <a:off x="0" y="9166"/>
          <a:ext cx="2592000" cy="35100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id-ID" sz="1500" b="1" kern="1200" dirty="0" smtClean="0"/>
            <a:t>Tahapan Penerapan KPJM</a:t>
          </a:r>
          <a:endParaRPr lang="id-ID" sz="1500" b="1" kern="1200" dirty="0"/>
        </a:p>
      </dsp:txBody>
      <dsp:txXfrm>
        <a:off x="17134" y="26300"/>
        <a:ext cx="2557732" cy="316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919CE-E4E3-4F9F-A5B3-D3C100B16C8F}">
      <dsp:nvSpPr>
        <dsp:cNvPr id="0" name=""/>
        <dsp:cNvSpPr/>
      </dsp:nvSpPr>
      <dsp:spPr>
        <a:xfrm>
          <a:off x="648299" y="0"/>
          <a:ext cx="7347398" cy="2571768"/>
        </a:xfrm>
        <a:prstGeom prst="rightArrow">
          <a:avLst/>
        </a:prstGeom>
        <a:solidFill>
          <a:srgbClr val="FF00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151B3EA-C1B4-4DE8-97FA-3D9B3F87E0F3}">
      <dsp:nvSpPr>
        <dsp:cNvPr id="0" name=""/>
        <dsp:cNvSpPr/>
      </dsp:nvSpPr>
      <dsp:spPr>
        <a:xfrm>
          <a:off x="94543" y="771530"/>
          <a:ext cx="8454910" cy="1028707"/>
        </a:xfrm>
        <a:prstGeom prst="roundRect">
          <a:avLst/>
        </a:prstGeom>
        <a:solidFill>
          <a:srgbClr val="F9800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d-ID" sz="1600" kern="1200" dirty="0" smtClean="0">
              <a:solidFill>
                <a:schemeClr val="bg1"/>
              </a:solidFill>
            </a:rPr>
            <a:t>Penganggaran Terpadu (unified budgeting) adalah penyusunan rencana keuangan tahunan yang dilakukan secara terintegrasi untuk seluruh jenis belanja guna melaksanakan kegiatan pemerintahan yang didasarkan pada prinsip pencapaian efisiensi alokasi dana.</a:t>
          </a:r>
          <a:endParaRPr lang="id-ID" sz="1600" kern="1200" dirty="0">
            <a:solidFill>
              <a:schemeClr val="bg1"/>
            </a:solidFill>
          </a:endParaRPr>
        </a:p>
      </dsp:txBody>
      <dsp:txXfrm>
        <a:off x="144760" y="821747"/>
        <a:ext cx="8354476" cy="9282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A14F7-40A9-4A40-9A0C-937A4FEB7F70}">
      <dsp:nvSpPr>
        <dsp:cNvPr id="0" name=""/>
        <dsp:cNvSpPr/>
      </dsp:nvSpPr>
      <dsp:spPr>
        <a:xfrm>
          <a:off x="5023" y="17477"/>
          <a:ext cx="8348167" cy="1036614"/>
        </a:xfrm>
        <a:prstGeom prst="chevron">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id-ID" sz="1900" kern="1200" dirty="0" smtClean="0"/>
            <a:t>Dilakukan dengan memadukan seluruh proses perencanaan dan penganggaran pendapatan, belanja, dan pembiayaan di lingkungan SKPD untuk menghasilkan dokumen rencana kerja dan anggaran.</a:t>
          </a:r>
          <a:endParaRPr lang="id-ID" sz="1900" kern="1200" dirty="0"/>
        </a:p>
      </dsp:txBody>
      <dsp:txXfrm>
        <a:off x="523330" y="17477"/>
        <a:ext cx="7311553" cy="10366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10">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1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3#1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3#1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0B8DCB-8427-4A8F-906B-D0064FBCF465}" type="datetimeFigureOut">
              <a:rPr lang="id-ID" smtClean="0"/>
              <a:pPr/>
              <a:t>11/09/2013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1843D-F759-40CC-A36A-8ED83A319CC9}" type="slidenum">
              <a:rPr lang="id-ID" smtClean="0"/>
              <a:pPr/>
              <a:t>‹#›</a:t>
            </a:fld>
            <a:endParaRPr lang="id-ID"/>
          </a:p>
        </p:txBody>
      </p:sp>
    </p:spTree>
    <p:extLst>
      <p:ext uri="{BB962C8B-B14F-4D97-AF65-F5344CB8AC3E}">
        <p14:creationId xmlns:p14="http://schemas.microsoft.com/office/powerpoint/2010/main" val="2391399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B761843D-F759-40CC-A36A-8ED83A319CC9}"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id-ID" smtClean="0">
              <a:latin typeface="Arial" pitchFamily="34" charset="0"/>
            </a:endParaRPr>
          </a:p>
        </p:txBody>
      </p:sp>
      <p:sp>
        <p:nvSpPr>
          <p:cNvPr id="50180" name="Slide Number Placeholder 3"/>
          <p:cNvSpPr>
            <a:spLocks noGrp="1"/>
          </p:cNvSpPr>
          <p:nvPr>
            <p:ph type="sldNum" sz="quarter" idx="5"/>
          </p:nvPr>
        </p:nvSpPr>
        <p:spPr>
          <a:noFill/>
        </p:spPr>
        <p:txBody>
          <a:bodyPr/>
          <a:lstStyle/>
          <a:p>
            <a:pPr defTabSz="1014049"/>
            <a:fld id="{AC45CC75-B6D7-40D3-B364-403A86EDB9CB}" type="slidenum">
              <a:rPr lang="en-US" smtClean="0">
                <a:latin typeface="Arial" pitchFamily="34" charset="0"/>
              </a:rPr>
              <a:pPr defTabSz="1014049"/>
              <a:t>30</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id-ID" smtClean="0">
              <a:latin typeface="Arial" pitchFamily="34" charset="0"/>
            </a:endParaRPr>
          </a:p>
        </p:txBody>
      </p:sp>
      <p:sp>
        <p:nvSpPr>
          <p:cNvPr id="50180" name="Slide Number Placeholder 3"/>
          <p:cNvSpPr>
            <a:spLocks noGrp="1"/>
          </p:cNvSpPr>
          <p:nvPr>
            <p:ph type="sldNum" sz="quarter" idx="5"/>
          </p:nvPr>
        </p:nvSpPr>
        <p:spPr>
          <a:noFill/>
        </p:spPr>
        <p:txBody>
          <a:bodyPr/>
          <a:lstStyle/>
          <a:p>
            <a:pPr defTabSz="1014049"/>
            <a:fld id="{AC45CC75-B6D7-40D3-B364-403A86EDB9CB}" type="slidenum">
              <a:rPr lang="en-US" smtClean="0">
                <a:latin typeface="Arial" pitchFamily="34" charset="0"/>
              </a:rPr>
              <a:pPr defTabSz="1014049"/>
              <a:t>31</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179B0DB-1EA6-4303-B869-61D51A2E2A1D}" type="slidenum">
              <a:rPr lang="en-US"/>
              <a:pPr/>
              <a:t>35</a:t>
            </a:fld>
            <a:endParaRPr lang="en-US"/>
          </a:p>
        </p:txBody>
      </p:sp>
      <p:sp>
        <p:nvSpPr>
          <p:cNvPr id="1113090" name="Rectangle 2"/>
          <p:cNvSpPr>
            <a:spLocks noGrp="1" noRot="1" noChangeAspect="1" noChangeArrowheads="1" noTextEdit="1"/>
          </p:cNvSpPr>
          <p:nvPr>
            <p:ph type="sldImg"/>
          </p:nvPr>
        </p:nvSpPr>
        <p:spPr>
          <a:xfrm>
            <a:off x="1143000" y="684213"/>
            <a:ext cx="4572000" cy="3429000"/>
          </a:xfrm>
          <a:ln/>
        </p:spPr>
      </p:sp>
      <p:sp>
        <p:nvSpPr>
          <p:cNvPr id="1113091" name="Rectangle 3"/>
          <p:cNvSpPr>
            <a:spLocks noGrp="1" noChangeArrowheads="1"/>
          </p:cNvSpPr>
          <p:nvPr>
            <p:ph type="body" idx="1"/>
          </p:nvPr>
        </p:nvSpPr>
        <p:spPr>
          <a:xfrm>
            <a:off x="685481" y="4342665"/>
            <a:ext cx="5487040" cy="4116270"/>
          </a:xfrm>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4B121-439D-4E1B-88F8-7A627354858B}" type="slidenum">
              <a:rPr lang="en-US"/>
              <a:pPr/>
              <a:t>37</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914711" y="4344025"/>
            <a:ext cx="5028579" cy="4114488"/>
          </a:xfrm>
        </p:spPr>
        <p:txBody>
          <a:bodyPr/>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2B904BC-2B27-4077-B7D9-38945322CA96}" type="slidenum">
              <a:rPr lang="en-US"/>
              <a:pPr/>
              <a:t>38</a:t>
            </a:fld>
            <a:endParaRPr lang="en-US"/>
          </a:p>
        </p:txBody>
      </p:sp>
      <p:sp>
        <p:nvSpPr>
          <p:cNvPr id="1111042" name="Rectangle 2"/>
          <p:cNvSpPr>
            <a:spLocks noGrp="1" noRot="1" noChangeAspect="1" noChangeArrowheads="1" noTextEdit="1"/>
          </p:cNvSpPr>
          <p:nvPr>
            <p:ph type="sldImg"/>
          </p:nvPr>
        </p:nvSpPr>
        <p:spPr>
          <a:xfrm>
            <a:off x="1143000" y="684213"/>
            <a:ext cx="4572000" cy="3429000"/>
          </a:xfrm>
          <a:ln/>
        </p:spPr>
      </p:sp>
      <p:sp>
        <p:nvSpPr>
          <p:cNvPr id="1111043" name="Rectangle 3"/>
          <p:cNvSpPr>
            <a:spLocks noGrp="1" noChangeArrowheads="1"/>
          </p:cNvSpPr>
          <p:nvPr>
            <p:ph type="body" idx="1"/>
          </p:nvPr>
        </p:nvSpPr>
        <p:spPr>
          <a:xfrm>
            <a:off x="685481" y="4342665"/>
            <a:ext cx="5487040" cy="4116270"/>
          </a:xfrm>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179B0DB-1EA6-4303-B869-61D51A2E2A1D}" type="slidenum">
              <a:rPr lang="en-US"/>
              <a:pPr/>
              <a:t>39</a:t>
            </a:fld>
            <a:endParaRPr lang="en-US"/>
          </a:p>
        </p:txBody>
      </p:sp>
      <p:sp>
        <p:nvSpPr>
          <p:cNvPr id="1113090" name="Rectangle 2"/>
          <p:cNvSpPr>
            <a:spLocks noGrp="1" noRot="1" noChangeAspect="1" noChangeArrowheads="1" noTextEdit="1"/>
          </p:cNvSpPr>
          <p:nvPr>
            <p:ph type="sldImg"/>
          </p:nvPr>
        </p:nvSpPr>
        <p:spPr>
          <a:xfrm>
            <a:off x="1143000" y="684213"/>
            <a:ext cx="4572000" cy="3429000"/>
          </a:xfrm>
          <a:ln/>
        </p:spPr>
      </p:sp>
      <p:sp>
        <p:nvSpPr>
          <p:cNvPr id="1113091" name="Rectangle 3"/>
          <p:cNvSpPr>
            <a:spLocks noGrp="1" noChangeArrowheads="1"/>
          </p:cNvSpPr>
          <p:nvPr>
            <p:ph type="body" idx="1"/>
          </p:nvPr>
        </p:nvSpPr>
        <p:spPr>
          <a:xfrm>
            <a:off x="685481" y="4342665"/>
            <a:ext cx="5487040" cy="4116270"/>
          </a:xfrm>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4C5D7-3F90-4F32-949C-1198AF7F00B8}" type="slidenum">
              <a:rPr lang="en-US"/>
              <a:pPr/>
              <a:t>46</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14711" y="4344025"/>
            <a:ext cx="5028579" cy="4114488"/>
          </a:xfrm>
        </p:spPr>
        <p:txBody>
          <a:bodyPr/>
          <a:lstStyle/>
          <a:p>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1F1D41-C72B-4A44-9C0C-91FDEB879CC2}" type="slidenum">
              <a:rPr lang="en-US"/>
              <a:pPr/>
              <a:t>47</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xfrm>
            <a:off x="914711" y="4344025"/>
            <a:ext cx="5028579" cy="4114488"/>
          </a:xfrm>
        </p:spPr>
        <p:txBody>
          <a:bodyPr/>
          <a:lstStyle/>
          <a:p>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8923E-1964-4651-A469-5D78BA4A253F}" type="slidenum">
              <a:rPr lang="en-US"/>
              <a:pPr/>
              <a:t>49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14711" y="4344025"/>
            <a:ext cx="5028579" cy="4114488"/>
          </a:xfrm>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id-ID" smtClean="0">
              <a:latin typeface="Arial" pitchFamily="34" charset="0"/>
            </a:endParaRPr>
          </a:p>
        </p:txBody>
      </p:sp>
      <p:sp>
        <p:nvSpPr>
          <p:cNvPr id="50180" name="Slide Number Placeholder 3"/>
          <p:cNvSpPr>
            <a:spLocks noGrp="1"/>
          </p:cNvSpPr>
          <p:nvPr>
            <p:ph type="sldNum" sz="quarter" idx="5"/>
          </p:nvPr>
        </p:nvSpPr>
        <p:spPr>
          <a:noFill/>
        </p:spPr>
        <p:txBody>
          <a:bodyPr/>
          <a:lstStyle/>
          <a:p>
            <a:pPr defTabSz="1014049"/>
            <a:fld id="{AC45CC75-B6D7-40D3-B364-403A86EDB9CB}" type="slidenum">
              <a:rPr lang="en-US" smtClean="0">
                <a:latin typeface="Arial" pitchFamily="34" charset="0"/>
              </a:rPr>
              <a:pPr defTabSz="1014049"/>
              <a:t>16</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AC957-40EB-4556-931A-892DA2F7665E}" type="slidenum">
              <a:rPr lang="en-US"/>
              <a:pPr/>
              <a:t>19</a:t>
            </a:fld>
            <a:endParaRPr lang="en-US"/>
          </a:p>
        </p:txBody>
      </p:sp>
      <p:sp>
        <p:nvSpPr>
          <p:cNvPr id="392194" name="Rectangle 2"/>
          <p:cNvSpPr>
            <a:spLocks noGrp="1" noRot="1" noChangeAspect="1" noChangeArrowheads="1" noTextEdit="1"/>
          </p:cNvSpPr>
          <p:nvPr>
            <p:ph type="sldImg"/>
          </p:nvPr>
        </p:nvSpPr>
        <p:spPr>
          <a:xfrm>
            <a:off x="1141413" y="684213"/>
            <a:ext cx="4575175" cy="3430587"/>
          </a:xfrm>
          <a:ln/>
        </p:spPr>
      </p:sp>
      <p:sp>
        <p:nvSpPr>
          <p:cNvPr id="392195" name="Rectangle 3"/>
          <p:cNvSpPr>
            <a:spLocks noGrp="1" noChangeArrowheads="1"/>
          </p:cNvSpPr>
          <p:nvPr>
            <p:ph type="body" idx="1"/>
          </p:nvPr>
        </p:nvSpPr>
        <p:spPr>
          <a:xfrm>
            <a:off x="913236" y="4342731"/>
            <a:ext cx="5031529" cy="4116437"/>
          </a:xfrm>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0685A-4612-4981-BB28-654F361DF00A}" type="slidenum">
              <a:rPr lang="en-US"/>
              <a:pPr/>
              <a:t>20</a:t>
            </a:fld>
            <a:endParaRPr lang="en-US"/>
          </a:p>
        </p:txBody>
      </p:sp>
      <p:sp>
        <p:nvSpPr>
          <p:cNvPr id="394242" name="Rectangle 2"/>
          <p:cNvSpPr>
            <a:spLocks noGrp="1" noRot="1" noChangeAspect="1" noChangeArrowheads="1" noTextEdit="1"/>
          </p:cNvSpPr>
          <p:nvPr>
            <p:ph type="sldImg"/>
          </p:nvPr>
        </p:nvSpPr>
        <p:spPr>
          <a:xfrm>
            <a:off x="1141413" y="684213"/>
            <a:ext cx="4575175" cy="3430587"/>
          </a:xfrm>
          <a:ln/>
        </p:spPr>
      </p:sp>
      <p:sp>
        <p:nvSpPr>
          <p:cNvPr id="394243" name="Rectangle 3"/>
          <p:cNvSpPr>
            <a:spLocks noGrp="1" noChangeArrowheads="1"/>
          </p:cNvSpPr>
          <p:nvPr>
            <p:ph type="body" idx="1"/>
          </p:nvPr>
        </p:nvSpPr>
        <p:spPr>
          <a:xfrm>
            <a:off x="913236" y="4342731"/>
            <a:ext cx="5031529" cy="4116437"/>
          </a:xfrm>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id-ID" smtClean="0">
              <a:latin typeface="Arial" pitchFamily="34" charset="0"/>
            </a:endParaRPr>
          </a:p>
        </p:txBody>
      </p:sp>
      <p:sp>
        <p:nvSpPr>
          <p:cNvPr id="50180" name="Slide Number Placeholder 3"/>
          <p:cNvSpPr>
            <a:spLocks noGrp="1"/>
          </p:cNvSpPr>
          <p:nvPr>
            <p:ph type="sldNum" sz="quarter" idx="5"/>
          </p:nvPr>
        </p:nvSpPr>
        <p:spPr>
          <a:noFill/>
        </p:spPr>
        <p:txBody>
          <a:bodyPr/>
          <a:lstStyle/>
          <a:p>
            <a:pPr defTabSz="1014049"/>
            <a:fld id="{AC45CC75-B6D7-40D3-B364-403A86EDB9CB}" type="slidenum">
              <a:rPr lang="en-US" smtClean="0">
                <a:latin typeface="Arial" pitchFamily="34" charset="0"/>
              </a:rPr>
              <a:pPr defTabSz="1014049"/>
              <a:t>24</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id-ID" smtClean="0">
              <a:latin typeface="Arial" pitchFamily="34" charset="0"/>
            </a:endParaRPr>
          </a:p>
        </p:txBody>
      </p:sp>
      <p:sp>
        <p:nvSpPr>
          <p:cNvPr id="50180" name="Slide Number Placeholder 3"/>
          <p:cNvSpPr>
            <a:spLocks noGrp="1"/>
          </p:cNvSpPr>
          <p:nvPr>
            <p:ph type="sldNum" sz="quarter" idx="5"/>
          </p:nvPr>
        </p:nvSpPr>
        <p:spPr>
          <a:noFill/>
        </p:spPr>
        <p:txBody>
          <a:bodyPr/>
          <a:lstStyle/>
          <a:p>
            <a:pPr defTabSz="1014049"/>
            <a:fld id="{AC45CC75-B6D7-40D3-B364-403A86EDB9CB}" type="slidenum">
              <a:rPr lang="en-US" smtClean="0">
                <a:latin typeface="Arial" pitchFamily="34" charset="0"/>
              </a:rPr>
              <a:pPr defTabSz="1014049"/>
              <a:t>26</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id-ID" smtClean="0">
              <a:latin typeface="Arial" pitchFamily="34" charset="0"/>
            </a:endParaRPr>
          </a:p>
        </p:txBody>
      </p:sp>
      <p:sp>
        <p:nvSpPr>
          <p:cNvPr id="50180" name="Slide Number Placeholder 3"/>
          <p:cNvSpPr>
            <a:spLocks noGrp="1"/>
          </p:cNvSpPr>
          <p:nvPr>
            <p:ph type="sldNum" sz="quarter" idx="5"/>
          </p:nvPr>
        </p:nvSpPr>
        <p:spPr>
          <a:noFill/>
        </p:spPr>
        <p:txBody>
          <a:bodyPr/>
          <a:lstStyle/>
          <a:p>
            <a:pPr defTabSz="1014049"/>
            <a:fld id="{AC45CC75-B6D7-40D3-B364-403A86EDB9CB}" type="slidenum">
              <a:rPr lang="en-US" smtClean="0">
                <a:latin typeface="Arial" pitchFamily="34" charset="0"/>
              </a:rPr>
              <a:pPr defTabSz="1014049"/>
              <a:t>27</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id-ID" smtClean="0">
              <a:latin typeface="Arial" pitchFamily="34" charset="0"/>
            </a:endParaRPr>
          </a:p>
        </p:txBody>
      </p:sp>
      <p:sp>
        <p:nvSpPr>
          <p:cNvPr id="50180" name="Slide Number Placeholder 3"/>
          <p:cNvSpPr>
            <a:spLocks noGrp="1"/>
          </p:cNvSpPr>
          <p:nvPr>
            <p:ph type="sldNum" sz="quarter" idx="5"/>
          </p:nvPr>
        </p:nvSpPr>
        <p:spPr>
          <a:noFill/>
        </p:spPr>
        <p:txBody>
          <a:bodyPr/>
          <a:lstStyle/>
          <a:p>
            <a:pPr defTabSz="1014049"/>
            <a:fld id="{AC45CC75-B6D7-40D3-B364-403A86EDB9CB}" type="slidenum">
              <a:rPr lang="en-US" smtClean="0">
                <a:latin typeface="Arial" pitchFamily="34" charset="0"/>
              </a:rPr>
              <a:pPr defTabSz="1014049"/>
              <a:t>28</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id-ID" smtClean="0">
              <a:latin typeface="Arial" pitchFamily="34" charset="0"/>
            </a:endParaRPr>
          </a:p>
        </p:txBody>
      </p:sp>
      <p:sp>
        <p:nvSpPr>
          <p:cNvPr id="50180" name="Slide Number Placeholder 3"/>
          <p:cNvSpPr>
            <a:spLocks noGrp="1"/>
          </p:cNvSpPr>
          <p:nvPr>
            <p:ph type="sldNum" sz="quarter" idx="5"/>
          </p:nvPr>
        </p:nvSpPr>
        <p:spPr>
          <a:noFill/>
        </p:spPr>
        <p:txBody>
          <a:bodyPr/>
          <a:lstStyle/>
          <a:p>
            <a:pPr defTabSz="1014049"/>
            <a:fld id="{AC45CC75-B6D7-40D3-B364-403A86EDB9CB}" type="slidenum">
              <a:rPr lang="en-US" smtClean="0">
                <a:latin typeface="Arial" pitchFamily="34" charset="0"/>
              </a:rPr>
              <a:pPr defTabSz="1014049"/>
              <a:t>29</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3859B6E-83B6-45F9-AA29-118CFBDD9440}"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2F5FD75-D7D8-40A3-8790-C340C713C1A8}"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F57FFFE-9656-45D1-8DC3-5A884021D071}" type="slidenum">
              <a:rPr lang="es-ES"/>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22098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559E6C08-600C-46C6-9941-F94B1E2E8FD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B35995D-0278-4030-8CE8-70B791AB620D}"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7B0C32C4-74B3-4995-84A5-71832609B7F5}"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9FD738F-85B4-418B-8B13-38B134AC3AFC}"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CCCCDB9A-DB74-4586-A54D-14F2CEE14A7F}"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4561E48B-B722-4B2B-8D81-8765DD04BD4B}"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AEBB8685-1C60-4515-B1A2-7A324263DBE6}"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16448FC1-1272-48E4-9702-0933EC62535D}"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5FAD6E5-9322-4058-86DF-E9FFF593A91B}"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83EF824-9AAA-47C4-851A-1448513EE444}"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gi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gif"/><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gif"/><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18" Type="http://schemas.openxmlformats.org/officeDocument/2006/relationships/diagramColors" Target="../diagrams/colors6.xml"/><Relationship Id="rId3" Type="http://schemas.openxmlformats.org/officeDocument/2006/relationships/image" Target="../media/image4.gif"/><Relationship Id="rId7" Type="http://schemas.openxmlformats.org/officeDocument/2006/relationships/diagramQuickStyle" Target="../diagrams/quickStyle4.xml"/><Relationship Id="rId12" Type="http://schemas.openxmlformats.org/officeDocument/2006/relationships/diagramQuickStyle" Target="../diagrams/quickStyle5.xml"/><Relationship Id="rId17" Type="http://schemas.openxmlformats.org/officeDocument/2006/relationships/diagramQuickStyle" Target="../diagrams/quickStyle6.xml"/><Relationship Id="rId2" Type="http://schemas.openxmlformats.org/officeDocument/2006/relationships/notesSlide" Target="../notesSlides/notesSlide8.xml"/><Relationship Id="rId16" Type="http://schemas.openxmlformats.org/officeDocument/2006/relationships/diagramLayout" Target="../diagrams/layout6.xml"/><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diagramData" Target="../diagrams/data6.xml"/><Relationship Id="rId10" Type="http://schemas.openxmlformats.org/officeDocument/2006/relationships/diagramData" Target="../diagrams/data5.xml"/><Relationship Id="rId19" Type="http://schemas.microsoft.com/office/2007/relationships/diagramDrawing" Target="../diagrams/drawing6.xml"/><Relationship Id="rId4" Type="http://schemas.openxmlformats.org/officeDocument/2006/relationships/image" Target="../media/image10.png"/><Relationship Id="rId9" Type="http://schemas.microsoft.com/office/2007/relationships/diagramDrawing" Target="../diagrams/drawing4.xml"/><Relationship Id="rId14" Type="http://schemas.microsoft.com/office/2007/relationships/diagramDrawing" Target="../diagrams/drawing5.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gif"/><Relationship Id="rId7" Type="http://schemas.openxmlformats.org/officeDocument/2006/relationships/diagramQuickStyle" Target="../diagrams/quickStyle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11.png"/><Relationship Id="rId4" Type="http://schemas.openxmlformats.org/officeDocument/2006/relationships/image" Target="../media/image10.png"/><Relationship Id="rId9" Type="http://schemas.microsoft.com/office/2007/relationships/diagramDrawing" Target="../diagrams/drawing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4.gif"/><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0" Type="http://schemas.openxmlformats.org/officeDocument/2006/relationships/diagramData" Target="../diagrams/data9.xml"/><Relationship Id="rId4" Type="http://schemas.openxmlformats.org/officeDocument/2006/relationships/image" Target="../media/image10.png"/><Relationship Id="rId9" Type="http://schemas.microsoft.com/office/2007/relationships/diagramDrawing" Target="../diagrams/drawing8.xml"/><Relationship Id="rId14" Type="http://schemas.microsoft.com/office/2007/relationships/diagramDrawing" Target="../diagrams/drawing9.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diagramColors" Target="../diagrams/colors11.xml"/><Relationship Id="rId18" Type="http://schemas.openxmlformats.org/officeDocument/2006/relationships/diagramColors" Target="../diagrams/colors12.xml"/><Relationship Id="rId3" Type="http://schemas.openxmlformats.org/officeDocument/2006/relationships/image" Target="../media/image4.gif"/><Relationship Id="rId7" Type="http://schemas.openxmlformats.org/officeDocument/2006/relationships/diagramQuickStyle" Target="../diagrams/quickStyle10.xml"/><Relationship Id="rId12" Type="http://schemas.openxmlformats.org/officeDocument/2006/relationships/diagramQuickStyle" Target="../diagrams/quickStyle11.xml"/><Relationship Id="rId17" Type="http://schemas.openxmlformats.org/officeDocument/2006/relationships/diagramQuickStyle" Target="../diagrams/quickStyle12.xml"/><Relationship Id="rId2" Type="http://schemas.openxmlformats.org/officeDocument/2006/relationships/notesSlide" Target="../notesSlides/notesSlide11.xml"/><Relationship Id="rId16" Type="http://schemas.openxmlformats.org/officeDocument/2006/relationships/diagramLayout" Target="../diagrams/layout12.xml"/><Relationship Id="rId1" Type="http://schemas.openxmlformats.org/officeDocument/2006/relationships/slideLayout" Target="../slideLayouts/slideLayout1.xml"/><Relationship Id="rId6" Type="http://schemas.openxmlformats.org/officeDocument/2006/relationships/diagramLayout" Target="../diagrams/layout10.xml"/><Relationship Id="rId11" Type="http://schemas.openxmlformats.org/officeDocument/2006/relationships/diagramLayout" Target="../diagrams/layout11.xml"/><Relationship Id="rId5" Type="http://schemas.openxmlformats.org/officeDocument/2006/relationships/diagramData" Target="../diagrams/data10.xml"/><Relationship Id="rId15" Type="http://schemas.openxmlformats.org/officeDocument/2006/relationships/diagramData" Target="../diagrams/data12.xml"/><Relationship Id="rId10" Type="http://schemas.openxmlformats.org/officeDocument/2006/relationships/diagramData" Target="../diagrams/data11.xml"/><Relationship Id="rId19" Type="http://schemas.microsoft.com/office/2007/relationships/diagramDrawing" Target="../diagrams/drawing12.xml"/><Relationship Id="rId4" Type="http://schemas.openxmlformats.org/officeDocument/2006/relationships/image" Target="../media/image12.jpeg"/><Relationship Id="rId9" Type="http://schemas.microsoft.com/office/2007/relationships/diagramDrawing" Target="../diagrams/drawing10.xml"/><Relationship Id="rId14" Type="http://schemas.microsoft.com/office/2007/relationships/diagramDrawing" Target="../diagrams/drawing1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4.gi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gi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gif"/></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4.gif"/><Relationship Id="rId7" Type="http://schemas.openxmlformats.org/officeDocument/2006/relationships/diagramQuickStyle" Target="../diagrams/quickStyle16.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21.png"/><Relationship Id="rId9" Type="http://schemas.microsoft.com/office/2007/relationships/diagramDrawing" Target="../diagrams/drawing16.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26.emf"/><Relationship Id="rId4" Type="http://schemas.openxmlformats.org/officeDocument/2006/relationships/oleObject" Target="../embeddings/Microsoft_Word_97_-_2003_Document1.doc"/></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gif"/><Relationship Id="rId5" Type="http://schemas.openxmlformats.org/officeDocument/2006/relationships/image" Target="../media/image27.emf"/><Relationship Id="rId4" Type="http://schemas.openxmlformats.org/officeDocument/2006/relationships/oleObject" Target="../embeddings/Microsoft_Word_97_-_2003_Document2.doc"/></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4.gif"/><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42.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image" Target="../media/image4.gif"/><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s>
</file>

<file path=ppt/slides/_rels/slide43.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4.gif"/><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microsoft.com/office/2007/relationships/diagramDrawing" Target="../diagrams/drawing23.xml"/><Relationship Id="rId13" Type="http://schemas.microsoft.com/office/2007/relationships/diagramDrawing" Target="../diagrams/drawing24.xml"/><Relationship Id="rId3" Type="http://schemas.openxmlformats.org/officeDocument/2006/relationships/image" Target="../media/image4.gif"/><Relationship Id="rId7" Type="http://schemas.openxmlformats.org/officeDocument/2006/relationships/diagramColors" Target="../diagrams/colors23.xml"/><Relationship Id="rId12" Type="http://schemas.openxmlformats.org/officeDocument/2006/relationships/diagramColors" Target="../diagrams/colors24.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23.xml"/><Relationship Id="rId11" Type="http://schemas.openxmlformats.org/officeDocument/2006/relationships/diagramQuickStyle" Target="../diagrams/quickStyle24.xml"/><Relationship Id="rId5" Type="http://schemas.openxmlformats.org/officeDocument/2006/relationships/diagramLayout" Target="../diagrams/layout23.xml"/><Relationship Id="rId10" Type="http://schemas.openxmlformats.org/officeDocument/2006/relationships/diagramLayout" Target="../diagrams/layout24.xml"/><Relationship Id="rId4" Type="http://schemas.openxmlformats.org/officeDocument/2006/relationships/diagramData" Target="../diagrams/data23.xml"/><Relationship Id="rId9" Type="http://schemas.openxmlformats.org/officeDocument/2006/relationships/diagramData" Target="../diagrams/data24.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4.gif"/><Relationship Id="rId7" Type="http://schemas.openxmlformats.org/officeDocument/2006/relationships/diagramColors" Target="../diagrams/colors2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RKA-SKPD%201.docx" TargetMode="External"/><Relationship Id="rId7" Type="http://schemas.openxmlformats.org/officeDocument/2006/relationships/image" Target="../media/image4.gif"/><Relationship Id="rId2" Type="http://schemas.openxmlformats.org/officeDocument/2006/relationships/hyperlink" Target="RKA%20&#8211;%20SKPD.docx" TargetMode="External"/><Relationship Id="rId1" Type="http://schemas.openxmlformats.org/officeDocument/2006/relationships/slideLayout" Target="../slideLayouts/slideLayout2.xml"/><Relationship Id="rId6" Type="http://schemas.openxmlformats.org/officeDocument/2006/relationships/hyperlink" Target="RKA-SKPD%202.2.1.docx" TargetMode="External"/><Relationship Id="rId5" Type="http://schemas.openxmlformats.org/officeDocument/2006/relationships/hyperlink" Target="RKA-SKPD%202.2.docx" TargetMode="External"/><Relationship Id="rId4" Type="http://schemas.openxmlformats.org/officeDocument/2006/relationships/hyperlink" Target="RKA-SKPD%202.1.docx"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Lampiran%20Permendagri%2013.xl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1" name="Picture 10" descr="animasi-bendera-indonesia.gif"/>
          <p:cNvPicPr>
            <a:picLocks noChangeAspect="1"/>
          </p:cNvPicPr>
          <p:nvPr/>
        </p:nvPicPr>
        <p:blipFill>
          <a:blip r:embed="rId4" cstate="print"/>
          <a:stretch>
            <a:fillRect/>
          </a:stretch>
        </p:blipFill>
        <p:spPr>
          <a:xfrm>
            <a:off x="6744636" y="4754524"/>
            <a:ext cx="719999" cy="539999"/>
          </a:xfrm>
          <a:prstGeom prst="rect">
            <a:avLst/>
          </a:prstGeom>
          <a:effectLst>
            <a:innerShdw blurRad="63500" dist="50800" dir="16200000">
              <a:prstClr val="black">
                <a:alpha val="50000"/>
              </a:prstClr>
            </a:innerShdw>
          </a:effectLst>
        </p:spPr>
      </p:pic>
      <p:sp>
        <p:nvSpPr>
          <p:cNvPr id="2198" name="Rectangle 150"/>
          <p:cNvSpPr>
            <a:spLocks noGrp="1" noChangeArrowheads="1"/>
          </p:cNvSpPr>
          <p:nvPr>
            <p:ph type="ctrTitle"/>
          </p:nvPr>
        </p:nvSpPr>
        <p:spPr>
          <a:xfrm>
            <a:off x="250825" y="3571876"/>
            <a:ext cx="5254625" cy="647700"/>
          </a:xfrm>
        </p:spPr>
        <p:txBody>
          <a:bodyPr/>
          <a:lstStyle/>
          <a:p>
            <a:pPr algn="l"/>
            <a:r>
              <a:rPr lang="id-ID" sz="2800" b="1" dirty="0" smtClean="0">
                <a:solidFill>
                  <a:srgbClr val="663300"/>
                </a:solidFill>
              </a:rPr>
              <a:t>DASAR-DASAR PENGANGGARAN KINERJA</a:t>
            </a:r>
            <a:endParaRPr lang="es-ES" sz="2800" b="1" dirty="0">
              <a:solidFill>
                <a:srgbClr val="663300"/>
              </a:solidFill>
            </a:endParaRPr>
          </a:p>
        </p:txBody>
      </p:sp>
      <p:sp>
        <p:nvSpPr>
          <p:cNvPr id="9" name="Rectangle 175"/>
          <p:cNvSpPr>
            <a:spLocks noChangeArrowheads="1"/>
          </p:cNvSpPr>
          <p:nvPr/>
        </p:nvSpPr>
        <p:spPr bwMode="auto">
          <a:xfrm>
            <a:off x="216573" y="6210324"/>
            <a:ext cx="5569873" cy="647700"/>
          </a:xfrm>
          <a:prstGeom prst="rect">
            <a:avLst/>
          </a:prstGeom>
          <a:noFill/>
          <a:ln w="9525">
            <a:noFill/>
            <a:miter lim="800000"/>
            <a:headEnd/>
            <a:tailEnd/>
          </a:ln>
          <a:effectLst/>
        </p:spPr>
        <p:txBody>
          <a:bodyPr anchor="ctr"/>
          <a:lstStyle/>
          <a:p>
            <a:r>
              <a:rPr lang="id-ID" sz="1400" b="1" dirty="0" smtClean="0">
                <a:solidFill>
                  <a:srgbClr val="663300"/>
                </a:solidFill>
              </a:rPr>
              <a:t>Madekhan. Sept. 2013</a:t>
            </a:r>
            <a:endParaRPr lang="es-ES" sz="1400" b="1" dirty="0">
              <a:solidFill>
                <a:srgbClr val="6633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marL="838200" indent="-838200" eaLnBrk="1" hangingPunct="1">
              <a:defRPr/>
            </a:pPr>
            <a:r>
              <a:rPr lang="en-US" dirty="0" err="1" smtClean="0">
                <a:solidFill>
                  <a:schemeClr val="tx1"/>
                </a:solidFill>
              </a:rPr>
              <a:t>Tolok</a:t>
            </a:r>
            <a:r>
              <a:rPr lang="en-US" dirty="0" smtClean="0">
                <a:solidFill>
                  <a:schemeClr val="tx1"/>
                </a:solidFill>
              </a:rPr>
              <a:t> </a:t>
            </a:r>
            <a:r>
              <a:rPr lang="en-US" dirty="0" err="1" smtClean="0">
                <a:solidFill>
                  <a:schemeClr val="tx1"/>
                </a:solidFill>
              </a:rPr>
              <a:t>Ukur</a:t>
            </a:r>
            <a:r>
              <a:rPr lang="en-US" dirty="0" smtClean="0">
                <a:solidFill>
                  <a:schemeClr val="tx1"/>
                </a:solidFill>
              </a:rPr>
              <a:t> </a:t>
            </a:r>
            <a:r>
              <a:rPr lang="en-US" dirty="0" err="1" smtClean="0">
                <a:solidFill>
                  <a:schemeClr val="tx1"/>
                </a:solidFill>
              </a:rPr>
              <a:t>Kinerja</a:t>
            </a:r>
            <a:endParaRPr lang="en-US" i="1" dirty="0" smtClean="0">
              <a:solidFill>
                <a:schemeClr val="tx1"/>
              </a:solidFill>
            </a:endParaRPr>
          </a:p>
        </p:txBody>
      </p:sp>
      <p:sp>
        <p:nvSpPr>
          <p:cNvPr id="75779" name="Rectangle 3"/>
          <p:cNvSpPr>
            <a:spLocks noGrp="1" noChangeArrowheads="1"/>
          </p:cNvSpPr>
          <p:nvPr>
            <p:ph type="body" idx="1"/>
          </p:nvPr>
        </p:nvSpPr>
        <p:spPr/>
        <p:txBody>
          <a:bodyPr/>
          <a:lstStyle/>
          <a:p>
            <a:pPr eaLnBrk="1" hangingPunct="1">
              <a:lnSpc>
                <a:spcPct val="80000"/>
              </a:lnSpc>
              <a:defRPr/>
            </a:pPr>
            <a:r>
              <a:rPr lang="es-ES" sz="2400" b="1" dirty="0" smtClean="0">
                <a:effectLst>
                  <a:outerShdw blurRad="38100" dist="38100" dir="2700000" algn="tl">
                    <a:srgbClr val="FFFFFF"/>
                  </a:outerShdw>
                </a:effectLst>
              </a:rPr>
              <a:t>Relevan ,</a:t>
            </a:r>
            <a:r>
              <a:rPr lang="es-ES" sz="2400" b="1" dirty="0" smtClean="0"/>
              <a:t> </a:t>
            </a:r>
            <a:r>
              <a:rPr lang="es-ES" sz="2400" dirty="0" smtClean="0"/>
              <a:t>secara logis dan </a:t>
            </a:r>
            <a:r>
              <a:rPr lang="es-ES" sz="2400" dirty="0" err="1" smtClean="0"/>
              <a:t>langsung</a:t>
            </a:r>
            <a:r>
              <a:rPr lang="es-ES" sz="2400" dirty="0" smtClean="0"/>
              <a:t> </a:t>
            </a:r>
            <a:r>
              <a:rPr lang="es-ES" sz="2400" dirty="0" err="1" smtClean="0"/>
              <a:t>berhubungan</a:t>
            </a:r>
            <a:r>
              <a:rPr lang="es-ES" sz="2400" dirty="0" smtClean="0"/>
              <a:t> </a:t>
            </a:r>
            <a:r>
              <a:rPr lang="es-ES" sz="2400" dirty="0" err="1" smtClean="0"/>
              <a:t>dengan</a:t>
            </a:r>
            <a:r>
              <a:rPr lang="es-ES" sz="2400" dirty="0" smtClean="0"/>
              <a:t> </a:t>
            </a:r>
            <a:r>
              <a:rPr lang="es-ES" sz="2400" dirty="0" err="1" smtClean="0"/>
              <a:t>tujuan</a:t>
            </a:r>
            <a:r>
              <a:rPr lang="es-ES" sz="2400" dirty="0" smtClean="0"/>
              <a:t> dan </a:t>
            </a:r>
            <a:r>
              <a:rPr lang="es-ES" sz="2400" dirty="0" err="1" smtClean="0"/>
              <a:t>sasaran</a:t>
            </a:r>
            <a:r>
              <a:rPr lang="es-ES" sz="2400" dirty="0" smtClean="0"/>
              <a:t> </a:t>
            </a:r>
            <a:r>
              <a:rPr lang="es-ES" sz="2400" dirty="0" err="1" smtClean="0"/>
              <a:t>Unit</a:t>
            </a:r>
            <a:r>
              <a:rPr lang="es-ES" sz="2400" dirty="0" smtClean="0"/>
              <a:t> </a:t>
            </a:r>
            <a:r>
              <a:rPr lang="es-ES" sz="2400" dirty="0" err="1" smtClean="0"/>
              <a:t>Kerja</a:t>
            </a:r>
            <a:r>
              <a:rPr lang="es-ES" sz="2400" dirty="0" smtClean="0"/>
              <a:t> , </a:t>
            </a:r>
            <a:r>
              <a:rPr lang="es-ES" sz="2400" dirty="0" err="1" smtClean="0"/>
              <a:t>Progam</a:t>
            </a:r>
            <a:r>
              <a:rPr lang="es-ES" sz="2400" dirty="0" smtClean="0"/>
              <a:t> </a:t>
            </a:r>
            <a:r>
              <a:rPr lang="es-ES" sz="2400" dirty="0" err="1" smtClean="0"/>
              <a:t>atau</a:t>
            </a:r>
            <a:r>
              <a:rPr lang="es-ES" sz="2400" dirty="0" smtClean="0"/>
              <a:t> </a:t>
            </a:r>
            <a:r>
              <a:rPr lang="es-ES" sz="2400" dirty="0" err="1" smtClean="0"/>
              <a:t>Kegiatan</a:t>
            </a:r>
            <a:r>
              <a:rPr lang="es-ES" sz="2400" dirty="0" smtClean="0"/>
              <a:t>.</a:t>
            </a:r>
            <a:endParaRPr lang="es-ES" sz="2400" b="1" dirty="0" smtClean="0"/>
          </a:p>
          <a:p>
            <a:pPr eaLnBrk="1" hangingPunct="1">
              <a:lnSpc>
                <a:spcPct val="80000"/>
              </a:lnSpc>
              <a:defRPr/>
            </a:pPr>
            <a:r>
              <a:rPr lang="es-ES" sz="2400" b="1" dirty="0" err="1" smtClean="0">
                <a:effectLst>
                  <a:outerShdw blurRad="38100" dist="38100" dir="2700000" algn="tl">
                    <a:srgbClr val="FFFFFF"/>
                  </a:outerShdw>
                </a:effectLst>
              </a:rPr>
              <a:t>Mudah</a:t>
            </a:r>
            <a:r>
              <a:rPr lang="es-ES" sz="2400" b="1" dirty="0" smtClean="0">
                <a:effectLst>
                  <a:outerShdw blurRad="38100" dist="38100" dir="2700000" algn="tl">
                    <a:srgbClr val="FFFFFF"/>
                  </a:outerShdw>
                </a:effectLst>
              </a:rPr>
              <a:t> </a:t>
            </a:r>
            <a:r>
              <a:rPr lang="es-ES" sz="2400" b="1" dirty="0" err="1" smtClean="0">
                <a:effectLst>
                  <a:outerShdw blurRad="38100" dist="38100" dir="2700000" algn="tl">
                    <a:srgbClr val="FFFFFF"/>
                  </a:outerShdw>
                </a:effectLst>
              </a:rPr>
              <a:t>dipahami</a:t>
            </a:r>
            <a:r>
              <a:rPr lang="es-ES" sz="2400" b="1" dirty="0" smtClean="0">
                <a:effectLst>
                  <a:outerShdw blurRad="38100" dist="38100" dir="2700000" algn="tl">
                    <a:srgbClr val="FFFFFF"/>
                  </a:outerShdw>
                </a:effectLst>
              </a:rPr>
              <a:t> ,</a:t>
            </a:r>
            <a:r>
              <a:rPr lang="es-ES" sz="2400" b="1" dirty="0" smtClean="0"/>
              <a:t> </a:t>
            </a:r>
            <a:r>
              <a:rPr lang="es-ES" sz="2400" dirty="0" err="1" smtClean="0"/>
              <a:t>dapat</a:t>
            </a:r>
            <a:r>
              <a:rPr lang="es-ES" sz="2400" dirty="0" smtClean="0"/>
              <a:t> </a:t>
            </a:r>
            <a:r>
              <a:rPr lang="es-ES" sz="2400" dirty="0" err="1" smtClean="0"/>
              <a:t>dikomunikasikan</a:t>
            </a:r>
            <a:r>
              <a:rPr lang="es-ES" sz="2400" dirty="0" smtClean="0"/>
              <a:t> </a:t>
            </a:r>
            <a:r>
              <a:rPr lang="es-ES" sz="2400" dirty="0" err="1" smtClean="0"/>
              <a:t>dengan</a:t>
            </a:r>
            <a:r>
              <a:rPr lang="es-ES" sz="2400" dirty="0" smtClean="0"/>
              <a:t> </a:t>
            </a:r>
            <a:r>
              <a:rPr lang="es-ES" sz="2400" dirty="0" err="1" smtClean="0"/>
              <a:t>jelas</a:t>
            </a:r>
            <a:r>
              <a:rPr lang="es-ES" sz="2400" dirty="0" smtClean="0"/>
              <a:t>.</a:t>
            </a:r>
            <a:endParaRPr lang="es-ES" sz="2400" b="1" dirty="0" smtClean="0"/>
          </a:p>
          <a:p>
            <a:pPr eaLnBrk="1" hangingPunct="1">
              <a:lnSpc>
                <a:spcPct val="80000"/>
              </a:lnSpc>
              <a:defRPr/>
            </a:pPr>
            <a:r>
              <a:rPr lang="es-ES" sz="2400" b="1" dirty="0" err="1" smtClean="0">
                <a:effectLst>
                  <a:outerShdw blurRad="38100" dist="38100" dir="2700000" algn="tl">
                    <a:srgbClr val="FFFFFF"/>
                  </a:outerShdw>
                </a:effectLst>
              </a:rPr>
              <a:t>Konsisten</a:t>
            </a:r>
            <a:r>
              <a:rPr lang="es-ES" sz="2400" b="1" dirty="0" smtClean="0">
                <a:effectLst>
                  <a:outerShdw blurRad="38100" dist="38100" dir="2700000" algn="tl">
                    <a:srgbClr val="FFFFFF"/>
                  </a:outerShdw>
                </a:effectLst>
              </a:rPr>
              <a:t> ,</a:t>
            </a:r>
            <a:r>
              <a:rPr lang="es-ES" sz="2400" b="1" dirty="0" smtClean="0"/>
              <a:t> </a:t>
            </a:r>
            <a:r>
              <a:rPr lang="es-ES" sz="2400" dirty="0" err="1" smtClean="0"/>
              <a:t>digunakan</a:t>
            </a:r>
            <a:r>
              <a:rPr lang="es-ES" sz="2400" dirty="0" smtClean="0"/>
              <a:t> secara </a:t>
            </a:r>
            <a:r>
              <a:rPr lang="es-ES" sz="2400" dirty="0" err="1" smtClean="0"/>
              <a:t>seragam</a:t>
            </a:r>
            <a:r>
              <a:rPr lang="es-ES" sz="2400" dirty="0" smtClean="0"/>
              <a:t> </a:t>
            </a:r>
            <a:r>
              <a:rPr lang="es-ES" sz="2400" dirty="0" err="1" smtClean="0"/>
              <a:t>dalam</a:t>
            </a:r>
            <a:r>
              <a:rPr lang="es-ES" sz="2400" dirty="0" smtClean="0"/>
              <a:t> </a:t>
            </a:r>
            <a:r>
              <a:rPr lang="es-ES" sz="2400" dirty="0" err="1" smtClean="0"/>
              <a:t>perncanaan</a:t>
            </a:r>
            <a:r>
              <a:rPr lang="es-ES" sz="2400" dirty="0" smtClean="0"/>
              <a:t>, </a:t>
            </a:r>
            <a:r>
              <a:rPr lang="es-ES" sz="2400" dirty="0" err="1" smtClean="0"/>
              <a:t>penganggaran</a:t>
            </a:r>
            <a:r>
              <a:rPr lang="es-ES" sz="2400" dirty="0" smtClean="0"/>
              <a:t>, </a:t>
            </a:r>
            <a:r>
              <a:rPr lang="es-ES" sz="2400" dirty="0" err="1" smtClean="0"/>
              <a:t>sistem</a:t>
            </a:r>
            <a:r>
              <a:rPr lang="es-ES" sz="2400" dirty="0" smtClean="0"/>
              <a:t> </a:t>
            </a:r>
            <a:r>
              <a:rPr lang="es-ES" sz="2400" dirty="0" err="1" smtClean="0"/>
              <a:t>akuntansi</a:t>
            </a:r>
            <a:r>
              <a:rPr lang="es-ES" sz="2400" dirty="0" smtClean="0"/>
              <a:t> dan </a:t>
            </a:r>
            <a:r>
              <a:rPr lang="es-ES" sz="2400" dirty="0" err="1" smtClean="0"/>
              <a:t>pelaporan</a:t>
            </a:r>
            <a:r>
              <a:rPr lang="es-ES" sz="2400" dirty="0" smtClean="0"/>
              <a:t>.</a:t>
            </a:r>
            <a:endParaRPr lang="es-ES" sz="2400" b="1" dirty="0" smtClean="0"/>
          </a:p>
          <a:p>
            <a:pPr eaLnBrk="1" hangingPunct="1">
              <a:lnSpc>
                <a:spcPct val="80000"/>
              </a:lnSpc>
              <a:defRPr/>
            </a:pPr>
            <a:r>
              <a:rPr lang="es-ES" sz="2400" b="1" dirty="0" err="1" smtClean="0">
                <a:effectLst>
                  <a:outerShdw blurRad="38100" dist="38100" dir="2700000" algn="tl">
                    <a:srgbClr val="FFFFFF"/>
                  </a:outerShdw>
                </a:effectLst>
              </a:rPr>
              <a:t>Dapat</a:t>
            </a:r>
            <a:r>
              <a:rPr lang="es-ES" sz="2400" b="1" dirty="0" smtClean="0">
                <a:effectLst>
                  <a:outerShdw blurRad="38100" dist="38100" dir="2700000" algn="tl">
                    <a:srgbClr val="FFFFFF"/>
                  </a:outerShdw>
                </a:effectLst>
              </a:rPr>
              <a:t> </a:t>
            </a:r>
            <a:r>
              <a:rPr lang="es-ES" sz="2400" b="1" dirty="0" err="1" smtClean="0">
                <a:effectLst>
                  <a:outerShdw blurRad="38100" dist="38100" dir="2700000" algn="tl">
                    <a:srgbClr val="FFFFFF"/>
                  </a:outerShdw>
                </a:effectLst>
              </a:rPr>
              <a:t>dibandingkan</a:t>
            </a:r>
            <a:r>
              <a:rPr lang="es-ES" sz="2400" b="1" dirty="0" smtClean="0">
                <a:effectLst>
                  <a:outerShdw blurRad="38100" dist="38100" dir="2700000" algn="tl">
                    <a:srgbClr val="FFFFFF"/>
                  </a:outerShdw>
                </a:effectLst>
              </a:rPr>
              <a:t> ,</a:t>
            </a:r>
            <a:r>
              <a:rPr lang="es-ES" sz="2400" b="1" dirty="0" smtClean="0"/>
              <a:t> </a:t>
            </a:r>
            <a:r>
              <a:rPr lang="es-ES" sz="2400" dirty="0" err="1" smtClean="0"/>
              <a:t>dapat</a:t>
            </a:r>
            <a:r>
              <a:rPr lang="es-ES" sz="2400" dirty="0" smtClean="0"/>
              <a:t> </a:t>
            </a:r>
            <a:r>
              <a:rPr lang="es-ES" sz="2400" dirty="0" err="1" smtClean="0"/>
              <a:t>menunjukkan</a:t>
            </a:r>
            <a:r>
              <a:rPr lang="es-ES" sz="2400" dirty="0" smtClean="0"/>
              <a:t> </a:t>
            </a:r>
            <a:r>
              <a:rPr lang="es-ES" sz="2400" dirty="0" err="1" smtClean="0"/>
              <a:t>perkembangan</a:t>
            </a:r>
            <a:r>
              <a:rPr lang="es-ES" sz="2400" dirty="0" smtClean="0"/>
              <a:t> dan </a:t>
            </a:r>
            <a:r>
              <a:rPr lang="es-ES" sz="2400" dirty="0" err="1" smtClean="0"/>
              <a:t>perbedaan</a:t>
            </a:r>
            <a:r>
              <a:rPr lang="es-ES" sz="2400" dirty="0" smtClean="0"/>
              <a:t> </a:t>
            </a:r>
            <a:r>
              <a:rPr lang="es-ES" sz="2400" dirty="0" err="1" smtClean="0"/>
              <a:t>kinerja</a:t>
            </a:r>
            <a:r>
              <a:rPr lang="es-ES" sz="2400" dirty="0" smtClean="0"/>
              <a:t> </a:t>
            </a:r>
            <a:r>
              <a:rPr lang="es-ES" sz="2400" dirty="0" err="1" smtClean="0"/>
              <a:t>dari</a:t>
            </a:r>
            <a:r>
              <a:rPr lang="es-ES" sz="2400" dirty="0" smtClean="0"/>
              <a:t> </a:t>
            </a:r>
            <a:r>
              <a:rPr lang="es-ES" sz="2400" dirty="0" err="1" smtClean="0"/>
              <a:t>progam</a:t>
            </a:r>
            <a:r>
              <a:rPr lang="es-ES" sz="2400" dirty="0" smtClean="0"/>
              <a:t> </a:t>
            </a:r>
            <a:r>
              <a:rPr lang="es-ES" sz="2400" dirty="0" err="1" smtClean="0"/>
              <a:t>atau</a:t>
            </a:r>
            <a:r>
              <a:rPr lang="es-ES" sz="2400" dirty="0" smtClean="0"/>
              <a:t> </a:t>
            </a:r>
            <a:r>
              <a:rPr lang="es-ES" sz="2400" dirty="0" err="1" smtClean="0"/>
              <a:t>kegiatan</a:t>
            </a:r>
            <a:r>
              <a:rPr lang="es-ES" sz="2400" dirty="0" smtClean="0"/>
              <a:t> yang </a:t>
            </a:r>
            <a:r>
              <a:rPr lang="es-ES" sz="2400" dirty="0" err="1" smtClean="0"/>
              <a:t>sejenis</a:t>
            </a:r>
            <a:r>
              <a:rPr lang="es-ES" sz="2400" dirty="0" smtClean="0"/>
              <a:t>.</a:t>
            </a:r>
            <a:endParaRPr lang="en-US" sz="2400" b="1" dirty="0" smtClean="0"/>
          </a:p>
          <a:p>
            <a:pPr eaLnBrk="1" hangingPunct="1">
              <a:lnSpc>
                <a:spcPct val="80000"/>
              </a:lnSpc>
              <a:defRPr/>
            </a:pPr>
            <a:r>
              <a:rPr lang="en-US" sz="2400" b="1" dirty="0" err="1" smtClean="0">
                <a:effectLst>
                  <a:outerShdw blurRad="38100" dist="38100" dir="2700000" algn="tl">
                    <a:srgbClr val="FFFFFF"/>
                  </a:outerShdw>
                </a:effectLst>
              </a:rPr>
              <a:t>Andal</a:t>
            </a:r>
            <a:r>
              <a:rPr lang="en-US" sz="2400" b="1" dirty="0" smtClean="0">
                <a:effectLst>
                  <a:outerShdw blurRad="38100" dist="38100" dir="2700000" algn="tl">
                    <a:srgbClr val="FFFFFF"/>
                  </a:outerShdw>
                </a:effectLst>
              </a:rPr>
              <a:t> ( </a:t>
            </a:r>
            <a:r>
              <a:rPr lang="en-US" sz="2400" b="1" i="1" dirty="0" smtClean="0">
                <a:effectLst>
                  <a:outerShdw blurRad="38100" dist="38100" dir="2700000" algn="tl">
                    <a:srgbClr val="FFFFFF"/>
                  </a:outerShdw>
                </a:effectLst>
              </a:rPr>
              <a:t>reliable </a:t>
            </a:r>
            <a:r>
              <a:rPr lang="en-US" sz="2400" b="1" dirty="0" smtClean="0">
                <a:effectLst>
                  <a:outerShdw blurRad="38100" dist="38100" dir="2700000" algn="tl">
                    <a:srgbClr val="FFFFFF"/>
                  </a:outerShdw>
                </a:effectLst>
              </a:rPr>
              <a:t>) </a:t>
            </a:r>
            <a:r>
              <a:rPr lang="en-US" sz="2400" dirty="0" smtClean="0">
                <a:effectLst>
                  <a:outerShdw blurRad="38100" dist="38100" dir="2700000" algn="tl">
                    <a:srgbClr val="FFFFFF"/>
                  </a:outerShdw>
                </a:effectLst>
              </a:rPr>
              <a:t>,</a:t>
            </a:r>
            <a:r>
              <a:rPr lang="en-US" sz="2400" dirty="0" smtClean="0"/>
              <a:t> </a:t>
            </a:r>
            <a:r>
              <a:rPr lang="en-US" sz="2400" dirty="0" err="1" smtClean="0"/>
              <a:t>diperoleh</a:t>
            </a:r>
            <a:r>
              <a:rPr lang="en-US" sz="2400" dirty="0" smtClean="0"/>
              <a:t> </a:t>
            </a:r>
            <a:r>
              <a:rPr lang="en-US" sz="2400" dirty="0" err="1" smtClean="0"/>
              <a:t>dari</a:t>
            </a:r>
            <a:r>
              <a:rPr lang="en-US" sz="2400" dirty="0" smtClean="0"/>
              <a:t> </a:t>
            </a:r>
            <a:r>
              <a:rPr lang="en-US" sz="2400" dirty="0" err="1" smtClean="0"/>
              <a:t>sistem</a:t>
            </a:r>
            <a:r>
              <a:rPr lang="en-US" sz="2400" dirty="0" smtClean="0"/>
              <a:t> data yang </a:t>
            </a:r>
            <a:r>
              <a:rPr lang="en-US" sz="2400" dirty="0" err="1" smtClean="0"/>
              <a:t>terkendali</a:t>
            </a:r>
            <a:r>
              <a:rPr lang="en-US" sz="2400" dirty="0" smtClean="0"/>
              <a:t> </a:t>
            </a:r>
            <a:r>
              <a:rPr lang="en-US" sz="2400" dirty="0" err="1" smtClean="0"/>
              <a:t>dan</a:t>
            </a:r>
            <a:r>
              <a:rPr lang="en-US" sz="2400" dirty="0" smtClean="0"/>
              <a:t> </a:t>
            </a:r>
            <a:r>
              <a:rPr lang="en-US" sz="2400" dirty="0" err="1" smtClean="0"/>
              <a:t>dapat</a:t>
            </a:r>
            <a:r>
              <a:rPr lang="en-US" sz="2400" dirty="0" smtClean="0"/>
              <a:t> </a:t>
            </a:r>
            <a:r>
              <a:rPr lang="en-US" sz="2400" dirty="0" err="1" smtClean="0"/>
              <a:t>diverifikasi</a:t>
            </a:r>
            <a:r>
              <a:rPr lang="en-US" sz="2400" dirty="0" smtClean="0"/>
              <a:t>. </a:t>
            </a:r>
          </a:p>
        </p:txBody>
      </p:sp>
    </p:spTree>
    <p:extLst>
      <p:ext uri="{BB962C8B-B14F-4D97-AF65-F5344CB8AC3E}">
        <p14:creationId xmlns:p14="http://schemas.microsoft.com/office/powerpoint/2010/main" val="1041884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fltVal val="0"/>
                                          </p:val>
                                        </p:tav>
                                        <p:tav tm="100000">
                                          <p:val>
                                            <p:strVal val="#ppt_w"/>
                                          </p:val>
                                        </p:tav>
                                      </p:tavLst>
                                    </p:anim>
                                    <p:anim calcmode="lin" valueType="num">
                                      <p:cBhvr>
                                        <p:cTn id="8" dur="500" fill="hold"/>
                                        <p:tgtEl>
                                          <p:spTgt spid="757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p:cTn id="13"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57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p:cTn id="19" dur="500" fill="hold"/>
                                        <p:tgtEl>
                                          <p:spTgt spid="7577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57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p:cTn id="25" dur="500" fill="hold"/>
                                        <p:tgtEl>
                                          <p:spTgt spid="7577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57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p:cTn id="31" dur="500" fill="hold"/>
                                        <p:tgtEl>
                                          <p:spTgt spid="7577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577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5779">
                                            <p:txEl>
                                              <p:pRg st="4" end="4"/>
                                            </p:txEl>
                                          </p:spTgt>
                                        </p:tgtEl>
                                        <p:attrNameLst>
                                          <p:attrName>style.visibility</p:attrName>
                                        </p:attrNameLst>
                                      </p:cBhvr>
                                      <p:to>
                                        <p:strVal val="visible"/>
                                      </p:to>
                                    </p:set>
                                    <p:anim calcmode="lin" valueType="num">
                                      <p:cBhvr>
                                        <p:cTn id="37" dur="500" fill="hold"/>
                                        <p:tgtEl>
                                          <p:spTgt spid="7577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7577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id-ID" dirty="0" smtClean="0">
                <a:solidFill>
                  <a:schemeClr val="tx1"/>
                </a:solidFill>
              </a:rPr>
              <a:t>ANGGARAN KINERJA</a:t>
            </a:r>
            <a:endParaRPr lang="en-GB" dirty="0" smtClean="0">
              <a:solidFill>
                <a:schemeClr val="tx1"/>
              </a:solidFill>
            </a:endParaRPr>
          </a:p>
        </p:txBody>
      </p:sp>
      <p:sp>
        <p:nvSpPr>
          <p:cNvPr id="74755" name="Rectangle 3"/>
          <p:cNvSpPr>
            <a:spLocks noGrp="1" noChangeArrowheads="1"/>
          </p:cNvSpPr>
          <p:nvPr>
            <p:ph type="body" idx="1"/>
          </p:nvPr>
        </p:nvSpPr>
        <p:spPr/>
        <p:txBody>
          <a:bodyPr/>
          <a:lstStyle/>
          <a:p>
            <a:pPr algn="just" eaLnBrk="1" hangingPunct="1">
              <a:buFont typeface="Wingdings" pitchFamily="2" charset="2"/>
              <a:buNone/>
              <a:defRPr/>
            </a:pPr>
            <a:r>
              <a:rPr lang="id-ID" dirty="0" smtClean="0"/>
              <a:t>	</a:t>
            </a:r>
            <a:r>
              <a:rPr lang="en-US" dirty="0" err="1" smtClean="0"/>
              <a:t>Anggaran</a:t>
            </a:r>
            <a:r>
              <a:rPr lang="en-US" dirty="0" smtClean="0"/>
              <a:t> </a:t>
            </a:r>
            <a:r>
              <a:rPr lang="en-US" dirty="0" err="1" smtClean="0"/>
              <a:t>dengan</a:t>
            </a:r>
            <a:r>
              <a:rPr lang="en-US" dirty="0" smtClean="0"/>
              <a:t> </a:t>
            </a:r>
            <a:r>
              <a:rPr lang="en-US" dirty="0" err="1" smtClean="0"/>
              <a:t>pendekatan</a:t>
            </a:r>
            <a:r>
              <a:rPr lang="en-US" dirty="0" smtClean="0"/>
              <a:t> </a:t>
            </a:r>
            <a:r>
              <a:rPr lang="en-US" dirty="0" err="1" smtClean="0"/>
              <a:t>kinerja</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sistem</a:t>
            </a:r>
            <a:r>
              <a:rPr lang="en-US" dirty="0" smtClean="0"/>
              <a:t> </a:t>
            </a:r>
            <a:r>
              <a:rPr lang="en-US" dirty="0" err="1" smtClean="0"/>
              <a:t>anggaran</a:t>
            </a:r>
            <a:r>
              <a:rPr lang="en-US" dirty="0" smtClean="0"/>
              <a:t> yang </a:t>
            </a:r>
            <a:r>
              <a:rPr lang="en-US" dirty="0" err="1" smtClean="0"/>
              <a:t>mengutamakan</a:t>
            </a:r>
            <a:r>
              <a:rPr lang="en-US" dirty="0" smtClean="0"/>
              <a:t> </a:t>
            </a:r>
            <a:r>
              <a:rPr lang="en-US" dirty="0" err="1" smtClean="0"/>
              <a:t>upaya</a:t>
            </a:r>
            <a:r>
              <a:rPr lang="en-US" dirty="0" smtClean="0"/>
              <a:t> </a:t>
            </a:r>
            <a:r>
              <a:rPr lang="en-US" dirty="0" err="1" smtClean="0"/>
              <a:t>pencapaian</a:t>
            </a:r>
            <a:r>
              <a:rPr lang="en-US" dirty="0" smtClean="0"/>
              <a:t> </a:t>
            </a:r>
            <a:r>
              <a:rPr lang="en-US" dirty="0" err="1" smtClean="0"/>
              <a:t>hasil</a:t>
            </a:r>
            <a:r>
              <a:rPr lang="en-US" dirty="0" smtClean="0"/>
              <a:t> </a:t>
            </a:r>
            <a:r>
              <a:rPr lang="en-US" dirty="0" err="1" smtClean="0"/>
              <a:t>kerja</a:t>
            </a:r>
            <a:r>
              <a:rPr lang="en-US" dirty="0" smtClean="0"/>
              <a:t> </a:t>
            </a:r>
            <a:r>
              <a:rPr lang="en-US" dirty="0" err="1" smtClean="0"/>
              <a:t>atau</a:t>
            </a:r>
            <a:r>
              <a:rPr lang="en-US" dirty="0" smtClean="0"/>
              <a:t> </a:t>
            </a:r>
            <a:r>
              <a:rPr lang="en-US" i="1" dirty="0" smtClean="0"/>
              <a:t>output </a:t>
            </a:r>
            <a:r>
              <a:rPr lang="en-US" dirty="0" err="1" smtClean="0"/>
              <a:t>dari</a:t>
            </a:r>
            <a:r>
              <a:rPr lang="en-US" dirty="0" smtClean="0"/>
              <a:t> </a:t>
            </a:r>
            <a:r>
              <a:rPr lang="en-US" dirty="0" err="1" smtClean="0"/>
              <a:t>perencanaan</a:t>
            </a:r>
            <a:r>
              <a:rPr lang="en-US" dirty="0" smtClean="0"/>
              <a:t> </a:t>
            </a:r>
            <a:r>
              <a:rPr lang="en-US" dirty="0" err="1" smtClean="0"/>
              <a:t>alokasi</a:t>
            </a:r>
            <a:r>
              <a:rPr lang="en-US" dirty="0" smtClean="0"/>
              <a:t> </a:t>
            </a:r>
            <a:r>
              <a:rPr lang="en-US" dirty="0" err="1" smtClean="0"/>
              <a:t>biaya</a:t>
            </a:r>
            <a:r>
              <a:rPr lang="en-US" dirty="0" smtClean="0"/>
              <a:t> </a:t>
            </a:r>
            <a:r>
              <a:rPr lang="en-US" dirty="0" err="1" smtClean="0"/>
              <a:t>atau</a:t>
            </a:r>
            <a:r>
              <a:rPr lang="en-US" dirty="0" smtClean="0"/>
              <a:t> </a:t>
            </a:r>
            <a:r>
              <a:rPr lang="en-US" i="1" dirty="0" smtClean="0"/>
              <a:t>input </a:t>
            </a:r>
            <a:r>
              <a:rPr lang="en-US" dirty="0" smtClean="0"/>
              <a:t>yang </a:t>
            </a:r>
            <a:r>
              <a:rPr lang="en-US" dirty="0" err="1" smtClean="0"/>
              <a:t>ditetapkan</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pengukuran</a:t>
            </a:r>
            <a:r>
              <a:rPr lang="en-US" dirty="0" smtClean="0"/>
              <a:t> </a:t>
            </a:r>
            <a:r>
              <a:rPr lang="en-US" dirty="0" err="1" smtClean="0"/>
              <a:t>kinerja</a:t>
            </a:r>
            <a:r>
              <a:rPr lang="en-US" dirty="0" smtClean="0"/>
              <a:t> yang </a:t>
            </a:r>
            <a:r>
              <a:rPr lang="en-US" dirty="0" err="1" smtClean="0"/>
              <a:t>jelas</a:t>
            </a:r>
            <a:r>
              <a:rPr lang="en-US" dirty="0" smtClean="0"/>
              <a:t> </a:t>
            </a:r>
            <a:r>
              <a:rPr lang="en-US" dirty="0" err="1" smtClean="0"/>
              <a:t>dan</a:t>
            </a:r>
            <a:r>
              <a:rPr lang="en-US" dirty="0" smtClean="0"/>
              <a:t> </a:t>
            </a:r>
            <a:r>
              <a:rPr lang="en-US" dirty="0" err="1" smtClean="0"/>
              <a:t>terukur</a:t>
            </a:r>
            <a:endParaRPr lang="en-US" sz="2800" dirty="0" smtClean="0"/>
          </a:p>
          <a:p>
            <a:pPr eaLnBrk="1" hangingPunct="1">
              <a:defRPr/>
            </a:pPr>
            <a:endParaRPr lang="en-GB" sz="2800" dirty="0" smtClean="0"/>
          </a:p>
        </p:txBody>
      </p:sp>
    </p:spTree>
    <p:extLst>
      <p:ext uri="{BB962C8B-B14F-4D97-AF65-F5344CB8AC3E}">
        <p14:creationId xmlns:p14="http://schemas.microsoft.com/office/powerpoint/2010/main" val="1435041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7813"/>
            <a:ext cx="8229600" cy="487362"/>
          </a:xfrm>
        </p:spPr>
        <p:txBody>
          <a:bodyPr/>
          <a:lstStyle/>
          <a:p>
            <a:pPr marL="838200" indent="-838200" eaLnBrk="1" hangingPunct="1">
              <a:defRPr/>
            </a:pPr>
            <a:r>
              <a:rPr lang="en-US" sz="4000" smtClean="0">
                <a:solidFill>
                  <a:schemeClr val="tx1"/>
                </a:solidFill>
                <a:effectLst>
                  <a:outerShdw blurRad="38100" dist="38100" dir="2700000" algn="tl">
                    <a:srgbClr val="010199"/>
                  </a:outerShdw>
                </a:effectLst>
              </a:rPr>
              <a:t>Tolok Ukur Pelayanan</a:t>
            </a:r>
            <a:endParaRPr lang="en-US" sz="4000" i="1" smtClean="0">
              <a:solidFill>
                <a:schemeClr val="tx1"/>
              </a:solidFill>
              <a:effectLst>
                <a:outerShdw blurRad="38100" dist="38100" dir="2700000" algn="tl">
                  <a:srgbClr val="010199"/>
                </a:outerShdw>
              </a:effectLst>
            </a:endParaRPr>
          </a:p>
        </p:txBody>
      </p:sp>
      <p:sp>
        <p:nvSpPr>
          <p:cNvPr id="76803" name="Rectangle 3"/>
          <p:cNvSpPr>
            <a:spLocks noGrp="1" noChangeArrowheads="1"/>
          </p:cNvSpPr>
          <p:nvPr>
            <p:ph type="body" idx="1"/>
          </p:nvPr>
        </p:nvSpPr>
        <p:spPr>
          <a:xfrm>
            <a:off x="323850" y="1125538"/>
            <a:ext cx="8591550" cy="5503862"/>
          </a:xfrm>
        </p:spPr>
        <p:txBody>
          <a:bodyPr/>
          <a:lstStyle/>
          <a:p>
            <a:pPr algn="just" eaLnBrk="1" hangingPunct="1">
              <a:lnSpc>
                <a:spcPct val="80000"/>
              </a:lnSpc>
              <a:defRPr/>
            </a:pPr>
            <a:r>
              <a:rPr lang="en-US" sz="2200" b="1" dirty="0" err="1" smtClean="0">
                <a:effectLst>
                  <a:outerShdw blurRad="38100" dist="38100" dir="2700000" algn="tl">
                    <a:srgbClr val="FFFFFF"/>
                  </a:outerShdw>
                </a:effectLst>
              </a:rPr>
              <a:t>Masukan</a:t>
            </a:r>
            <a:r>
              <a:rPr lang="en-US" sz="2200" b="1" dirty="0" smtClean="0">
                <a:effectLst>
                  <a:outerShdw blurRad="38100" dist="38100" dir="2700000" algn="tl">
                    <a:srgbClr val="FFFFFF"/>
                  </a:outerShdw>
                </a:effectLst>
              </a:rPr>
              <a:t> ( </a:t>
            </a:r>
            <a:r>
              <a:rPr lang="en-US" sz="2200" b="1" i="1" dirty="0" smtClean="0">
                <a:effectLst>
                  <a:outerShdw blurRad="38100" dist="38100" dir="2700000" algn="tl">
                    <a:srgbClr val="FFFFFF"/>
                  </a:outerShdw>
                </a:effectLst>
              </a:rPr>
              <a:t>Input </a:t>
            </a:r>
            <a:r>
              <a:rPr lang="en-US" sz="2200" b="1" dirty="0" smtClean="0">
                <a:effectLst>
                  <a:outerShdw blurRad="38100" dist="38100" dir="2700000" algn="tl">
                    <a:srgbClr val="FFFFFF"/>
                  </a:outerShdw>
                </a:effectLst>
              </a:rPr>
              <a:t>) ,</a:t>
            </a:r>
            <a:r>
              <a:rPr lang="en-US" sz="2200" b="1" dirty="0" smtClean="0"/>
              <a:t> </a:t>
            </a:r>
            <a:r>
              <a:rPr lang="en-US" sz="2200" b="1" dirty="0" err="1" smtClean="0"/>
              <a:t>yaitu</a:t>
            </a:r>
            <a:r>
              <a:rPr lang="en-US" sz="2200" b="1" dirty="0" smtClean="0"/>
              <a:t> </a:t>
            </a:r>
            <a:r>
              <a:rPr lang="en-US" sz="2200" b="1" dirty="0" err="1" smtClean="0"/>
              <a:t>tolok</a:t>
            </a:r>
            <a:r>
              <a:rPr lang="en-US" sz="2200" b="1" dirty="0" smtClean="0"/>
              <a:t> </a:t>
            </a:r>
            <a:r>
              <a:rPr lang="en-US" sz="2200" b="1" dirty="0" err="1" smtClean="0"/>
              <a:t>ukur</a:t>
            </a:r>
            <a:r>
              <a:rPr lang="en-US" sz="2200" b="1" dirty="0" smtClean="0"/>
              <a:t> </a:t>
            </a:r>
            <a:r>
              <a:rPr lang="en-US" sz="2200" b="1" dirty="0" err="1" smtClean="0"/>
              <a:t>kinerja</a:t>
            </a:r>
            <a:r>
              <a:rPr lang="en-US" sz="2200" b="1" dirty="0" smtClean="0"/>
              <a:t> </a:t>
            </a:r>
            <a:r>
              <a:rPr lang="en-US" sz="2200" b="1" dirty="0" err="1" smtClean="0"/>
              <a:t>berdasarkan</a:t>
            </a:r>
            <a:r>
              <a:rPr lang="en-US" sz="2200" b="1" dirty="0" smtClean="0"/>
              <a:t> </a:t>
            </a:r>
            <a:r>
              <a:rPr lang="en-US" sz="2200" b="1" dirty="0" err="1" smtClean="0"/>
              <a:t>tingkat</a:t>
            </a:r>
            <a:r>
              <a:rPr lang="en-US" sz="2200" b="1" dirty="0" smtClean="0"/>
              <a:t> </a:t>
            </a:r>
            <a:r>
              <a:rPr lang="en-US" sz="2200" b="1" dirty="0" err="1" smtClean="0"/>
              <a:t>atau</a:t>
            </a:r>
            <a:r>
              <a:rPr lang="en-US" sz="2200" b="1" dirty="0" smtClean="0"/>
              <a:t> </a:t>
            </a:r>
            <a:r>
              <a:rPr lang="en-US" sz="2200" b="1" dirty="0" err="1" smtClean="0"/>
              <a:t>besaran</a:t>
            </a:r>
            <a:r>
              <a:rPr lang="en-US" sz="2200" b="1" dirty="0" smtClean="0"/>
              <a:t> </a:t>
            </a:r>
            <a:r>
              <a:rPr lang="en-US" sz="2200" b="1" dirty="0" err="1" smtClean="0"/>
              <a:t>sumber</a:t>
            </a:r>
            <a:r>
              <a:rPr lang="en-US" sz="2200" b="1" dirty="0" smtClean="0"/>
              <a:t> – </a:t>
            </a:r>
            <a:r>
              <a:rPr lang="en-US" sz="2200" b="1" dirty="0" err="1" smtClean="0"/>
              <a:t>sumber</a:t>
            </a:r>
            <a:r>
              <a:rPr lang="en-US" sz="2200" b="1" dirty="0" smtClean="0"/>
              <a:t> : </a:t>
            </a:r>
            <a:r>
              <a:rPr lang="en-US" sz="2200" b="1" dirty="0" err="1" smtClean="0"/>
              <a:t>dana</a:t>
            </a:r>
            <a:r>
              <a:rPr lang="en-US" sz="2200" b="1" dirty="0" smtClean="0"/>
              <a:t>, </a:t>
            </a:r>
            <a:r>
              <a:rPr lang="en-US" sz="2200" b="1" dirty="0" err="1" smtClean="0"/>
              <a:t>sumber</a:t>
            </a:r>
            <a:r>
              <a:rPr lang="en-US" sz="2200" b="1" dirty="0" smtClean="0"/>
              <a:t> </a:t>
            </a:r>
            <a:r>
              <a:rPr lang="en-US" sz="2200" b="1" dirty="0" err="1" smtClean="0"/>
              <a:t>daya</a:t>
            </a:r>
            <a:r>
              <a:rPr lang="en-US" sz="2200" b="1" dirty="0" smtClean="0"/>
              <a:t> </a:t>
            </a:r>
            <a:r>
              <a:rPr lang="en-US" sz="2200" b="1" dirty="0" err="1" smtClean="0"/>
              <a:t>manusia</a:t>
            </a:r>
            <a:r>
              <a:rPr lang="en-US" sz="2200" b="1" dirty="0" smtClean="0"/>
              <a:t>, material, </a:t>
            </a:r>
            <a:r>
              <a:rPr lang="en-US" sz="2200" b="1" dirty="0" err="1" smtClean="0"/>
              <a:t>waktu</a:t>
            </a:r>
            <a:r>
              <a:rPr lang="en-US" sz="2200" b="1" dirty="0" smtClean="0"/>
              <a:t>, </a:t>
            </a:r>
            <a:r>
              <a:rPr lang="en-US" sz="2200" b="1" dirty="0" err="1" smtClean="0"/>
              <a:t>teknologi</a:t>
            </a:r>
            <a:r>
              <a:rPr lang="en-US" sz="2200" b="1" dirty="0" smtClean="0"/>
              <a:t>, </a:t>
            </a:r>
            <a:r>
              <a:rPr lang="en-US" sz="2200" b="1" dirty="0" err="1" smtClean="0"/>
              <a:t>dan</a:t>
            </a:r>
            <a:r>
              <a:rPr lang="en-US" sz="2200" b="1" dirty="0" smtClean="0"/>
              <a:t> </a:t>
            </a:r>
            <a:r>
              <a:rPr lang="en-US" sz="2200" b="1" dirty="0" err="1" smtClean="0"/>
              <a:t>sebagainya</a:t>
            </a:r>
            <a:r>
              <a:rPr lang="en-US" sz="2200" b="1" dirty="0" smtClean="0"/>
              <a:t> yang </a:t>
            </a:r>
            <a:r>
              <a:rPr lang="en-US" sz="2200" b="1" dirty="0" err="1" smtClean="0"/>
              <a:t>digunakan</a:t>
            </a:r>
            <a:r>
              <a:rPr lang="en-US" sz="2200" b="1" dirty="0" smtClean="0"/>
              <a:t> </a:t>
            </a:r>
            <a:r>
              <a:rPr lang="en-US" sz="2200" b="1" dirty="0" err="1" smtClean="0"/>
              <a:t>untuk</a:t>
            </a:r>
            <a:r>
              <a:rPr lang="en-US" sz="2200" b="1" dirty="0" smtClean="0"/>
              <a:t> </a:t>
            </a:r>
            <a:r>
              <a:rPr lang="en-US" sz="2200" b="1" dirty="0" err="1" smtClean="0"/>
              <a:t>melaksanakan</a:t>
            </a:r>
            <a:r>
              <a:rPr lang="en-US" sz="2200" b="1" dirty="0" smtClean="0"/>
              <a:t> </a:t>
            </a:r>
            <a:r>
              <a:rPr lang="en-US" sz="2200" b="1" dirty="0" err="1" smtClean="0"/>
              <a:t>progam</a:t>
            </a:r>
            <a:r>
              <a:rPr lang="en-US" sz="2200" b="1" dirty="0" smtClean="0"/>
              <a:t> </a:t>
            </a:r>
            <a:r>
              <a:rPr lang="en-US" sz="2200" b="1" dirty="0" err="1" smtClean="0"/>
              <a:t>dan</a:t>
            </a:r>
            <a:r>
              <a:rPr lang="en-US" sz="2200" b="1" dirty="0" smtClean="0"/>
              <a:t> </a:t>
            </a:r>
            <a:r>
              <a:rPr lang="en-US" sz="2200" b="1" dirty="0" err="1" smtClean="0"/>
              <a:t>atau</a:t>
            </a:r>
            <a:r>
              <a:rPr lang="en-US" sz="2200" b="1" dirty="0" smtClean="0"/>
              <a:t> </a:t>
            </a:r>
            <a:r>
              <a:rPr lang="en-US" sz="2200" b="1" dirty="0" err="1" smtClean="0"/>
              <a:t>kegiatan</a:t>
            </a:r>
            <a:r>
              <a:rPr lang="en-US" sz="2200" b="1" dirty="0" smtClean="0"/>
              <a:t>.</a:t>
            </a:r>
          </a:p>
          <a:p>
            <a:pPr algn="just" eaLnBrk="1" hangingPunct="1">
              <a:lnSpc>
                <a:spcPct val="80000"/>
              </a:lnSpc>
              <a:defRPr/>
            </a:pPr>
            <a:r>
              <a:rPr lang="en-US" sz="2200" b="1" dirty="0" err="1" smtClean="0">
                <a:effectLst>
                  <a:outerShdw blurRad="38100" dist="38100" dir="2700000" algn="tl">
                    <a:srgbClr val="FFFFFF"/>
                  </a:outerShdw>
                </a:effectLst>
              </a:rPr>
              <a:t>Keluaran</a:t>
            </a:r>
            <a:r>
              <a:rPr lang="en-US" sz="2200" b="1" dirty="0" smtClean="0">
                <a:effectLst>
                  <a:outerShdw blurRad="38100" dist="38100" dir="2700000" algn="tl">
                    <a:srgbClr val="FFFFFF"/>
                  </a:outerShdw>
                </a:effectLst>
              </a:rPr>
              <a:t> (</a:t>
            </a:r>
            <a:r>
              <a:rPr lang="en-US" sz="2200" b="1" i="1" dirty="0" smtClean="0">
                <a:effectLst>
                  <a:outerShdw blurRad="38100" dist="38100" dir="2700000" algn="tl">
                    <a:srgbClr val="FFFFFF"/>
                  </a:outerShdw>
                </a:effectLst>
              </a:rPr>
              <a:t> Output </a:t>
            </a:r>
            <a:r>
              <a:rPr lang="en-US" sz="2200" b="1" dirty="0" smtClean="0">
                <a:effectLst>
                  <a:outerShdw blurRad="38100" dist="38100" dir="2700000" algn="tl">
                    <a:srgbClr val="FFFFFF"/>
                  </a:outerShdw>
                </a:effectLst>
              </a:rPr>
              <a:t>),</a:t>
            </a:r>
            <a:r>
              <a:rPr lang="en-US" sz="2200" b="1" dirty="0" smtClean="0"/>
              <a:t> </a:t>
            </a:r>
            <a:r>
              <a:rPr lang="en-US" sz="2200" b="1" dirty="0" err="1" smtClean="0"/>
              <a:t>adalah</a:t>
            </a:r>
            <a:r>
              <a:rPr lang="en-US" sz="2200" b="1" dirty="0" smtClean="0"/>
              <a:t> </a:t>
            </a:r>
            <a:r>
              <a:rPr lang="en-US" sz="2200" b="1" dirty="0" err="1" smtClean="0"/>
              <a:t>tolok</a:t>
            </a:r>
            <a:r>
              <a:rPr lang="en-US" sz="2200" b="1" dirty="0" smtClean="0"/>
              <a:t> </a:t>
            </a:r>
            <a:r>
              <a:rPr lang="en-US" sz="2200" b="1" dirty="0" err="1" smtClean="0"/>
              <a:t>ukur</a:t>
            </a:r>
            <a:r>
              <a:rPr lang="en-US" sz="2200" b="1" dirty="0" smtClean="0"/>
              <a:t> </a:t>
            </a:r>
            <a:r>
              <a:rPr lang="en-US" sz="2200" b="1" dirty="0" err="1" smtClean="0"/>
              <a:t>kinerja</a:t>
            </a:r>
            <a:r>
              <a:rPr lang="en-US" sz="2200" b="1" dirty="0" smtClean="0"/>
              <a:t> </a:t>
            </a:r>
            <a:r>
              <a:rPr lang="en-US" sz="2200" b="1" dirty="0" err="1" smtClean="0"/>
              <a:t>berdasarkan</a:t>
            </a:r>
            <a:r>
              <a:rPr lang="en-US" sz="2200" b="1" dirty="0" smtClean="0"/>
              <a:t> </a:t>
            </a:r>
            <a:r>
              <a:rPr lang="en-US" sz="2200" b="1" dirty="0" err="1" smtClean="0"/>
              <a:t>produk</a:t>
            </a:r>
            <a:r>
              <a:rPr lang="en-US" sz="2200" b="1" dirty="0" smtClean="0"/>
              <a:t> ( </a:t>
            </a:r>
            <a:r>
              <a:rPr lang="en-US" sz="2200" b="1" dirty="0" err="1" smtClean="0"/>
              <a:t>barang</a:t>
            </a:r>
            <a:r>
              <a:rPr lang="en-US" sz="2200" b="1" dirty="0" smtClean="0"/>
              <a:t> </a:t>
            </a:r>
            <a:r>
              <a:rPr lang="en-US" sz="2200" b="1" dirty="0" err="1" smtClean="0"/>
              <a:t>atau</a:t>
            </a:r>
            <a:r>
              <a:rPr lang="en-US" sz="2200" b="1" dirty="0" smtClean="0"/>
              <a:t> </a:t>
            </a:r>
            <a:r>
              <a:rPr lang="en-US" sz="2200" b="1" dirty="0" err="1" smtClean="0"/>
              <a:t>jasa</a:t>
            </a:r>
            <a:r>
              <a:rPr lang="en-US" sz="2200" b="1" dirty="0" smtClean="0"/>
              <a:t> ) yang </a:t>
            </a:r>
            <a:r>
              <a:rPr lang="en-US" sz="2200" b="1" dirty="0" err="1" smtClean="0"/>
              <a:t>dihasilkan</a:t>
            </a:r>
            <a:r>
              <a:rPr lang="en-US" sz="2200" b="1" dirty="0" smtClean="0"/>
              <a:t> </a:t>
            </a:r>
            <a:r>
              <a:rPr lang="en-US" sz="2200" b="1" dirty="0" err="1" smtClean="0"/>
              <a:t>dari</a:t>
            </a:r>
            <a:r>
              <a:rPr lang="en-US" sz="2200" b="1" dirty="0" smtClean="0"/>
              <a:t> </a:t>
            </a:r>
            <a:r>
              <a:rPr lang="en-US" sz="2200" b="1" dirty="0" err="1" smtClean="0"/>
              <a:t>progam</a:t>
            </a:r>
            <a:r>
              <a:rPr lang="en-US" sz="2200" b="1" dirty="0" smtClean="0"/>
              <a:t> </a:t>
            </a:r>
            <a:r>
              <a:rPr lang="en-US" sz="2200" b="1" dirty="0" err="1" smtClean="0"/>
              <a:t>atau</a:t>
            </a:r>
            <a:r>
              <a:rPr lang="en-US" sz="2200" b="1" dirty="0" smtClean="0"/>
              <a:t> </a:t>
            </a:r>
            <a:r>
              <a:rPr lang="en-US" sz="2200" b="1" dirty="0" err="1" smtClean="0"/>
              <a:t>kegiatan</a:t>
            </a:r>
            <a:r>
              <a:rPr lang="en-US" sz="2200" b="1" dirty="0" smtClean="0"/>
              <a:t> </a:t>
            </a:r>
            <a:r>
              <a:rPr lang="en-US" sz="2200" b="1" dirty="0" err="1" smtClean="0"/>
              <a:t>sesuai</a:t>
            </a:r>
            <a:r>
              <a:rPr lang="en-US" sz="2200" b="1" dirty="0" smtClean="0"/>
              <a:t> </a:t>
            </a:r>
            <a:r>
              <a:rPr lang="en-US" sz="2200" b="1" dirty="0" err="1" smtClean="0"/>
              <a:t>dengan</a:t>
            </a:r>
            <a:r>
              <a:rPr lang="en-US" sz="2200" b="1" dirty="0" smtClean="0"/>
              <a:t> </a:t>
            </a:r>
            <a:r>
              <a:rPr lang="en-US" sz="2200" b="1" dirty="0" err="1" smtClean="0"/>
              <a:t>masukan</a:t>
            </a:r>
            <a:r>
              <a:rPr lang="en-US" sz="2200" b="1" dirty="0" smtClean="0"/>
              <a:t> yang </a:t>
            </a:r>
            <a:r>
              <a:rPr lang="en-US" sz="2200" b="1" dirty="0" err="1" smtClean="0"/>
              <a:t>digunakan</a:t>
            </a:r>
            <a:r>
              <a:rPr lang="en-US" sz="2200" b="1" dirty="0" smtClean="0"/>
              <a:t>.</a:t>
            </a:r>
          </a:p>
          <a:p>
            <a:pPr algn="just" eaLnBrk="1" hangingPunct="1">
              <a:lnSpc>
                <a:spcPct val="80000"/>
              </a:lnSpc>
              <a:defRPr/>
            </a:pPr>
            <a:r>
              <a:rPr lang="en-US" sz="2200" b="1" dirty="0" err="1" smtClean="0">
                <a:effectLst>
                  <a:outerShdw blurRad="38100" dist="38100" dir="2700000" algn="tl">
                    <a:srgbClr val="FFFFFF"/>
                  </a:outerShdw>
                </a:effectLst>
              </a:rPr>
              <a:t>Hasil</a:t>
            </a:r>
            <a:r>
              <a:rPr lang="en-US" sz="2200" b="1" dirty="0" smtClean="0">
                <a:effectLst>
                  <a:outerShdw blurRad="38100" dist="38100" dir="2700000" algn="tl">
                    <a:srgbClr val="FFFFFF"/>
                  </a:outerShdw>
                </a:effectLst>
              </a:rPr>
              <a:t> ( </a:t>
            </a:r>
            <a:r>
              <a:rPr lang="en-US" sz="2200" b="1" i="1" dirty="0" smtClean="0">
                <a:effectLst>
                  <a:outerShdw blurRad="38100" dist="38100" dir="2700000" algn="tl">
                    <a:srgbClr val="FFFFFF"/>
                  </a:outerShdw>
                </a:effectLst>
              </a:rPr>
              <a:t>Outcome </a:t>
            </a:r>
            <a:r>
              <a:rPr lang="en-US" sz="2200" b="1" dirty="0" smtClean="0">
                <a:effectLst>
                  <a:outerShdw blurRad="38100" dist="38100" dir="2700000" algn="tl">
                    <a:srgbClr val="FFFFFF"/>
                  </a:outerShdw>
                </a:effectLst>
              </a:rPr>
              <a:t>),</a:t>
            </a:r>
            <a:r>
              <a:rPr lang="en-US" sz="2200" b="1" dirty="0" smtClean="0"/>
              <a:t> </a:t>
            </a:r>
            <a:r>
              <a:rPr lang="en-US" sz="2200" b="1" dirty="0" err="1" smtClean="0"/>
              <a:t>adalah</a:t>
            </a:r>
            <a:r>
              <a:rPr lang="en-US" sz="2200" b="1" dirty="0" smtClean="0"/>
              <a:t> </a:t>
            </a:r>
            <a:r>
              <a:rPr lang="en-US" sz="2200" b="1" dirty="0" err="1" smtClean="0"/>
              <a:t>tolok</a:t>
            </a:r>
            <a:r>
              <a:rPr lang="en-US" sz="2200" b="1" dirty="0" smtClean="0"/>
              <a:t> </a:t>
            </a:r>
            <a:r>
              <a:rPr lang="en-US" sz="2200" b="1" dirty="0" err="1" smtClean="0"/>
              <a:t>ukur</a:t>
            </a:r>
            <a:r>
              <a:rPr lang="en-US" sz="2200" b="1" dirty="0" smtClean="0"/>
              <a:t> </a:t>
            </a:r>
            <a:r>
              <a:rPr lang="en-US" sz="2200" b="1" dirty="0" err="1" smtClean="0"/>
              <a:t>kinerja</a:t>
            </a:r>
            <a:r>
              <a:rPr lang="en-US" sz="2200" b="1" dirty="0" smtClean="0"/>
              <a:t> </a:t>
            </a:r>
            <a:r>
              <a:rPr lang="en-US" sz="2200" b="1" dirty="0" err="1" smtClean="0"/>
              <a:t>berdasarkan</a:t>
            </a:r>
            <a:r>
              <a:rPr lang="en-US" sz="2200" b="1" dirty="0" smtClean="0"/>
              <a:t> </a:t>
            </a:r>
            <a:r>
              <a:rPr lang="en-US" sz="2200" b="1" dirty="0" err="1" smtClean="0"/>
              <a:t>tingkat</a:t>
            </a:r>
            <a:r>
              <a:rPr lang="en-US" sz="2200" b="1" dirty="0" smtClean="0"/>
              <a:t> </a:t>
            </a:r>
            <a:r>
              <a:rPr lang="en-US" sz="2200" b="1" dirty="0" err="1" smtClean="0"/>
              <a:t>keberhasilan</a:t>
            </a:r>
            <a:r>
              <a:rPr lang="en-US" sz="2200" b="1" dirty="0" smtClean="0"/>
              <a:t> yang </a:t>
            </a:r>
            <a:r>
              <a:rPr lang="en-US" sz="2200" b="1" dirty="0" err="1" smtClean="0"/>
              <a:t>dapat</a:t>
            </a:r>
            <a:r>
              <a:rPr lang="en-US" sz="2200" b="1" dirty="0" smtClean="0"/>
              <a:t> </a:t>
            </a:r>
            <a:r>
              <a:rPr lang="en-US" sz="2200" b="1" dirty="0" err="1" smtClean="0"/>
              <a:t>dicapai</a:t>
            </a:r>
            <a:r>
              <a:rPr lang="en-US" sz="2200" b="1" dirty="0" smtClean="0"/>
              <a:t> </a:t>
            </a:r>
            <a:r>
              <a:rPr lang="en-US" sz="2200" b="1" dirty="0" err="1" smtClean="0"/>
              <a:t>berdasarkan</a:t>
            </a:r>
            <a:r>
              <a:rPr lang="en-US" sz="2200" b="1" dirty="0" smtClean="0"/>
              <a:t> </a:t>
            </a:r>
            <a:r>
              <a:rPr lang="en-US" sz="2200" b="1" dirty="0" err="1" smtClean="0"/>
              <a:t>keluaran</a:t>
            </a:r>
            <a:r>
              <a:rPr lang="en-US" sz="2200" b="1" dirty="0" smtClean="0"/>
              <a:t> </a:t>
            </a:r>
            <a:r>
              <a:rPr lang="en-US" sz="2200" b="1" dirty="0" err="1" smtClean="0"/>
              <a:t>progam</a:t>
            </a:r>
            <a:r>
              <a:rPr lang="en-US" sz="2200" b="1" dirty="0" smtClean="0"/>
              <a:t> </a:t>
            </a:r>
            <a:r>
              <a:rPr lang="en-US" sz="2200" b="1" dirty="0" err="1" smtClean="0"/>
              <a:t>atau</a:t>
            </a:r>
            <a:r>
              <a:rPr lang="en-US" sz="2200" b="1" dirty="0" smtClean="0"/>
              <a:t> </a:t>
            </a:r>
            <a:r>
              <a:rPr lang="en-US" sz="2200" b="1" dirty="0" err="1" smtClean="0"/>
              <a:t>kegiatan</a:t>
            </a:r>
            <a:r>
              <a:rPr lang="en-US" sz="2200" b="1" dirty="0" smtClean="0"/>
              <a:t> yang </a:t>
            </a:r>
            <a:r>
              <a:rPr lang="en-US" sz="2200" b="1" dirty="0" err="1" smtClean="0"/>
              <a:t>sudah</a:t>
            </a:r>
            <a:r>
              <a:rPr lang="en-US" sz="2200" b="1" dirty="0" smtClean="0"/>
              <a:t> </a:t>
            </a:r>
            <a:r>
              <a:rPr lang="en-US" sz="2200" b="1" dirty="0" err="1" smtClean="0"/>
              <a:t>dilaksanakan</a:t>
            </a:r>
            <a:r>
              <a:rPr lang="en-US" sz="2200" b="1" dirty="0" smtClean="0"/>
              <a:t>.</a:t>
            </a:r>
          </a:p>
          <a:p>
            <a:pPr algn="just" eaLnBrk="1" hangingPunct="1">
              <a:lnSpc>
                <a:spcPct val="80000"/>
              </a:lnSpc>
              <a:defRPr/>
            </a:pPr>
            <a:r>
              <a:rPr lang="en-US" sz="2200" b="1" dirty="0" err="1" smtClean="0">
                <a:effectLst>
                  <a:outerShdw blurRad="38100" dist="38100" dir="2700000" algn="tl">
                    <a:srgbClr val="FFFFFF"/>
                  </a:outerShdw>
                </a:effectLst>
              </a:rPr>
              <a:t>Manfaat</a:t>
            </a:r>
            <a:r>
              <a:rPr lang="en-US" sz="2200" b="1" dirty="0" smtClean="0">
                <a:effectLst>
                  <a:outerShdw blurRad="38100" dist="38100" dir="2700000" algn="tl">
                    <a:srgbClr val="FFFFFF"/>
                  </a:outerShdw>
                </a:effectLst>
              </a:rPr>
              <a:t> ( </a:t>
            </a:r>
            <a:r>
              <a:rPr lang="en-US" sz="2200" b="1" i="1" dirty="0" smtClean="0">
                <a:effectLst>
                  <a:outerShdw blurRad="38100" dist="38100" dir="2700000" algn="tl">
                    <a:srgbClr val="FFFFFF"/>
                  </a:outerShdw>
                </a:effectLst>
              </a:rPr>
              <a:t>Benefit </a:t>
            </a:r>
            <a:r>
              <a:rPr lang="en-US" sz="2200" b="1" dirty="0" smtClean="0">
                <a:effectLst>
                  <a:outerShdw blurRad="38100" dist="38100" dir="2700000" algn="tl">
                    <a:srgbClr val="FFFFFF"/>
                  </a:outerShdw>
                </a:effectLst>
              </a:rPr>
              <a:t>)</a:t>
            </a:r>
            <a:r>
              <a:rPr lang="en-US" sz="2200" b="1" dirty="0" smtClean="0"/>
              <a:t> </a:t>
            </a:r>
            <a:r>
              <a:rPr lang="en-US" sz="2200" b="1" dirty="0" err="1" smtClean="0"/>
              <a:t>adalah</a:t>
            </a:r>
            <a:r>
              <a:rPr lang="en-US" sz="2200" b="1" dirty="0" smtClean="0"/>
              <a:t> </a:t>
            </a:r>
            <a:r>
              <a:rPr lang="en-US" sz="2200" b="1" dirty="0" err="1" smtClean="0"/>
              <a:t>tolok</a:t>
            </a:r>
            <a:r>
              <a:rPr lang="en-US" sz="2200" b="1" dirty="0" smtClean="0"/>
              <a:t> </a:t>
            </a:r>
            <a:r>
              <a:rPr lang="en-US" sz="2200" b="1" dirty="0" err="1" smtClean="0"/>
              <a:t>ukur</a:t>
            </a:r>
            <a:r>
              <a:rPr lang="en-US" sz="2200" b="1" dirty="0" smtClean="0"/>
              <a:t> </a:t>
            </a:r>
            <a:r>
              <a:rPr lang="en-US" sz="2200" b="1" dirty="0" err="1" smtClean="0"/>
              <a:t>kinerja</a:t>
            </a:r>
            <a:r>
              <a:rPr lang="en-US" sz="2200" b="1" dirty="0" smtClean="0"/>
              <a:t> </a:t>
            </a:r>
            <a:r>
              <a:rPr lang="en-US" sz="2200" b="1" dirty="0" err="1" smtClean="0"/>
              <a:t>berdasarkan</a:t>
            </a:r>
            <a:r>
              <a:rPr lang="en-US" sz="2200" b="1" dirty="0" smtClean="0"/>
              <a:t> </a:t>
            </a:r>
            <a:r>
              <a:rPr lang="en-US" sz="2200" b="1" dirty="0" err="1" smtClean="0"/>
              <a:t>tingkat</a:t>
            </a:r>
            <a:r>
              <a:rPr lang="en-US" sz="2200" b="1" dirty="0" smtClean="0"/>
              <a:t> </a:t>
            </a:r>
            <a:r>
              <a:rPr lang="en-US" sz="2200" b="1" dirty="0" err="1" smtClean="0"/>
              <a:t>kemanfaatan</a:t>
            </a:r>
            <a:r>
              <a:rPr lang="en-US" sz="2200" b="1" dirty="0" smtClean="0"/>
              <a:t> yang </a:t>
            </a:r>
            <a:r>
              <a:rPr lang="en-US" sz="2200" b="1" dirty="0" err="1" smtClean="0"/>
              <a:t>dapat</a:t>
            </a:r>
            <a:r>
              <a:rPr lang="en-US" sz="2200" b="1" dirty="0" smtClean="0"/>
              <a:t> </a:t>
            </a:r>
            <a:r>
              <a:rPr lang="en-US" sz="2200" b="1" dirty="0" err="1" smtClean="0"/>
              <a:t>dirasakan</a:t>
            </a:r>
            <a:r>
              <a:rPr lang="en-US" sz="2200" b="1" dirty="0" smtClean="0"/>
              <a:t> </a:t>
            </a:r>
            <a:r>
              <a:rPr lang="en-US" sz="2200" b="1" dirty="0" err="1" smtClean="0"/>
              <a:t>sebagai</a:t>
            </a:r>
            <a:r>
              <a:rPr lang="en-US" sz="2200" b="1" dirty="0" smtClean="0"/>
              <a:t> </a:t>
            </a:r>
            <a:r>
              <a:rPr lang="en-US" sz="2200" b="1" dirty="0" err="1" smtClean="0"/>
              <a:t>nilai</a:t>
            </a:r>
            <a:r>
              <a:rPr lang="en-US" sz="2200" b="1" dirty="0" smtClean="0"/>
              <a:t> </a:t>
            </a:r>
            <a:r>
              <a:rPr lang="en-US" sz="2200" b="1" dirty="0" err="1" smtClean="0"/>
              <a:t>tambah</a:t>
            </a:r>
            <a:r>
              <a:rPr lang="en-US" sz="2200" b="1" dirty="0" smtClean="0"/>
              <a:t> </a:t>
            </a:r>
            <a:r>
              <a:rPr lang="en-US" sz="2200" b="1" dirty="0" err="1" smtClean="0"/>
              <a:t>bagi</a:t>
            </a:r>
            <a:r>
              <a:rPr lang="en-US" sz="2200" b="1" dirty="0" smtClean="0"/>
              <a:t> </a:t>
            </a:r>
            <a:r>
              <a:rPr lang="en-US" sz="2200" b="1" dirty="0" err="1" smtClean="0"/>
              <a:t>masyarakat</a:t>
            </a:r>
            <a:r>
              <a:rPr lang="en-US" sz="2200" b="1" dirty="0" smtClean="0"/>
              <a:t> </a:t>
            </a:r>
            <a:r>
              <a:rPr lang="en-US" sz="2200" b="1" dirty="0" err="1" smtClean="0"/>
              <a:t>dan</a:t>
            </a:r>
            <a:r>
              <a:rPr lang="en-US" sz="2200" b="1" dirty="0" smtClean="0"/>
              <a:t> </a:t>
            </a:r>
            <a:r>
              <a:rPr lang="en-US" sz="2200" b="1" dirty="0" err="1" smtClean="0"/>
              <a:t>Pemerintah</a:t>
            </a:r>
            <a:r>
              <a:rPr lang="en-US" sz="2200" b="1" dirty="0" smtClean="0"/>
              <a:t> Daerah </a:t>
            </a:r>
            <a:r>
              <a:rPr lang="en-US" sz="2200" b="1" dirty="0" err="1" smtClean="0"/>
              <a:t>dari</a:t>
            </a:r>
            <a:r>
              <a:rPr lang="en-US" sz="2200" b="1" dirty="0" smtClean="0"/>
              <a:t> </a:t>
            </a:r>
            <a:r>
              <a:rPr lang="en-US" sz="2200" b="1" dirty="0" err="1" smtClean="0"/>
              <a:t>hasil</a:t>
            </a:r>
            <a:r>
              <a:rPr lang="en-US" sz="2200" b="1" dirty="0" smtClean="0"/>
              <a:t>.</a:t>
            </a:r>
          </a:p>
          <a:p>
            <a:pPr algn="just" eaLnBrk="1" hangingPunct="1">
              <a:lnSpc>
                <a:spcPct val="80000"/>
              </a:lnSpc>
              <a:defRPr/>
            </a:pPr>
            <a:r>
              <a:rPr lang="en-US" sz="2200" b="1" dirty="0" err="1" smtClean="0">
                <a:effectLst>
                  <a:outerShdw blurRad="38100" dist="38100" dir="2700000" algn="tl">
                    <a:srgbClr val="FFFFFF"/>
                  </a:outerShdw>
                </a:effectLst>
              </a:rPr>
              <a:t>Dampak</a:t>
            </a:r>
            <a:r>
              <a:rPr lang="en-US" sz="2200" b="1" dirty="0" smtClean="0">
                <a:effectLst>
                  <a:outerShdw blurRad="38100" dist="38100" dir="2700000" algn="tl">
                    <a:srgbClr val="FFFFFF"/>
                  </a:outerShdw>
                </a:effectLst>
              </a:rPr>
              <a:t> ( </a:t>
            </a:r>
            <a:r>
              <a:rPr lang="en-US" sz="2200" b="1" i="1" dirty="0" smtClean="0">
                <a:effectLst>
                  <a:outerShdw blurRad="38100" dist="38100" dir="2700000" algn="tl">
                    <a:srgbClr val="FFFFFF"/>
                  </a:outerShdw>
                </a:effectLst>
              </a:rPr>
              <a:t>Impact </a:t>
            </a:r>
            <a:r>
              <a:rPr lang="en-US" sz="2200" b="1" dirty="0" smtClean="0">
                <a:effectLst>
                  <a:outerShdw blurRad="38100" dist="38100" dir="2700000" algn="tl">
                    <a:srgbClr val="FFFFFF"/>
                  </a:outerShdw>
                </a:effectLst>
              </a:rPr>
              <a:t>)</a:t>
            </a:r>
            <a:r>
              <a:rPr lang="en-US" sz="2200" b="1" dirty="0" smtClean="0"/>
              <a:t> </a:t>
            </a:r>
            <a:r>
              <a:rPr lang="en-US" sz="2200" b="1" dirty="0" err="1" smtClean="0"/>
              <a:t>adalah</a:t>
            </a:r>
            <a:r>
              <a:rPr lang="en-US" sz="2200" b="1" dirty="0" smtClean="0"/>
              <a:t> </a:t>
            </a:r>
            <a:r>
              <a:rPr lang="en-US" sz="2200" b="1" dirty="0" err="1" smtClean="0"/>
              <a:t>tolok</a:t>
            </a:r>
            <a:r>
              <a:rPr lang="en-US" sz="2200" b="1" dirty="0" smtClean="0"/>
              <a:t> </a:t>
            </a:r>
            <a:r>
              <a:rPr lang="en-US" sz="2200" b="1" dirty="0" err="1" smtClean="0"/>
              <a:t>ukur</a:t>
            </a:r>
            <a:r>
              <a:rPr lang="en-US" sz="2200" b="1" dirty="0" smtClean="0"/>
              <a:t> </a:t>
            </a:r>
            <a:r>
              <a:rPr lang="en-US" sz="2200" b="1" dirty="0" err="1" smtClean="0"/>
              <a:t>kinerja</a:t>
            </a:r>
            <a:r>
              <a:rPr lang="en-US" sz="2200" b="1" dirty="0" smtClean="0"/>
              <a:t> </a:t>
            </a:r>
            <a:r>
              <a:rPr lang="en-US" sz="2200" b="1" dirty="0" err="1" smtClean="0"/>
              <a:t>berdasarkan</a:t>
            </a:r>
            <a:r>
              <a:rPr lang="en-US" sz="2200" b="1" dirty="0" smtClean="0"/>
              <a:t> </a:t>
            </a:r>
            <a:r>
              <a:rPr lang="en-US" sz="2200" b="1" dirty="0" err="1" smtClean="0"/>
              <a:t>dampaknya</a:t>
            </a:r>
            <a:r>
              <a:rPr lang="en-US" sz="2200" b="1" dirty="0" smtClean="0"/>
              <a:t> </a:t>
            </a:r>
            <a:r>
              <a:rPr lang="en-US" sz="2200" b="1" dirty="0" err="1" smtClean="0"/>
              <a:t>terhadap</a:t>
            </a:r>
            <a:r>
              <a:rPr lang="en-US" sz="2200" b="1" dirty="0" smtClean="0"/>
              <a:t> </a:t>
            </a:r>
            <a:r>
              <a:rPr lang="en-US" sz="2200" b="1" dirty="0" err="1" smtClean="0"/>
              <a:t>kondisi</a:t>
            </a:r>
            <a:r>
              <a:rPr lang="en-US" sz="2200" b="1" dirty="0" smtClean="0"/>
              <a:t> </a:t>
            </a:r>
            <a:r>
              <a:rPr lang="en-US" sz="2200" b="1" dirty="0" err="1" smtClean="0"/>
              <a:t>makro</a:t>
            </a:r>
            <a:r>
              <a:rPr lang="en-US" sz="2200" b="1" dirty="0" smtClean="0"/>
              <a:t> yang </a:t>
            </a:r>
            <a:r>
              <a:rPr lang="en-US" sz="2200" b="1" dirty="0" err="1" smtClean="0"/>
              <a:t>ingin</a:t>
            </a:r>
            <a:r>
              <a:rPr lang="en-US" sz="2200" b="1" dirty="0" smtClean="0"/>
              <a:t> </a:t>
            </a:r>
            <a:r>
              <a:rPr lang="en-US" sz="2200" b="1" dirty="0" err="1" smtClean="0"/>
              <a:t>dicapai</a:t>
            </a:r>
            <a:r>
              <a:rPr lang="en-US" sz="2200" b="1" dirty="0" smtClean="0"/>
              <a:t> </a:t>
            </a:r>
            <a:r>
              <a:rPr lang="en-US" sz="2200" b="1" dirty="0" err="1" smtClean="0"/>
              <a:t>dari</a:t>
            </a:r>
            <a:r>
              <a:rPr lang="en-US" sz="2200" b="1" dirty="0" smtClean="0"/>
              <a:t> </a:t>
            </a:r>
            <a:r>
              <a:rPr lang="en-US" sz="2200" b="1" dirty="0" err="1" smtClean="0"/>
              <a:t>manfaat</a:t>
            </a:r>
            <a:r>
              <a:rPr lang="en-US" sz="2200" b="1" dirty="0" smtClean="0"/>
              <a:t>.</a:t>
            </a:r>
          </a:p>
        </p:txBody>
      </p:sp>
    </p:spTree>
    <p:extLst>
      <p:ext uri="{BB962C8B-B14F-4D97-AF65-F5344CB8AC3E}">
        <p14:creationId xmlns:p14="http://schemas.microsoft.com/office/powerpoint/2010/main" val="195046961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680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animEffect transition="in" filter="fade">
                                      <p:cBhvr>
                                        <p:cTn id="11" dur="1000">
                                          <p:stCondLst>
                                            <p:cond delay="0"/>
                                          </p:stCondLst>
                                        </p:cTn>
                                        <p:tgtEl>
                                          <p:spTgt spid="768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6803">
                                            <p:txEl>
                                              <p:pRg st="1" end="1"/>
                                            </p:txEl>
                                          </p:spTgt>
                                        </p:tgtEl>
                                        <p:attrNameLst>
                                          <p:attrName>style.visibility</p:attrName>
                                        </p:attrNameLst>
                                      </p:cBhvr>
                                      <p:to>
                                        <p:strVal val="visible"/>
                                      </p:to>
                                    </p:set>
                                    <p:animEffect transition="in" filter="fade">
                                      <p:cBhvr>
                                        <p:cTn id="16" dur="1000">
                                          <p:stCondLst>
                                            <p:cond delay="0"/>
                                          </p:stCondLst>
                                        </p:cTn>
                                        <p:tgtEl>
                                          <p:spTgt spid="768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Effect transition="in" filter="fade">
                                      <p:cBhvr>
                                        <p:cTn id="21" dur="1000">
                                          <p:stCondLst>
                                            <p:cond delay="0"/>
                                          </p:stCondLst>
                                        </p:cTn>
                                        <p:tgtEl>
                                          <p:spTgt spid="7680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6803">
                                            <p:txEl>
                                              <p:pRg st="3" end="3"/>
                                            </p:txEl>
                                          </p:spTgt>
                                        </p:tgtEl>
                                        <p:attrNameLst>
                                          <p:attrName>style.visibility</p:attrName>
                                        </p:attrNameLst>
                                      </p:cBhvr>
                                      <p:to>
                                        <p:strVal val="visible"/>
                                      </p:to>
                                    </p:set>
                                    <p:animEffect transition="in" filter="fade">
                                      <p:cBhvr>
                                        <p:cTn id="26" dur="1000">
                                          <p:stCondLst>
                                            <p:cond delay="0"/>
                                          </p:stCondLst>
                                        </p:cTn>
                                        <p:tgtEl>
                                          <p:spTgt spid="7680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Effect transition="in" filter="fade">
                                      <p:cBhvr>
                                        <p:cTn id="31" dur="1000">
                                          <p:stCondLst>
                                            <p:cond delay="0"/>
                                          </p:stCondLst>
                                        </p:cTn>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0"/>
            <a:ext cx="8229600" cy="765175"/>
          </a:xfrm>
        </p:spPr>
        <p:txBody>
          <a:bodyPr/>
          <a:lstStyle/>
          <a:p>
            <a:pPr algn="l" eaLnBrk="1" hangingPunct="1">
              <a:defRPr/>
            </a:pPr>
            <a:r>
              <a:rPr lang="en-US" sz="3200" b="1" smtClean="0">
                <a:solidFill>
                  <a:schemeClr val="tx1"/>
                </a:solidFill>
                <a:effectLst>
                  <a:outerShdw blurRad="38100" dist="38100" dir="2700000" algn="tl">
                    <a:srgbClr val="010199"/>
                  </a:outerShdw>
                </a:effectLst>
              </a:rPr>
              <a:t>Prinsip – prinsip Penyusunan APBD</a:t>
            </a:r>
            <a:endParaRPr lang="en-US" sz="3200" b="1" i="1" smtClean="0">
              <a:solidFill>
                <a:schemeClr val="tx1"/>
              </a:solidFill>
              <a:effectLst>
                <a:outerShdw blurRad="38100" dist="38100" dir="2700000" algn="tl">
                  <a:srgbClr val="010199"/>
                </a:outerShdw>
              </a:effectLst>
            </a:endParaRPr>
          </a:p>
        </p:txBody>
      </p:sp>
      <p:sp>
        <p:nvSpPr>
          <p:cNvPr id="77827" name="Rectangle 3"/>
          <p:cNvSpPr>
            <a:spLocks noGrp="1" noChangeArrowheads="1"/>
          </p:cNvSpPr>
          <p:nvPr>
            <p:ph type="body" idx="1"/>
          </p:nvPr>
        </p:nvSpPr>
        <p:spPr>
          <a:xfrm>
            <a:off x="0" y="765175"/>
            <a:ext cx="9144000" cy="6092825"/>
          </a:xfrm>
        </p:spPr>
        <p:txBody>
          <a:bodyPr/>
          <a:lstStyle/>
          <a:p>
            <a:pPr marL="609600" indent="-609600" eaLnBrk="1" hangingPunct="1">
              <a:lnSpc>
                <a:spcPct val="80000"/>
              </a:lnSpc>
              <a:buFont typeface="Wingdings" pitchFamily="2" charset="2"/>
              <a:buAutoNum type="alphaUcPeriod"/>
              <a:defRPr/>
            </a:pPr>
            <a:r>
              <a:rPr lang="en-US" sz="2000" i="1" smtClean="0">
                <a:solidFill>
                  <a:srgbClr val="FFFF66"/>
                </a:solidFill>
                <a:effectLst>
                  <a:outerShdw blurRad="38100" dist="38100" dir="2700000" algn="tl">
                    <a:srgbClr val="FFFFFF"/>
                  </a:outerShdw>
                </a:effectLst>
              </a:rPr>
              <a:t>Transparansi dan Akuntabilitas Anggaran</a:t>
            </a:r>
          </a:p>
          <a:p>
            <a:pPr marL="609600" indent="-609600" eaLnBrk="1" hangingPunct="1">
              <a:lnSpc>
                <a:spcPct val="80000"/>
              </a:lnSpc>
              <a:buFont typeface="Wingdings" pitchFamily="2" charset="2"/>
              <a:buNone/>
              <a:defRPr/>
            </a:pPr>
            <a:r>
              <a:rPr lang="en-US" sz="2000" smtClean="0"/>
              <a:t>	Transparansi dan akuntabilitas anggaran dalam penyusunan APBD berarti bahwa APBD harus dapat memberikan informasi tentang tujuan, sasaran, hasil dan manfaat yang diperoleh masyarakat dari suatu kegiatan atau proyek yang dianggarkan. Selain itu, setiap dana yang diperoleh penggunaannya harus dipertanggung jawabkan.</a:t>
            </a:r>
            <a:endParaRPr lang="id-ID" sz="2000" smtClean="0"/>
          </a:p>
          <a:p>
            <a:pPr marL="609600" indent="-609600" eaLnBrk="1" hangingPunct="1">
              <a:lnSpc>
                <a:spcPct val="80000"/>
              </a:lnSpc>
              <a:buFont typeface="Wingdings" pitchFamily="2" charset="2"/>
              <a:buAutoNum type="alphaUcPeriod" startAt="2"/>
              <a:defRPr/>
            </a:pPr>
            <a:r>
              <a:rPr lang="en-US" sz="2000" i="1" smtClean="0">
                <a:solidFill>
                  <a:srgbClr val="FFFF66"/>
                </a:solidFill>
                <a:effectLst>
                  <a:outerShdw blurRad="38100" dist="38100" dir="2700000" algn="tl">
                    <a:srgbClr val="FFFFFF"/>
                  </a:outerShdw>
                </a:effectLst>
              </a:rPr>
              <a:t>Disiplin Anggaran</a:t>
            </a:r>
          </a:p>
          <a:p>
            <a:pPr marL="609600" indent="-609600" algn="just" eaLnBrk="1" hangingPunct="1">
              <a:lnSpc>
                <a:spcPct val="80000"/>
              </a:lnSpc>
              <a:buFont typeface="Wingdings" pitchFamily="2" charset="2"/>
              <a:buNone/>
              <a:defRPr/>
            </a:pPr>
            <a:r>
              <a:rPr lang="en-US" sz="2000" smtClean="0"/>
              <a:t>	Penyusunan APBD berorientasi pada kebutuhan masyarakat tanpa harus meninggalkan keseimbangan antara pembiayaan penyelenggaraan pemerintahan, pembangunan dan pelayanan masyarakat sehingga anggaran yang disusun harus berlandaskan pada azas efisiensi, tepat guna, tepat waktu dan dapat dipertanggung jawabkan. Agar tidak terjadi tumbang tindih dan duplikasi dalam pengalokasian anggaran, perlu diperlukan pemilahan secara jelas antara belanja yang bersifat rutin dengan belanja yang bersifat pembangunan ( modal ). Pengklasifikasian yang jelas ini juga dalam rangka mencegah terjadinya pencampur adukan kedua sifat anggaran yang dapat berakibat pada pemborosan dan kebocoran anggaran.</a:t>
            </a:r>
            <a:endParaRPr lang="id-ID" sz="2000" smtClean="0"/>
          </a:p>
          <a:p>
            <a:pPr marL="609600" indent="-609600" eaLnBrk="1" hangingPunct="1">
              <a:lnSpc>
                <a:spcPct val="80000"/>
              </a:lnSpc>
              <a:buFont typeface="Wingdings" pitchFamily="2" charset="2"/>
              <a:buAutoNum type="alphaUcPeriod" startAt="3"/>
              <a:defRPr/>
            </a:pPr>
            <a:r>
              <a:rPr lang="en-US" sz="2000" i="1" smtClean="0">
                <a:solidFill>
                  <a:srgbClr val="FFFF66"/>
                </a:solidFill>
                <a:effectLst>
                  <a:outerShdw blurRad="38100" dist="38100" dir="2700000" algn="tl">
                    <a:srgbClr val="FFFFFF"/>
                  </a:outerShdw>
                </a:effectLst>
              </a:rPr>
              <a:t>Keadilan Anggaran</a:t>
            </a:r>
          </a:p>
          <a:p>
            <a:pPr marL="609600" indent="-609600" eaLnBrk="1" hangingPunct="1">
              <a:lnSpc>
                <a:spcPct val="80000"/>
              </a:lnSpc>
              <a:buFont typeface="Wingdings" pitchFamily="2" charset="2"/>
              <a:buNone/>
              <a:defRPr/>
            </a:pPr>
            <a:r>
              <a:rPr lang="en-US" sz="2000" smtClean="0"/>
              <a:t>	Pembiayaan pemerintah daerah dilakukan melalui mekanisme pajak dan retribusi yang dipikul oleh segenap lapisan masyarakat. Oleh karena itu, pemerintah wajib mengalokasikan penggunaanya secara adil agar dapat dinikmati oleh seluruh warga masyarakat tanpa ada diskriminasi</a:t>
            </a:r>
            <a:r>
              <a:rPr lang="en-US" sz="1800" smtClean="0"/>
              <a:t>.</a:t>
            </a:r>
          </a:p>
          <a:p>
            <a:pPr marL="609600" indent="-609600" algn="just" eaLnBrk="1" hangingPunct="1">
              <a:lnSpc>
                <a:spcPct val="80000"/>
              </a:lnSpc>
              <a:buFont typeface="Wingdings" pitchFamily="2" charset="2"/>
              <a:buNone/>
              <a:defRPr/>
            </a:pPr>
            <a:endParaRPr lang="en-US" sz="1800" b="1" smtClean="0"/>
          </a:p>
          <a:p>
            <a:pPr marL="609600" indent="-609600" algn="just" eaLnBrk="1" hangingPunct="1">
              <a:lnSpc>
                <a:spcPct val="80000"/>
              </a:lnSpc>
              <a:defRPr/>
            </a:pPr>
            <a:endParaRPr lang="en-US" sz="1600" b="1" smtClean="0"/>
          </a:p>
          <a:p>
            <a:pPr marL="609600" indent="-609600" eaLnBrk="1" hangingPunct="1">
              <a:lnSpc>
                <a:spcPct val="80000"/>
              </a:lnSpc>
              <a:buFont typeface="Wingdings" pitchFamily="2" charset="2"/>
              <a:buNone/>
              <a:defRPr/>
            </a:pPr>
            <a:endParaRPr lang="en-US" sz="1600" smtClean="0"/>
          </a:p>
        </p:txBody>
      </p:sp>
    </p:spTree>
    <p:extLst>
      <p:ext uri="{BB962C8B-B14F-4D97-AF65-F5344CB8AC3E}">
        <p14:creationId xmlns:p14="http://schemas.microsoft.com/office/powerpoint/2010/main" val="375578587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1000" fill="hold"/>
                                        <p:tgtEl>
                                          <p:spTgt spid="77826"/>
                                        </p:tgtEl>
                                        <p:attrNameLst>
                                          <p:attrName>ppt_w</p:attrName>
                                        </p:attrNameLst>
                                      </p:cBhvr>
                                      <p:tavLst>
                                        <p:tav tm="0">
                                          <p:val>
                                            <p:strVal val="#ppt_w+.3"/>
                                          </p:val>
                                        </p:tav>
                                        <p:tav tm="100000">
                                          <p:val>
                                            <p:strVal val="#ppt_w"/>
                                          </p:val>
                                        </p:tav>
                                      </p:tavLst>
                                    </p:anim>
                                    <p:anim calcmode="lin" valueType="num">
                                      <p:cBhvr>
                                        <p:cTn id="8" dur="1000" fill="hold"/>
                                        <p:tgtEl>
                                          <p:spTgt spid="77826"/>
                                        </p:tgtEl>
                                        <p:attrNameLst>
                                          <p:attrName>ppt_h</p:attrName>
                                        </p:attrNameLst>
                                      </p:cBhvr>
                                      <p:tavLst>
                                        <p:tav tm="0">
                                          <p:val>
                                            <p:strVal val="#ppt_h"/>
                                          </p:val>
                                        </p:tav>
                                        <p:tav tm="100000">
                                          <p:val>
                                            <p:strVal val="#ppt_h"/>
                                          </p:val>
                                        </p:tav>
                                      </p:tavLst>
                                    </p:anim>
                                    <p:animEffect transition="in" filter="fade">
                                      <p:cBhvr>
                                        <p:cTn id="9" dur="1000"/>
                                        <p:tgtEl>
                                          <p:spTgt spid="778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77827">
                                            <p:txEl>
                                              <p:pRg st="0" end="0"/>
                                            </p:txEl>
                                          </p:spTgt>
                                        </p:tgtEl>
                                        <p:attrNameLst>
                                          <p:attrName>style.visibility</p:attrName>
                                        </p:attrNameLst>
                                      </p:cBhvr>
                                      <p:to>
                                        <p:strVal val="visible"/>
                                      </p:to>
                                    </p:set>
                                    <p:anim calcmode="lin" valueType="num">
                                      <p:cBhvr>
                                        <p:cTn id="14" dur="1000" fill="hold"/>
                                        <p:tgtEl>
                                          <p:spTgt spid="778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778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78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7827">
                                            <p:txEl>
                                              <p:pRg st="1" end="1"/>
                                            </p:txEl>
                                          </p:spTgt>
                                        </p:tgtEl>
                                        <p:attrNameLst>
                                          <p:attrName>style.visibility</p:attrName>
                                        </p:attrNameLst>
                                      </p:cBhvr>
                                      <p:to>
                                        <p:strVal val="visible"/>
                                      </p:to>
                                    </p:set>
                                    <p:anim calcmode="lin" valueType="num">
                                      <p:cBhvr>
                                        <p:cTn id="21" dur="1000" fill="hold"/>
                                        <p:tgtEl>
                                          <p:spTgt spid="7782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7782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7782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7827">
                                            <p:txEl>
                                              <p:pRg st="2" end="2"/>
                                            </p:txEl>
                                          </p:spTgt>
                                        </p:tgtEl>
                                        <p:attrNameLst>
                                          <p:attrName>style.visibility</p:attrName>
                                        </p:attrNameLst>
                                      </p:cBhvr>
                                      <p:to>
                                        <p:strVal val="visible"/>
                                      </p:to>
                                    </p:set>
                                    <p:anim calcmode="lin" valueType="num">
                                      <p:cBhvr>
                                        <p:cTn id="28" dur="1000" fill="hold"/>
                                        <p:tgtEl>
                                          <p:spTgt spid="7782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7782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7782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7827">
                                            <p:txEl>
                                              <p:pRg st="3" end="3"/>
                                            </p:txEl>
                                          </p:spTgt>
                                        </p:tgtEl>
                                        <p:attrNameLst>
                                          <p:attrName>style.visibility</p:attrName>
                                        </p:attrNameLst>
                                      </p:cBhvr>
                                      <p:to>
                                        <p:strVal val="visible"/>
                                      </p:to>
                                    </p:set>
                                    <p:anim calcmode="lin" valueType="num">
                                      <p:cBhvr>
                                        <p:cTn id="35" dur="1000" fill="hold"/>
                                        <p:tgtEl>
                                          <p:spTgt spid="77827">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7782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7782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77827">
                                            <p:txEl>
                                              <p:pRg st="4" end="4"/>
                                            </p:txEl>
                                          </p:spTgt>
                                        </p:tgtEl>
                                        <p:attrNameLst>
                                          <p:attrName>style.visibility</p:attrName>
                                        </p:attrNameLst>
                                      </p:cBhvr>
                                      <p:to>
                                        <p:strVal val="visible"/>
                                      </p:to>
                                    </p:set>
                                    <p:anim calcmode="lin" valueType="num">
                                      <p:cBhvr>
                                        <p:cTn id="42" dur="1000" fill="hold"/>
                                        <p:tgtEl>
                                          <p:spTgt spid="77827">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77827">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77827">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77827">
                                            <p:txEl>
                                              <p:pRg st="5" end="5"/>
                                            </p:txEl>
                                          </p:spTgt>
                                        </p:tgtEl>
                                        <p:attrNameLst>
                                          <p:attrName>style.visibility</p:attrName>
                                        </p:attrNameLst>
                                      </p:cBhvr>
                                      <p:to>
                                        <p:strVal val="visible"/>
                                      </p:to>
                                    </p:set>
                                    <p:anim calcmode="lin" valueType="num">
                                      <p:cBhvr>
                                        <p:cTn id="49" dur="1000" fill="hold"/>
                                        <p:tgtEl>
                                          <p:spTgt spid="77827">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77827">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250825" y="188913"/>
            <a:ext cx="8893175" cy="6480175"/>
          </a:xfrm>
        </p:spPr>
        <p:txBody>
          <a:bodyPr/>
          <a:lstStyle/>
          <a:p>
            <a:pPr marL="609600" indent="-609600" eaLnBrk="1" hangingPunct="1">
              <a:lnSpc>
                <a:spcPct val="80000"/>
              </a:lnSpc>
              <a:buFont typeface="Wingdings" pitchFamily="2" charset="2"/>
              <a:buAutoNum type="alphaUcPeriod" startAt="4"/>
              <a:defRPr/>
            </a:pPr>
            <a:r>
              <a:rPr lang="en-US" sz="2000" i="1" smtClean="0">
                <a:solidFill>
                  <a:srgbClr val="FFFF66"/>
                </a:solidFill>
                <a:effectLst>
                  <a:outerShdw blurRad="38100" dist="38100" dir="2700000" algn="tl">
                    <a:srgbClr val="FFFFFF"/>
                  </a:outerShdw>
                </a:effectLst>
              </a:rPr>
              <a:t>Efisiensi dan Efektifitas</a:t>
            </a:r>
          </a:p>
          <a:p>
            <a:pPr marL="609600" indent="-609600" algn="just" eaLnBrk="1" hangingPunct="1">
              <a:lnSpc>
                <a:spcPct val="80000"/>
              </a:lnSpc>
              <a:buFont typeface="Wingdings" pitchFamily="2" charset="2"/>
              <a:buNone/>
              <a:defRPr/>
            </a:pPr>
            <a:r>
              <a:rPr lang="en-US" sz="2000" smtClean="0"/>
              <a:t>	Anggaran yang tersedia harus dimanfaatkan dengan sebaik – baiknya untuk peningkatan pelayanan publik dan kesejahteraan masyarakat secara maksimal. Oleh karena itu, untuk mengendalikan tingkat efektivitas anggaran, dalam perencanaan perlu ditetapkan secara jelas tujuan, sasaran, hasil dan manfaat yang akan diperoleh masyarakat dari setiap proyek yang diprogamkan. </a:t>
            </a:r>
            <a:endParaRPr lang="id-ID" sz="2000" smtClean="0"/>
          </a:p>
          <a:p>
            <a:pPr marL="609600" indent="-609600" algn="just" eaLnBrk="1" hangingPunct="1">
              <a:lnSpc>
                <a:spcPct val="80000"/>
              </a:lnSpc>
              <a:buFont typeface="Wingdings" pitchFamily="2" charset="2"/>
              <a:buAutoNum type="alphaUcPeriod" startAt="4"/>
              <a:defRPr/>
            </a:pPr>
            <a:r>
              <a:rPr lang="en-US" sz="2000" i="1" smtClean="0">
                <a:solidFill>
                  <a:srgbClr val="FFFF66"/>
                </a:solidFill>
                <a:effectLst>
                  <a:outerShdw blurRad="38100" dist="38100" dir="2700000" algn="tl">
                    <a:srgbClr val="FFFFFF"/>
                  </a:outerShdw>
                </a:effectLst>
              </a:rPr>
              <a:t>Format Anggaran</a:t>
            </a:r>
          </a:p>
          <a:p>
            <a:pPr marL="609600" indent="-609600" algn="just" eaLnBrk="1" hangingPunct="1">
              <a:lnSpc>
                <a:spcPct val="80000"/>
              </a:lnSpc>
              <a:buFont typeface="Wingdings" pitchFamily="2" charset="2"/>
              <a:buNone/>
              <a:defRPr/>
            </a:pPr>
            <a:r>
              <a:rPr lang="en-US" sz="2000" smtClean="0"/>
              <a:t>	APBD disusun berdasarkan format anggaran yang defisit (</a:t>
            </a:r>
            <a:r>
              <a:rPr lang="en-US" sz="2000" i="1" smtClean="0"/>
              <a:t> defisit budget format </a:t>
            </a:r>
            <a:r>
              <a:rPr lang="en-US" sz="2000" smtClean="0"/>
              <a:t>). </a:t>
            </a:r>
            <a:r>
              <a:rPr lang="es-ES" sz="2000" smtClean="0"/>
              <a:t>Selisih antara pendapatan dan belanja mengakibatkan terjadinya surplus atau defisit anggaran. Apabila surplus maka daerah dapat membentuk dana cadangan daerah. Sebaliknya, jika defisit, daerah dapat menutupnya dengan menggunakan </a:t>
            </a:r>
            <a:r>
              <a:rPr lang="id-ID" sz="2000" smtClean="0"/>
              <a:t>sisa lebih tahun lalu atau </a:t>
            </a:r>
            <a:r>
              <a:rPr lang="es-ES" sz="2000" smtClean="0"/>
              <a:t>pinjaman atau obligasi daerah</a:t>
            </a:r>
            <a:r>
              <a:rPr lang="es-ES" sz="2000" b="1" smtClean="0"/>
              <a:t>.</a:t>
            </a:r>
            <a:endParaRPr lang="id-ID" sz="2000" b="1" smtClean="0"/>
          </a:p>
          <a:p>
            <a:pPr marL="609600" indent="-609600" eaLnBrk="1" hangingPunct="1">
              <a:lnSpc>
                <a:spcPct val="80000"/>
              </a:lnSpc>
              <a:buFont typeface="Wingdings" pitchFamily="2" charset="2"/>
              <a:buAutoNum type="alphaUcPeriod" startAt="6"/>
              <a:defRPr/>
            </a:pPr>
            <a:r>
              <a:rPr lang="en-US" sz="2000" i="1" smtClean="0">
                <a:solidFill>
                  <a:srgbClr val="FFFF66"/>
                </a:solidFill>
                <a:effectLst>
                  <a:outerShdw blurRad="38100" dist="38100" dir="2700000" algn="tl">
                    <a:srgbClr val="FFFFFF"/>
                  </a:outerShdw>
                </a:effectLst>
              </a:rPr>
              <a:t>Rasional dan Terukur</a:t>
            </a:r>
            <a:r>
              <a:rPr lang="en-US" sz="2000" smtClean="0"/>
              <a:t>	</a:t>
            </a:r>
            <a:endParaRPr lang="id-ID" sz="2000" smtClean="0"/>
          </a:p>
          <a:p>
            <a:pPr marL="609600" indent="-609600" eaLnBrk="1" hangingPunct="1">
              <a:lnSpc>
                <a:spcPct val="80000"/>
              </a:lnSpc>
              <a:buFont typeface="Wingdings" pitchFamily="2" charset="2"/>
              <a:buNone/>
              <a:defRPr/>
            </a:pPr>
            <a:r>
              <a:rPr lang="id-ID" sz="2000" b="1" smtClean="0"/>
              <a:t>	</a:t>
            </a:r>
            <a:r>
              <a:rPr lang="en-US" sz="2000" smtClean="0"/>
              <a:t>Dalam menyusun APBD, baik sisi pendapatan maupun sisi pengeluaran harus memperhatikan aspek rasionalitas anggaran dan dapat diukur seperti ditentukan dalam pasal 10 PP 105 / 2000, yakni: (I) jumlah pendapatan yang dianggarkan merupakan perkiraan  yang terukur secara rasional yang dapat dicapai untuk setiap sumber pendapatan ; (ii) jumlah belanja yang dianggarkan merupakan batas tertinggi untuk setiap jenis belanja. Ini berarti bahwa dalam aspek pengeluaran mengandung semangat untuk melakukan penghematan. Angka – angka pengeluaran merupakan batas maksimal, mengandung arti bahwa anggaran tidak harus dihabiskan.</a:t>
            </a:r>
          </a:p>
          <a:p>
            <a:pPr marL="609600" indent="-609600" algn="just" eaLnBrk="1" hangingPunct="1">
              <a:lnSpc>
                <a:spcPct val="80000"/>
              </a:lnSpc>
              <a:buFont typeface="Wingdings" pitchFamily="2" charset="2"/>
              <a:buNone/>
              <a:defRPr/>
            </a:pPr>
            <a:endParaRPr lang="en-US" sz="2000" smtClean="0"/>
          </a:p>
          <a:p>
            <a:pPr marL="609600" indent="-609600" algn="just" eaLnBrk="1" hangingPunct="1">
              <a:lnSpc>
                <a:spcPct val="80000"/>
              </a:lnSpc>
              <a:buFont typeface="Wingdings" pitchFamily="2" charset="2"/>
              <a:buNone/>
              <a:defRPr/>
            </a:pPr>
            <a:endParaRPr lang="en-US" sz="2000" smtClean="0"/>
          </a:p>
        </p:txBody>
      </p:sp>
    </p:spTree>
    <p:extLst>
      <p:ext uri="{BB962C8B-B14F-4D97-AF65-F5344CB8AC3E}">
        <p14:creationId xmlns:p14="http://schemas.microsoft.com/office/powerpoint/2010/main" val="233909527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fade">
                                      <p:cBhvr>
                                        <p:cTn id="7" dur="1000">
                                          <p:stCondLst>
                                            <p:cond delay="0"/>
                                          </p:stCondLst>
                                        </p:cTn>
                                        <p:tgtEl>
                                          <p:spTgt spid="808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fade">
                                      <p:cBhvr>
                                        <p:cTn id="12" dur="1000">
                                          <p:stCondLst>
                                            <p:cond delay="0"/>
                                          </p:stCondLst>
                                        </p:cTn>
                                        <p:tgtEl>
                                          <p:spTgt spid="808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898">
                                            <p:txEl>
                                              <p:pRg st="2" end="2"/>
                                            </p:txEl>
                                          </p:spTgt>
                                        </p:tgtEl>
                                        <p:attrNameLst>
                                          <p:attrName>style.visibility</p:attrName>
                                        </p:attrNameLst>
                                      </p:cBhvr>
                                      <p:to>
                                        <p:strVal val="visible"/>
                                      </p:to>
                                    </p:set>
                                    <p:animEffect transition="in" filter="fade">
                                      <p:cBhvr>
                                        <p:cTn id="17" dur="1000">
                                          <p:stCondLst>
                                            <p:cond delay="0"/>
                                          </p:stCondLst>
                                        </p:cTn>
                                        <p:tgtEl>
                                          <p:spTgt spid="808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898">
                                            <p:txEl>
                                              <p:pRg st="3" end="3"/>
                                            </p:txEl>
                                          </p:spTgt>
                                        </p:tgtEl>
                                        <p:attrNameLst>
                                          <p:attrName>style.visibility</p:attrName>
                                        </p:attrNameLst>
                                      </p:cBhvr>
                                      <p:to>
                                        <p:strVal val="visible"/>
                                      </p:to>
                                    </p:set>
                                    <p:animEffect transition="in" filter="fade">
                                      <p:cBhvr>
                                        <p:cTn id="22" dur="1000">
                                          <p:stCondLst>
                                            <p:cond delay="0"/>
                                          </p:stCondLst>
                                        </p:cTn>
                                        <p:tgtEl>
                                          <p:spTgt spid="808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898">
                                            <p:txEl>
                                              <p:pRg st="4" end="4"/>
                                            </p:txEl>
                                          </p:spTgt>
                                        </p:tgtEl>
                                        <p:attrNameLst>
                                          <p:attrName>style.visibility</p:attrName>
                                        </p:attrNameLst>
                                      </p:cBhvr>
                                      <p:to>
                                        <p:strVal val="visible"/>
                                      </p:to>
                                    </p:set>
                                    <p:animEffect transition="in" filter="fade">
                                      <p:cBhvr>
                                        <p:cTn id="27" dur="1000">
                                          <p:stCondLst>
                                            <p:cond delay="0"/>
                                          </p:stCondLst>
                                        </p:cTn>
                                        <p:tgtEl>
                                          <p:spTgt spid="8089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898">
                                            <p:txEl>
                                              <p:pRg st="5" end="5"/>
                                            </p:txEl>
                                          </p:spTgt>
                                        </p:tgtEl>
                                        <p:attrNameLst>
                                          <p:attrName>style.visibility</p:attrName>
                                        </p:attrNameLst>
                                      </p:cBhvr>
                                      <p:to>
                                        <p:strVal val="visible"/>
                                      </p:to>
                                    </p:set>
                                    <p:animEffect transition="in" filter="fade">
                                      <p:cBhvr>
                                        <p:cTn id="32" dur="1000">
                                          <p:stCondLst>
                                            <p:cond delay="0"/>
                                          </p:stCondLst>
                                        </p:cTn>
                                        <p:tgtEl>
                                          <p:spTgt spid="808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250825" y="188913"/>
            <a:ext cx="8893175" cy="5830887"/>
          </a:xfrm>
        </p:spPr>
        <p:txBody>
          <a:bodyPr/>
          <a:lstStyle/>
          <a:p>
            <a:pPr marL="609600" indent="-609600" eaLnBrk="1" hangingPunct="1">
              <a:lnSpc>
                <a:spcPct val="80000"/>
              </a:lnSpc>
              <a:buFont typeface="Wingdings" pitchFamily="2" charset="2"/>
              <a:buAutoNum type="alphaUcPeriod" startAt="7"/>
              <a:defRPr/>
            </a:pPr>
            <a:r>
              <a:rPr lang="en-US" sz="2000" i="1" smtClean="0">
                <a:solidFill>
                  <a:srgbClr val="FFFF66"/>
                </a:solidFill>
                <a:effectLst>
                  <a:outerShdw blurRad="38100" dist="38100" dir="2700000" algn="tl">
                    <a:srgbClr val="FFFFFF"/>
                  </a:outerShdw>
                </a:effectLst>
              </a:rPr>
              <a:t>Pendekatan kinerja</a:t>
            </a:r>
          </a:p>
          <a:p>
            <a:pPr marL="609600" indent="-609600" eaLnBrk="1" hangingPunct="1">
              <a:lnSpc>
                <a:spcPct val="80000"/>
              </a:lnSpc>
              <a:buFont typeface="Wingdings" pitchFamily="2" charset="2"/>
              <a:buNone/>
              <a:defRPr/>
            </a:pPr>
            <a:r>
              <a:rPr lang="es-ES" sz="2000" smtClean="0"/>
              <a:t>	Dalam menyusun Anggaran Belanja dan pendapatan Daerah harus didasarkan pada pendekatan kinerja. Hal ini berarti kualitas kinerja aparatur seharusnya menjadi acuan utama dalam menentukan besar kecilnya alokasi anggaran. Selanjutnya untuk mengukur kinerja keuangan Pemerintah Daerah, dikembangkan standar analisa belanja, tolok ukur kinerja dan standar biaya.</a:t>
            </a:r>
            <a:endParaRPr lang="id-ID" sz="2000" smtClean="0"/>
          </a:p>
          <a:p>
            <a:pPr marL="609600" indent="-609600" eaLnBrk="1" hangingPunct="1">
              <a:lnSpc>
                <a:spcPct val="80000"/>
              </a:lnSpc>
              <a:buFont typeface="Wingdings" pitchFamily="2" charset="2"/>
              <a:buAutoNum type="alphaUcPeriod" startAt="8"/>
              <a:defRPr/>
            </a:pPr>
            <a:r>
              <a:rPr lang="en-US" sz="2000" i="1" smtClean="0">
                <a:solidFill>
                  <a:srgbClr val="FFFF66"/>
                </a:solidFill>
                <a:effectLst>
                  <a:outerShdw blurRad="38100" dist="38100" dir="2700000" algn="tl">
                    <a:srgbClr val="FFFFFF"/>
                  </a:outerShdw>
                </a:effectLst>
              </a:rPr>
              <a:t>Dokumen Publik</a:t>
            </a:r>
          </a:p>
          <a:p>
            <a:pPr marL="609600" indent="-609600" eaLnBrk="1" hangingPunct="1">
              <a:lnSpc>
                <a:spcPct val="80000"/>
              </a:lnSpc>
              <a:buFont typeface="Wingdings" pitchFamily="2" charset="2"/>
              <a:buNone/>
              <a:defRPr/>
            </a:pPr>
            <a:r>
              <a:rPr lang="es-ES" sz="2000" smtClean="0"/>
              <a:t>	APBD, perubahan APBD dan Perhitungan APBD harus diterapkan dalam Peraturan Daerah ( Perda ) dan merupakan dokumen daerah. Karena itu, dalam setiap Perda tentang APBD selalu disertai dengan pasal yang berisi dictum untuk menempatkan pengundangan Perda APBD dalam lembaran Daerah agar setiap orang dapat mengetahuinya. Dengan demikian , maka jelas bahwa dokumen APBD bersifat terbuka untuk publik dan dapat diakses oleh siapapun juga, termasuk masyarakat luas yang ada di daerah. </a:t>
            </a:r>
            <a:endParaRPr lang="en-US" sz="2000" smtClean="0"/>
          </a:p>
          <a:p>
            <a:pPr marL="609600" indent="-609600" eaLnBrk="1" hangingPunct="1">
              <a:lnSpc>
                <a:spcPct val="80000"/>
              </a:lnSpc>
              <a:buFont typeface="Wingdings" pitchFamily="2" charset="2"/>
              <a:buNone/>
              <a:defRPr/>
            </a:pPr>
            <a:endParaRPr lang="en-US" sz="2000" smtClean="0"/>
          </a:p>
        </p:txBody>
      </p:sp>
    </p:spTree>
    <p:extLst>
      <p:ext uri="{BB962C8B-B14F-4D97-AF65-F5344CB8AC3E}">
        <p14:creationId xmlns:p14="http://schemas.microsoft.com/office/powerpoint/2010/main" val="2827580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randombar(horizontal)">
                                      <p:cBhvr>
                                        <p:cTn id="7" dur="500"/>
                                        <p:tgtEl>
                                          <p:spTgt spid="839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3970">
                                            <p:txEl>
                                              <p:pRg st="1" end="1"/>
                                            </p:txEl>
                                          </p:spTgt>
                                        </p:tgtEl>
                                        <p:attrNameLst>
                                          <p:attrName>style.visibility</p:attrName>
                                        </p:attrNameLst>
                                      </p:cBhvr>
                                      <p:to>
                                        <p:strVal val="visible"/>
                                      </p:to>
                                    </p:set>
                                    <p:animEffect transition="in" filter="randombar(horizontal)">
                                      <p:cBhvr>
                                        <p:cTn id="12" dur="500"/>
                                        <p:tgtEl>
                                          <p:spTgt spid="839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3970">
                                            <p:txEl>
                                              <p:pRg st="2" end="2"/>
                                            </p:txEl>
                                          </p:spTgt>
                                        </p:tgtEl>
                                        <p:attrNameLst>
                                          <p:attrName>style.visibility</p:attrName>
                                        </p:attrNameLst>
                                      </p:cBhvr>
                                      <p:to>
                                        <p:strVal val="visible"/>
                                      </p:to>
                                    </p:set>
                                    <p:animEffect transition="in" filter="randombar(horizontal)">
                                      <p:cBhvr>
                                        <p:cTn id="17" dur="500"/>
                                        <p:tgtEl>
                                          <p:spTgt spid="839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3970">
                                            <p:txEl>
                                              <p:pRg st="3" end="3"/>
                                            </p:txEl>
                                          </p:spTgt>
                                        </p:tgtEl>
                                        <p:attrNameLst>
                                          <p:attrName>style.visibility</p:attrName>
                                        </p:attrNameLst>
                                      </p:cBhvr>
                                      <p:to>
                                        <p:strVal val="visible"/>
                                      </p:to>
                                    </p:set>
                                    <p:animEffect transition="in" filter="randombar(horizontal)">
                                      <p:cBhvr>
                                        <p:cTn id="22" dur="500"/>
                                        <p:tgtEl>
                                          <p:spTgt spid="839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txBox="1">
            <a:spLocks noChangeArrowheads="1"/>
          </p:cNvSpPr>
          <p:nvPr/>
        </p:nvSpPr>
        <p:spPr bwMode="auto">
          <a:xfrm>
            <a:off x="2311400" y="874713"/>
            <a:ext cx="4054475" cy="609600"/>
          </a:xfrm>
          <a:prstGeom prst="rect">
            <a:avLst/>
          </a:prstGeom>
          <a:noFill/>
          <a:ln w="9525">
            <a:noFill/>
            <a:miter lim="800000"/>
            <a:headEnd/>
            <a:tailEnd/>
          </a:ln>
        </p:spPr>
        <p:txBody>
          <a:bodyPr/>
          <a:lstStyle/>
          <a:p>
            <a:pPr eaLnBrk="1" hangingPunct="1">
              <a:lnSpc>
                <a:spcPct val="90000"/>
              </a:lnSpc>
              <a:spcBef>
                <a:spcPct val="20000"/>
              </a:spcBef>
              <a:buClr>
                <a:schemeClr val="hlink"/>
              </a:buClr>
              <a:buSzPct val="70000"/>
              <a:buFont typeface="Wingdings" pitchFamily="2" charset="2"/>
              <a:buNone/>
            </a:pPr>
            <a:r>
              <a:rPr lang="id-ID" sz="1600" i="1">
                <a:latin typeface="Trebuchet MS" pitchFamily="34" charset="0"/>
              </a:rPr>
              <a:t>Pembahasan &amp; </a:t>
            </a:r>
            <a:r>
              <a:rPr lang="en-US" sz="1600" i="1">
                <a:latin typeface="Trebuchet MS" pitchFamily="34" charset="0"/>
              </a:rPr>
              <a:t>Kesepakaan </a:t>
            </a:r>
            <a:endParaRPr lang="id-ID" sz="1600" i="1">
              <a:latin typeface="Trebuchet MS" pitchFamily="34" charset="0"/>
            </a:endParaRPr>
          </a:p>
          <a:p>
            <a:pPr eaLnBrk="1" hangingPunct="1">
              <a:lnSpc>
                <a:spcPct val="90000"/>
              </a:lnSpc>
              <a:spcBef>
                <a:spcPct val="20000"/>
              </a:spcBef>
              <a:buClr>
                <a:schemeClr val="hlink"/>
              </a:buClr>
              <a:buSzPct val="70000"/>
              <a:buFont typeface="Wingdings" pitchFamily="2" charset="2"/>
              <a:buNone/>
            </a:pPr>
            <a:r>
              <a:rPr lang="en-US" sz="1600" i="1">
                <a:latin typeface="Trebuchet MS" pitchFamily="34" charset="0"/>
              </a:rPr>
              <a:t>KUA</a:t>
            </a:r>
            <a:r>
              <a:rPr lang="id-ID" sz="1600" i="1">
                <a:latin typeface="Trebuchet MS" pitchFamily="34" charset="0"/>
              </a:rPr>
              <a:t>  antara KDH dgn DPRD (Juni)</a:t>
            </a:r>
            <a:endParaRPr lang="en-US" sz="1600" i="1">
              <a:latin typeface="Trebuchet MS" pitchFamily="34" charset="0"/>
            </a:endParaRPr>
          </a:p>
        </p:txBody>
      </p:sp>
      <p:sp>
        <p:nvSpPr>
          <p:cNvPr id="9219" name="Rectangle 4"/>
          <p:cNvSpPr>
            <a:spLocks noChangeArrowheads="1"/>
          </p:cNvSpPr>
          <p:nvPr/>
        </p:nvSpPr>
        <p:spPr bwMode="auto">
          <a:xfrm>
            <a:off x="5445126" y="1524000"/>
            <a:ext cx="3590925" cy="609600"/>
          </a:xfrm>
          <a:prstGeom prst="rect">
            <a:avLst/>
          </a:prstGeom>
          <a:noFill/>
          <a:ln w="9525">
            <a:noFill/>
            <a:miter lim="800000"/>
            <a:headEnd/>
            <a:tailEnd/>
          </a:ln>
        </p:spPr>
        <p:txBody>
          <a:bodyPr/>
          <a:lstStyle/>
          <a:p>
            <a:pPr>
              <a:lnSpc>
                <a:spcPct val="90000"/>
              </a:lnSpc>
              <a:spcBef>
                <a:spcPct val="20000"/>
              </a:spcBef>
            </a:pPr>
            <a:r>
              <a:rPr lang="id-ID" sz="1600" i="1">
                <a:latin typeface="Garamond" pitchFamily="18" charset="0"/>
              </a:rPr>
              <a:t>Pembahasan</a:t>
            </a:r>
            <a:r>
              <a:rPr lang="id-ID" sz="1600">
                <a:latin typeface="Garamond" pitchFamily="18" charset="0"/>
              </a:rPr>
              <a:t> </a:t>
            </a:r>
            <a:r>
              <a:rPr lang="id-ID" sz="1600" i="1">
                <a:latin typeface="Garamond" pitchFamily="18" charset="0"/>
              </a:rPr>
              <a:t>dan Kesepakatan </a:t>
            </a:r>
            <a:r>
              <a:rPr lang="en-US" sz="1600" i="1">
                <a:latin typeface="Garamond" pitchFamily="18" charset="0"/>
              </a:rPr>
              <a:t>PPAS</a:t>
            </a:r>
            <a:r>
              <a:rPr lang="id-ID" sz="1600" i="1">
                <a:latin typeface="Garamond" pitchFamily="18" charset="0"/>
              </a:rPr>
              <a:t>  antara KDH dgn DPRD (Juni)</a:t>
            </a:r>
          </a:p>
          <a:p>
            <a:pPr>
              <a:lnSpc>
                <a:spcPct val="90000"/>
              </a:lnSpc>
              <a:spcBef>
                <a:spcPct val="20000"/>
              </a:spcBef>
            </a:pPr>
            <a:endParaRPr lang="en-US" sz="1600" i="1">
              <a:latin typeface="Garamond" pitchFamily="18" charset="0"/>
            </a:endParaRPr>
          </a:p>
        </p:txBody>
      </p:sp>
      <p:sp>
        <p:nvSpPr>
          <p:cNvPr id="21508" name="Rectangle 5"/>
          <p:cNvSpPr>
            <a:spLocks noChangeArrowheads="1"/>
          </p:cNvSpPr>
          <p:nvPr/>
        </p:nvSpPr>
        <p:spPr bwMode="auto">
          <a:xfrm>
            <a:off x="6192869" y="2314575"/>
            <a:ext cx="2879725" cy="609600"/>
          </a:xfrm>
          <a:prstGeom prst="rect">
            <a:avLst/>
          </a:prstGeom>
          <a:noFill/>
          <a:ln w="9525">
            <a:noFill/>
            <a:miter lim="800000"/>
            <a:headEnd/>
            <a:tailEnd/>
          </a:ln>
        </p:spPr>
        <p:txBody>
          <a:bodyPr/>
          <a:lstStyle/>
          <a:p>
            <a:pPr>
              <a:lnSpc>
                <a:spcPct val="90000"/>
              </a:lnSpc>
              <a:spcBef>
                <a:spcPct val="20000"/>
              </a:spcBef>
              <a:defRPr/>
            </a:pPr>
            <a:r>
              <a:rPr lang="en-US" sz="1600" b="1" i="1" dirty="0" err="1">
                <a:solidFill>
                  <a:srgbClr val="FF0000"/>
                </a:solidFill>
                <a:latin typeface="Garamond" pitchFamily="18" charset="0"/>
              </a:rPr>
              <a:t>Penyusunan</a:t>
            </a:r>
            <a:r>
              <a:rPr lang="en-US" sz="1600" b="1" i="1" dirty="0">
                <a:solidFill>
                  <a:srgbClr val="FF0000"/>
                </a:solidFill>
                <a:latin typeface="Garamond" pitchFamily="18" charset="0"/>
              </a:rPr>
              <a:t> RKA-SKPD</a:t>
            </a:r>
            <a:r>
              <a:rPr lang="id-ID" sz="1600" b="1" i="1" dirty="0">
                <a:solidFill>
                  <a:srgbClr val="FF0000"/>
                </a:solidFill>
                <a:latin typeface="Garamond" pitchFamily="18" charset="0"/>
              </a:rPr>
              <a:t> &amp; RAPBD (Juli-September)</a:t>
            </a:r>
            <a:endParaRPr lang="en-US" sz="1600" b="1" i="1" dirty="0">
              <a:solidFill>
                <a:srgbClr val="FF0000"/>
              </a:solidFill>
              <a:latin typeface="Garamond" pitchFamily="18" charset="0"/>
            </a:endParaRPr>
          </a:p>
        </p:txBody>
      </p:sp>
      <p:sp>
        <p:nvSpPr>
          <p:cNvPr id="9221" name="Rectangle 6"/>
          <p:cNvSpPr>
            <a:spLocks noChangeArrowheads="1"/>
          </p:cNvSpPr>
          <p:nvPr/>
        </p:nvSpPr>
        <p:spPr bwMode="auto">
          <a:xfrm>
            <a:off x="6434139" y="3106738"/>
            <a:ext cx="2674937" cy="609600"/>
          </a:xfrm>
          <a:prstGeom prst="rect">
            <a:avLst/>
          </a:prstGeom>
          <a:noFill/>
          <a:ln w="9525">
            <a:noFill/>
            <a:miter lim="800000"/>
            <a:headEnd/>
            <a:tailEnd/>
          </a:ln>
        </p:spPr>
        <p:txBody>
          <a:bodyPr/>
          <a:lstStyle/>
          <a:p>
            <a:pPr>
              <a:lnSpc>
                <a:spcPct val="90000"/>
              </a:lnSpc>
            </a:pPr>
            <a:r>
              <a:rPr lang="en-US" sz="1600" i="1" dirty="0" err="1">
                <a:latin typeface="Garamond" pitchFamily="18" charset="0"/>
              </a:rPr>
              <a:t>Pembahasan</a:t>
            </a:r>
            <a:r>
              <a:rPr lang="id-ID" sz="1600" i="1" dirty="0">
                <a:latin typeface="Garamond" pitchFamily="18" charset="0"/>
              </a:rPr>
              <a:t> dan persetujuan </a:t>
            </a:r>
            <a:r>
              <a:rPr lang="en-US" sz="1600" i="1" dirty="0" err="1">
                <a:latin typeface="Garamond" pitchFamily="18" charset="0"/>
              </a:rPr>
              <a:t>Rancangan</a:t>
            </a:r>
            <a:r>
              <a:rPr lang="en-US" sz="1600" i="1" dirty="0">
                <a:latin typeface="Garamond" pitchFamily="18" charset="0"/>
              </a:rPr>
              <a:t> APBD</a:t>
            </a:r>
            <a:r>
              <a:rPr lang="id-ID" sz="1600" i="1" dirty="0">
                <a:latin typeface="Garamond" pitchFamily="18" charset="0"/>
              </a:rPr>
              <a:t> dgn DPRD</a:t>
            </a:r>
          </a:p>
          <a:p>
            <a:pPr>
              <a:lnSpc>
                <a:spcPct val="90000"/>
              </a:lnSpc>
            </a:pPr>
            <a:r>
              <a:rPr lang="id-ID" sz="1600" i="1" dirty="0">
                <a:latin typeface="Garamond" pitchFamily="18" charset="0"/>
              </a:rPr>
              <a:t>(Oktober-November)</a:t>
            </a:r>
            <a:endParaRPr lang="en-US" sz="1600" i="1" dirty="0">
              <a:latin typeface="Garamond" pitchFamily="18" charset="0"/>
            </a:endParaRPr>
          </a:p>
        </p:txBody>
      </p:sp>
      <p:sp>
        <p:nvSpPr>
          <p:cNvPr id="9222" name="Rectangle 7"/>
          <p:cNvSpPr>
            <a:spLocks noChangeArrowheads="1"/>
          </p:cNvSpPr>
          <p:nvPr/>
        </p:nvSpPr>
        <p:spPr bwMode="auto">
          <a:xfrm>
            <a:off x="6037264" y="5157788"/>
            <a:ext cx="2566987" cy="609600"/>
          </a:xfrm>
          <a:prstGeom prst="rect">
            <a:avLst/>
          </a:prstGeom>
          <a:noFill/>
          <a:ln w="9525">
            <a:noFill/>
            <a:miter lim="800000"/>
            <a:headEnd/>
            <a:tailEnd/>
          </a:ln>
        </p:spPr>
        <p:txBody>
          <a:bodyPr anchor="ctr"/>
          <a:lstStyle/>
          <a:p>
            <a:pPr>
              <a:lnSpc>
                <a:spcPct val="90000"/>
              </a:lnSpc>
              <a:spcBef>
                <a:spcPct val="20000"/>
              </a:spcBef>
            </a:pPr>
            <a:r>
              <a:rPr lang="en-US" sz="1600" i="1">
                <a:solidFill>
                  <a:srgbClr val="7030A0"/>
                </a:solidFill>
                <a:latin typeface="Garamond" pitchFamily="18" charset="0"/>
              </a:rPr>
              <a:t>Penetapan Perda APBD</a:t>
            </a:r>
            <a:endParaRPr lang="id-ID" sz="1600" i="1">
              <a:solidFill>
                <a:srgbClr val="7030A0"/>
              </a:solidFill>
              <a:latin typeface="Garamond" pitchFamily="18" charset="0"/>
            </a:endParaRPr>
          </a:p>
          <a:p>
            <a:pPr>
              <a:lnSpc>
                <a:spcPct val="90000"/>
              </a:lnSpc>
              <a:spcBef>
                <a:spcPct val="20000"/>
              </a:spcBef>
            </a:pPr>
            <a:r>
              <a:rPr lang="id-ID" sz="1600" i="1">
                <a:solidFill>
                  <a:srgbClr val="7030A0"/>
                </a:solidFill>
                <a:latin typeface="Garamond" pitchFamily="18" charset="0"/>
              </a:rPr>
              <a:t>(Desember)</a:t>
            </a:r>
            <a:endParaRPr lang="en-US" sz="1600" i="1">
              <a:solidFill>
                <a:srgbClr val="7030A0"/>
              </a:solidFill>
              <a:latin typeface="Garamond" pitchFamily="18" charset="0"/>
            </a:endParaRPr>
          </a:p>
        </p:txBody>
      </p:sp>
      <p:sp>
        <p:nvSpPr>
          <p:cNvPr id="9223" name="Rectangle 8"/>
          <p:cNvSpPr>
            <a:spLocks noChangeArrowheads="1"/>
          </p:cNvSpPr>
          <p:nvPr/>
        </p:nvSpPr>
        <p:spPr bwMode="auto">
          <a:xfrm>
            <a:off x="1331913" y="1595438"/>
            <a:ext cx="2374900" cy="609600"/>
          </a:xfrm>
          <a:prstGeom prst="rect">
            <a:avLst/>
          </a:prstGeom>
          <a:noFill/>
          <a:ln w="9525">
            <a:noFill/>
            <a:miter lim="800000"/>
            <a:headEnd/>
            <a:tailEnd/>
          </a:ln>
        </p:spPr>
        <p:txBody>
          <a:bodyPr anchor="ctr"/>
          <a:lstStyle/>
          <a:p>
            <a:pPr>
              <a:lnSpc>
                <a:spcPct val="90000"/>
              </a:lnSpc>
              <a:spcBef>
                <a:spcPct val="20000"/>
              </a:spcBef>
            </a:pPr>
            <a:r>
              <a:rPr lang="id-ID" sz="1600" i="1">
                <a:solidFill>
                  <a:srgbClr val="00B050"/>
                </a:solidFill>
                <a:latin typeface="Garamond" pitchFamily="18" charset="0"/>
              </a:rPr>
              <a:t>Penetapan</a:t>
            </a:r>
            <a:r>
              <a:rPr lang="en-US" sz="1600" i="1">
                <a:solidFill>
                  <a:srgbClr val="00B050"/>
                </a:solidFill>
                <a:latin typeface="Garamond" pitchFamily="18" charset="0"/>
              </a:rPr>
              <a:t> RKPD</a:t>
            </a:r>
            <a:endParaRPr lang="id-ID" sz="1600" i="1">
              <a:solidFill>
                <a:srgbClr val="00B050"/>
              </a:solidFill>
              <a:latin typeface="Garamond" pitchFamily="18" charset="0"/>
            </a:endParaRPr>
          </a:p>
          <a:p>
            <a:pPr>
              <a:lnSpc>
                <a:spcPct val="90000"/>
              </a:lnSpc>
              <a:spcBef>
                <a:spcPct val="20000"/>
              </a:spcBef>
            </a:pPr>
            <a:r>
              <a:rPr lang="id-ID" sz="1600" i="1">
                <a:solidFill>
                  <a:srgbClr val="00B050"/>
                </a:solidFill>
                <a:latin typeface="Garamond" pitchFamily="18" charset="0"/>
              </a:rPr>
              <a:t>(Mei)</a:t>
            </a:r>
            <a:endParaRPr lang="en-US" sz="1600" i="1">
              <a:solidFill>
                <a:srgbClr val="00B050"/>
              </a:solidFill>
              <a:latin typeface="Garamond" pitchFamily="18" charset="0"/>
            </a:endParaRPr>
          </a:p>
        </p:txBody>
      </p:sp>
      <p:sp>
        <p:nvSpPr>
          <p:cNvPr id="9224" name="Rectangle 9"/>
          <p:cNvSpPr>
            <a:spLocks noChangeArrowheads="1"/>
          </p:cNvSpPr>
          <p:nvPr/>
        </p:nvSpPr>
        <p:spPr bwMode="auto">
          <a:xfrm>
            <a:off x="650875" y="2459038"/>
            <a:ext cx="2106613" cy="609600"/>
          </a:xfrm>
          <a:prstGeom prst="rect">
            <a:avLst/>
          </a:prstGeom>
          <a:noFill/>
          <a:ln w="9525">
            <a:noFill/>
            <a:miter lim="800000"/>
            <a:headEnd/>
            <a:tailEnd/>
          </a:ln>
        </p:spPr>
        <p:txBody>
          <a:bodyPr anchor="ctr"/>
          <a:lstStyle/>
          <a:p>
            <a:pPr>
              <a:lnSpc>
                <a:spcPct val="90000"/>
              </a:lnSpc>
              <a:spcBef>
                <a:spcPct val="20000"/>
              </a:spcBef>
            </a:pPr>
            <a:r>
              <a:rPr lang="en-US" sz="1600" i="1">
                <a:latin typeface="Garamond" pitchFamily="18" charset="0"/>
              </a:rPr>
              <a:t>Musrenbang</a:t>
            </a:r>
            <a:r>
              <a:rPr lang="id-ID" sz="1600" i="1">
                <a:latin typeface="Garamond" pitchFamily="18" charset="0"/>
              </a:rPr>
              <a:t> </a:t>
            </a:r>
            <a:r>
              <a:rPr lang="en-US" sz="1600" i="1">
                <a:latin typeface="Garamond" pitchFamily="18" charset="0"/>
              </a:rPr>
              <a:t>Kab/Kota</a:t>
            </a:r>
            <a:endParaRPr lang="id-ID" sz="1600" i="1">
              <a:latin typeface="Garamond" pitchFamily="18" charset="0"/>
            </a:endParaRPr>
          </a:p>
          <a:p>
            <a:pPr>
              <a:lnSpc>
                <a:spcPct val="90000"/>
              </a:lnSpc>
              <a:spcBef>
                <a:spcPct val="20000"/>
              </a:spcBef>
            </a:pPr>
            <a:r>
              <a:rPr lang="id-ID" sz="1600" i="1">
                <a:latin typeface="Garamond" pitchFamily="18" charset="0"/>
              </a:rPr>
              <a:t>(Maret)</a:t>
            </a:r>
          </a:p>
          <a:p>
            <a:pPr>
              <a:lnSpc>
                <a:spcPct val="90000"/>
              </a:lnSpc>
              <a:spcBef>
                <a:spcPct val="20000"/>
              </a:spcBef>
            </a:pPr>
            <a:endParaRPr lang="en-US" sz="1600" i="1">
              <a:latin typeface="Garamond" pitchFamily="18" charset="0"/>
            </a:endParaRPr>
          </a:p>
        </p:txBody>
      </p:sp>
      <p:sp>
        <p:nvSpPr>
          <p:cNvPr id="9225" name="Rectangle 10"/>
          <p:cNvSpPr>
            <a:spLocks noChangeArrowheads="1"/>
          </p:cNvSpPr>
          <p:nvPr/>
        </p:nvSpPr>
        <p:spPr bwMode="auto">
          <a:xfrm>
            <a:off x="357158" y="3152775"/>
            <a:ext cx="2058987" cy="852488"/>
          </a:xfrm>
          <a:prstGeom prst="rect">
            <a:avLst/>
          </a:prstGeom>
          <a:noFill/>
          <a:ln w="9525">
            <a:noFill/>
            <a:miter lim="800000"/>
            <a:headEnd/>
            <a:tailEnd/>
          </a:ln>
        </p:spPr>
        <p:txBody>
          <a:bodyPr/>
          <a:lstStyle/>
          <a:p>
            <a:pPr>
              <a:lnSpc>
                <a:spcPct val="90000"/>
              </a:lnSpc>
              <a:spcBef>
                <a:spcPct val="20000"/>
              </a:spcBef>
            </a:pPr>
            <a:r>
              <a:rPr lang="en-US" sz="1600" i="1" dirty="0">
                <a:solidFill>
                  <a:srgbClr val="00B050"/>
                </a:solidFill>
                <a:latin typeface="Garamond" pitchFamily="18" charset="0"/>
              </a:rPr>
              <a:t>Forum SKPD</a:t>
            </a:r>
            <a:endParaRPr lang="id-ID" sz="1600" i="1" dirty="0">
              <a:solidFill>
                <a:srgbClr val="00B050"/>
              </a:solidFill>
              <a:latin typeface="Garamond" pitchFamily="18" charset="0"/>
            </a:endParaRPr>
          </a:p>
          <a:p>
            <a:pPr>
              <a:lnSpc>
                <a:spcPct val="90000"/>
              </a:lnSpc>
              <a:spcBef>
                <a:spcPct val="20000"/>
              </a:spcBef>
            </a:pPr>
            <a:r>
              <a:rPr lang="id-ID" sz="1600" i="1" dirty="0">
                <a:solidFill>
                  <a:srgbClr val="00B050"/>
                </a:solidFill>
                <a:latin typeface="Garamond" pitchFamily="18" charset="0"/>
              </a:rPr>
              <a:t>Penyusunan Renja SKPD  Kab/Kota (Maret)</a:t>
            </a:r>
            <a:endParaRPr lang="en-US" sz="1600" i="1" dirty="0">
              <a:solidFill>
                <a:srgbClr val="00B050"/>
              </a:solidFill>
              <a:latin typeface="Garamond" pitchFamily="18" charset="0"/>
            </a:endParaRPr>
          </a:p>
        </p:txBody>
      </p:sp>
      <p:sp>
        <p:nvSpPr>
          <p:cNvPr id="21514" name="Rectangle 11"/>
          <p:cNvSpPr>
            <a:spLocks noChangeArrowheads="1"/>
          </p:cNvSpPr>
          <p:nvPr/>
        </p:nvSpPr>
        <p:spPr bwMode="auto">
          <a:xfrm>
            <a:off x="1" y="4332288"/>
            <a:ext cx="2378075" cy="609600"/>
          </a:xfrm>
          <a:prstGeom prst="rect">
            <a:avLst/>
          </a:prstGeom>
          <a:noFill/>
          <a:ln w="9525">
            <a:noFill/>
            <a:miter lim="800000"/>
            <a:headEnd/>
            <a:tailEnd/>
          </a:ln>
        </p:spPr>
        <p:txBody>
          <a:bodyPr/>
          <a:lstStyle/>
          <a:p>
            <a:pPr>
              <a:lnSpc>
                <a:spcPct val="90000"/>
              </a:lnSpc>
              <a:spcBef>
                <a:spcPct val="20000"/>
              </a:spcBef>
              <a:defRPr/>
            </a:pPr>
            <a:r>
              <a:rPr lang="en-US" sz="1600" i="1" dirty="0" err="1">
                <a:solidFill>
                  <a:schemeClr val="accent1">
                    <a:lumMod val="50000"/>
                  </a:schemeClr>
                </a:solidFill>
                <a:latin typeface="Garamond" pitchFamily="18" charset="0"/>
              </a:rPr>
              <a:t>Musrenbang</a:t>
            </a:r>
            <a:r>
              <a:rPr lang="id-ID" sz="1600" i="1" dirty="0">
                <a:solidFill>
                  <a:schemeClr val="accent1">
                    <a:lumMod val="50000"/>
                  </a:schemeClr>
                </a:solidFill>
                <a:latin typeface="Garamond" pitchFamily="18" charset="0"/>
              </a:rPr>
              <a:t> </a:t>
            </a:r>
            <a:r>
              <a:rPr lang="en-US" sz="1600" i="1" dirty="0" err="1">
                <a:solidFill>
                  <a:schemeClr val="accent1">
                    <a:lumMod val="50000"/>
                  </a:schemeClr>
                </a:solidFill>
                <a:latin typeface="Garamond" pitchFamily="18" charset="0"/>
              </a:rPr>
              <a:t>Kecamatan</a:t>
            </a:r>
            <a:endParaRPr lang="id-ID" sz="1600" i="1" dirty="0">
              <a:solidFill>
                <a:schemeClr val="accent1">
                  <a:lumMod val="50000"/>
                </a:schemeClr>
              </a:solidFill>
              <a:latin typeface="Garamond" pitchFamily="18" charset="0"/>
            </a:endParaRPr>
          </a:p>
          <a:p>
            <a:pPr>
              <a:lnSpc>
                <a:spcPct val="90000"/>
              </a:lnSpc>
              <a:spcBef>
                <a:spcPct val="20000"/>
              </a:spcBef>
              <a:defRPr/>
            </a:pPr>
            <a:r>
              <a:rPr lang="id-ID" sz="1600" i="1" dirty="0">
                <a:solidFill>
                  <a:schemeClr val="accent1">
                    <a:lumMod val="50000"/>
                  </a:schemeClr>
                </a:solidFill>
                <a:latin typeface="Garamond" pitchFamily="18" charset="0"/>
              </a:rPr>
              <a:t>(Februari)</a:t>
            </a:r>
            <a:endParaRPr lang="en-US" sz="1600" i="1" dirty="0">
              <a:solidFill>
                <a:schemeClr val="accent1">
                  <a:lumMod val="50000"/>
                </a:schemeClr>
              </a:solidFill>
              <a:latin typeface="Garamond" pitchFamily="18" charset="0"/>
            </a:endParaRPr>
          </a:p>
        </p:txBody>
      </p:sp>
      <p:sp>
        <p:nvSpPr>
          <p:cNvPr id="21515" name="Rectangle 12"/>
          <p:cNvSpPr>
            <a:spLocks noChangeArrowheads="1"/>
          </p:cNvSpPr>
          <p:nvPr/>
        </p:nvSpPr>
        <p:spPr bwMode="auto">
          <a:xfrm>
            <a:off x="731839" y="5195888"/>
            <a:ext cx="2039937" cy="609600"/>
          </a:xfrm>
          <a:prstGeom prst="rect">
            <a:avLst/>
          </a:prstGeom>
          <a:noFill/>
          <a:ln w="9525">
            <a:noFill/>
            <a:miter lim="800000"/>
            <a:headEnd/>
            <a:tailEnd/>
          </a:ln>
        </p:spPr>
        <p:txBody>
          <a:bodyPr/>
          <a:lstStyle/>
          <a:p>
            <a:pPr>
              <a:lnSpc>
                <a:spcPct val="90000"/>
              </a:lnSpc>
              <a:spcBef>
                <a:spcPct val="20000"/>
              </a:spcBef>
              <a:defRPr/>
            </a:pPr>
            <a:r>
              <a:rPr lang="en-US" sz="1600" i="1" dirty="0" err="1">
                <a:solidFill>
                  <a:schemeClr val="accent5">
                    <a:lumMod val="50000"/>
                  </a:schemeClr>
                </a:solidFill>
                <a:latin typeface="Times New Roman" pitchFamily="18" charset="0"/>
                <a:cs typeface="Times New Roman" pitchFamily="18" charset="0"/>
              </a:rPr>
              <a:t>Musrenbang</a:t>
            </a:r>
            <a:r>
              <a:rPr lang="en-US" sz="1600" i="1" dirty="0">
                <a:solidFill>
                  <a:schemeClr val="accent5">
                    <a:lumMod val="50000"/>
                  </a:schemeClr>
                </a:solidFill>
                <a:latin typeface="Times New Roman" pitchFamily="18" charset="0"/>
                <a:cs typeface="Times New Roman" pitchFamily="18" charset="0"/>
              </a:rPr>
              <a:t> </a:t>
            </a:r>
            <a:r>
              <a:rPr lang="en-US" sz="1600" i="1" dirty="0" err="1">
                <a:solidFill>
                  <a:schemeClr val="accent5">
                    <a:lumMod val="50000"/>
                  </a:schemeClr>
                </a:solidFill>
                <a:latin typeface="Times New Roman" pitchFamily="18" charset="0"/>
                <a:cs typeface="Times New Roman" pitchFamily="18" charset="0"/>
              </a:rPr>
              <a:t>Desa</a:t>
            </a:r>
            <a:endParaRPr lang="id-ID" sz="1600" i="1" dirty="0">
              <a:solidFill>
                <a:schemeClr val="accent5">
                  <a:lumMod val="50000"/>
                </a:schemeClr>
              </a:solidFill>
              <a:latin typeface="Times New Roman" pitchFamily="18" charset="0"/>
              <a:cs typeface="Times New Roman" pitchFamily="18" charset="0"/>
            </a:endParaRPr>
          </a:p>
          <a:p>
            <a:pPr>
              <a:lnSpc>
                <a:spcPct val="90000"/>
              </a:lnSpc>
              <a:spcBef>
                <a:spcPct val="20000"/>
              </a:spcBef>
              <a:defRPr/>
            </a:pPr>
            <a:r>
              <a:rPr lang="id-ID" sz="1600" i="1" dirty="0">
                <a:solidFill>
                  <a:schemeClr val="accent5">
                    <a:lumMod val="50000"/>
                  </a:schemeClr>
                </a:solidFill>
                <a:latin typeface="Times New Roman" pitchFamily="18" charset="0"/>
                <a:cs typeface="Times New Roman" pitchFamily="18" charset="0"/>
              </a:rPr>
              <a:t>(Januari)</a:t>
            </a:r>
            <a:endParaRPr lang="en-US" sz="1600" i="1" dirty="0">
              <a:solidFill>
                <a:schemeClr val="accent5">
                  <a:lumMod val="50000"/>
                </a:schemeClr>
              </a:solidFill>
              <a:latin typeface="Times New Roman" pitchFamily="18" charset="0"/>
              <a:cs typeface="Times New Roman" pitchFamily="18" charset="0"/>
            </a:endParaRPr>
          </a:p>
        </p:txBody>
      </p:sp>
      <p:sp>
        <p:nvSpPr>
          <p:cNvPr id="48140" name="TextBox 14"/>
          <p:cNvSpPr txBox="1">
            <a:spLocks noChangeArrowheads="1"/>
          </p:cNvSpPr>
          <p:nvPr/>
        </p:nvSpPr>
        <p:spPr bwMode="auto">
          <a:xfrm>
            <a:off x="0" y="142852"/>
            <a:ext cx="8760069" cy="523220"/>
          </a:xfrm>
          <a:prstGeom prst="rect">
            <a:avLst/>
          </a:prstGeom>
          <a:solidFill>
            <a:schemeClr val="accent1">
              <a:lumMod val="20000"/>
              <a:lumOff val="8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r>
              <a:rPr lang="id-ID" sz="2800" b="1" dirty="0" smtClean="0">
                <a:solidFill>
                  <a:srgbClr val="FF5050"/>
                </a:solidFill>
                <a:latin typeface="Candara" pitchFamily="34" charset="0"/>
              </a:rPr>
              <a:t>SIKLUS PERENCANAAN &amp; PENGANGGARAN TAHUNAN</a:t>
            </a:r>
          </a:p>
        </p:txBody>
      </p:sp>
      <p:sp>
        <p:nvSpPr>
          <p:cNvPr id="9229" name="TextBox 15"/>
          <p:cNvSpPr txBox="1">
            <a:spLocks noChangeArrowheads="1"/>
          </p:cNvSpPr>
          <p:nvPr/>
        </p:nvSpPr>
        <p:spPr bwMode="auto">
          <a:xfrm>
            <a:off x="5467351" y="5807076"/>
            <a:ext cx="1983363" cy="584775"/>
          </a:xfrm>
          <a:prstGeom prst="rect">
            <a:avLst/>
          </a:prstGeom>
          <a:noFill/>
          <a:ln w="9525">
            <a:noFill/>
            <a:miter lim="800000"/>
            <a:headEnd/>
            <a:tailEnd/>
          </a:ln>
        </p:spPr>
        <p:txBody>
          <a:bodyPr wrap="none">
            <a:spAutoFit/>
          </a:bodyPr>
          <a:lstStyle/>
          <a:p>
            <a:pPr algn="l" eaLnBrk="1" hangingPunct="1"/>
            <a:r>
              <a:rPr lang="id-ID" sz="1600" i="1">
                <a:latin typeface="Garamond" pitchFamily="18" charset="0"/>
                <a:cs typeface="Arial" pitchFamily="34" charset="0"/>
              </a:rPr>
              <a:t>Penyusunan DPA SKPD</a:t>
            </a:r>
          </a:p>
          <a:p>
            <a:pPr algn="l" eaLnBrk="1" hangingPunct="1"/>
            <a:r>
              <a:rPr lang="id-ID" sz="1600" i="1">
                <a:latin typeface="Garamond" pitchFamily="18" charset="0"/>
                <a:cs typeface="Arial" pitchFamily="34" charset="0"/>
              </a:rPr>
              <a:t>       (Desember)</a:t>
            </a:r>
          </a:p>
        </p:txBody>
      </p:sp>
      <p:sp>
        <p:nvSpPr>
          <p:cNvPr id="13" name="Oval 12"/>
          <p:cNvSpPr/>
          <p:nvPr/>
        </p:nvSpPr>
        <p:spPr bwMode="auto">
          <a:xfrm>
            <a:off x="2710872" y="5102225"/>
            <a:ext cx="407377" cy="558800"/>
          </a:xfrm>
          <a:prstGeom prst="ellipse">
            <a:avLst/>
          </a:prstGeom>
          <a:solidFill>
            <a:srgbClr val="FF99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accent4">
                    <a:lumMod val="10000"/>
                  </a:schemeClr>
                </a:solidFill>
              </a:rPr>
              <a:t>1</a:t>
            </a:r>
          </a:p>
        </p:txBody>
      </p:sp>
      <p:sp>
        <p:nvSpPr>
          <p:cNvPr id="17" name="Oval 16"/>
          <p:cNvSpPr/>
          <p:nvPr/>
        </p:nvSpPr>
        <p:spPr bwMode="auto">
          <a:xfrm>
            <a:off x="2319013" y="4221163"/>
            <a:ext cx="407377" cy="558800"/>
          </a:xfrm>
          <a:prstGeom prst="ellipse">
            <a:avLst/>
          </a:prstGeom>
          <a:solidFill>
            <a:srgbClr val="00B0F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tx1"/>
                </a:solidFill>
              </a:rPr>
              <a:t>2</a:t>
            </a:r>
          </a:p>
        </p:txBody>
      </p:sp>
      <p:sp>
        <p:nvSpPr>
          <p:cNvPr id="18" name="Oval 17"/>
          <p:cNvSpPr/>
          <p:nvPr/>
        </p:nvSpPr>
        <p:spPr bwMode="auto">
          <a:xfrm>
            <a:off x="2323525" y="3284541"/>
            <a:ext cx="407377" cy="560387"/>
          </a:xfrm>
          <a:prstGeom prst="ellipse">
            <a:avLst/>
          </a:prstGeom>
          <a:solidFill>
            <a:srgbClr val="99CC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tx1"/>
                </a:solidFill>
              </a:rPr>
              <a:t>3</a:t>
            </a:r>
          </a:p>
        </p:txBody>
      </p:sp>
      <p:sp>
        <p:nvSpPr>
          <p:cNvPr id="19" name="Oval 18"/>
          <p:cNvSpPr/>
          <p:nvPr/>
        </p:nvSpPr>
        <p:spPr bwMode="auto">
          <a:xfrm>
            <a:off x="2634417" y="2349500"/>
            <a:ext cx="407377" cy="558800"/>
          </a:xfrm>
          <a:prstGeom prst="ellipse">
            <a:avLst/>
          </a:prstGeom>
          <a:solidFill>
            <a:schemeClr val="accent2">
              <a:lumMod val="60000"/>
              <a:lumOff val="40000"/>
            </a:schemeClr>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tx1"/>
                </a:solidFill>
              </a:rPr>
              <a:t>4</a:t>
            </a:r>
          </a:p>
        </p:txBody>
      </p:sp>
      <p:sp>
        <p:nvSpPr>
          <p:cNvPr id="20" name="Oval 19"/>
          <p:cNvSpPr/>
          <p:nvPr/>
        </p:nvSpPr>
        <p:spPr bwMode="auto">
          <a:xfrm>
            <a:off x="3299701" y="1789113"/>
            <a:ext cx="407377" cy="560387"/>
          </a:xfrm>
          <a:prstGeom prst="ellipse">
            <a:avLst/>
          </a:prstGeom>
          <a:solidFill>
            <a:srgbClr val="92D05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tx1"/>
                </a:solidFill>
              </a:rPr>
              <a:t>5</a:t>
            </a:r>
          </a:p>
        </p:txBody>
      </p:sp>
      <p:sp>
        <p:nvSpPr>
          <p:cNvPr id="21" name="Oval 20"/>
          <p:cNvSpPr/>
          <p:nvPr/>
        </p:nvSpPr>
        <p:spPr bwMode="auto">
          <a:xfrm>
            <a:off x="4105661" y="1430040"/>
            <a:ext cx="446943" cy="558800"/>
          </a:xfrm>
          <a:prstGeom prst="ellipse">
            <a:avLst/>
          </a:prstGeom>
          <a:solidFill>
            <a:srgbClr val="9999FF"/>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tx1"/>
                </a:solidFill>
              </a:rPr>
              <a:t>6</a:t>
            </a:r>
          </a:p>
        </p:txBody>
      </p:sp>
      <p:sp>
        <p:nvSpPr>
          <p:cNvPr id="22" name="Oval 21"/>
          <p:cNvSpPr/>
          <p:nvPr/>
        </p:nvSpPr>
        <p:spPr bwMode="auto">
          <a:xfrm>
            <a:off x="5102125" y="1756477"/>
            <a:ext cx="407377" cy="558800"/>
          </a:xfrm>
          <a:prstGeom prst="ellipse">
            <a:avLst/>
          </a:prstGeom>
          <a:solidFill>
            <a:srgbClr val="FFFF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tx1"/>
                </a:solidFill>
              </a:rPr>
              <a:t>7</a:t>
            </a:r>
          </a:p>
        </p:txBody>
      </p:sp>
      <p:sp>
        <p:nvSpPr>
          <p:cNvPr id="23" name="Oval 22"/>
          <p:cNvSpPr/>
          <p:nvPr/>
        </p:nvSpPr>
        <p:spPr bwMode="auto">
          <a:xfrm>
            <a:off x="5804100" y="2388302"/>
            <a:ext cx="405912" cy="558800"/>
          </a:xfrm>
          <a:prstGeom prst="ellipse">
            <a:avLst/>
          </a:prstGeom>
          <a:solidFill>
            <a:srgbClr val="FF00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tx1"/>
                </a:solidFill>
              </a:rPr>
              <a:t>8</a:t>
            </a:r>
          </a:p>
        </p:txBody>
      </p:sp>
      <p:sp>
        <p:nvSpPr>
          <p:cNvPr id="24" name="Oval 23"/>
          <p:cNvSpPr/>
          <p:nvPr/>
        </p:nvSpPr>
        <p:spPr bwMode="auto">
          <a:xfrm>
            <a:off x="6122146" y="3212979"/>
            <a:ext cx="405912" cy="560387"/>
          </a:xfrm>
          <a:prstGeom prst="ellipse">
            <a:avLst/>
          </a:prstGeom>
          <a:solidFill>
            <a:srgbClr val="CC6600"/>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l">
              <a:defRPr/>
            </a:pPr>
            <a:r>
              <a:rPr lang="id-ID" b="0" dirty="0">
                <a:solidFill>
                  <a:schemeClr val="tx1"/>
                </a:solidFill>
              </a:rPr>
              <a:t>9</a:t>
            </a:r>
          </a:p>
        </p:txBody>
      </p:sp>
      <p:sp>
        <p:nvSpPr>
          <p:cNvPr id="25" name="Oval 24"/>
          <p:cNvSpPr/>
          <p:nvPr/>
        </p:nvSpPr>
        <p:spPr bwMode="auto">
          <a:xfrm>
            <a:off x="5635504" y="5057108"/>
            <a:ext cx="531935" cy="676148"/>
          </a:xfrm>
          <a:prstGeom prst="ellipse">
            <a:avLst/>
          </a:prstGeom>
          <a:solidFill>
            <a:srgbClr val="FF99CC"/>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defRPr/>
            </a:pPr>
            <a:r>
              <a:rPr lang="id-ID" sz="1400" b="0" dirty="0">
                <a:solidFill>
                  <a:schemeClr val="tx1"/>
                </a:solidFill>
              </a:rPr>
              <a:t>11</a:t>
            </a:r>
          </a:p>
        </p:txBody>
      </p:sp>
      <p:sp>
        <p:nvSpPr>
          <p:cNvPr id="26" name="Oval 25"/>
          <p:cNvSpPr/>
          <p:nvPr/>
        </p:nvSpPr>
        <p:spPr bwMode="auto">
          <a:xfrm>
            <a:off x="4827365" y="5661248"/>
            <a:ext cx="549519" cy="676148"/>
          </a:xfrm>
          <a:prstGeom prst="ellipse">
            <a:avLst/>
          </a:prstGeom>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anchor="ctr"/>
          <a:lstStyle/>
          <a:p>
            <a:pPr algn="l">
              <a:defRPr/>
            </a:pPr>
            <a:r>
              <a:rPr lang="id-ID" sz="1400" b="0" dirty="0">
                <a:solidFill>
                  <a:schemeClr val="tx1"/>
                </a:solidFill>
              </a:rPr>
              <a:t>12</a:t>
            </a:r>
          </a:p>
        </p:txBody>
      </p:sp>
      <p:cxnSp>
        <p:nvCxnSpPr>
          <p:cNvPr id="9241" name="Straight Arrow Connector 29"/>
          <p:cNvCxnSpPr>
            <a:cxnSpLocks noChangeShapeType="1"/>
          </p:cNvCxnSpPr>
          <p:nvPr/>
        </p:nvCxnSpPr>
        <p:spPr bwMode="auto">
          <a:xfrm flipH="1" flipV="1">
            <a:off x="2524125" y="4779963"/>
            <a:ext cx="247650" cy="404812"/>
          </a:xfrm>
          <a:prstGeom prst="straightConnector1">
            <a:avLst/>
          </a:prstGeom>
          <a:noFill/>
          <a:ln w="38100" algn="ctr">
            <a:solidFill>
              <a:schemeClr val="tx1"/>
            </a:solidFill>
            <a:round/>
            <a:headEnd/>
            <a:tailEnd type="arrow" w="med" len="med"/>
          </a:ln>
        </p:spPr>
      </p:cxnSp>
      <p:cxnSp>
        <p:nvCxnSpPr>
          <p:cNvPr id="9242" name="Straight Arrow Connector 32"/>
          <p:cNvCxnSpPr>
            <a:cxnSpLocks noChangeShapeType="1"/>
          </p:cNvCxnSpPr>
          <p:nvPr/>
        </p:nvCxnSpPr>
        <p:spPr bwMode="auto">
          <a:xfrm flipV="1">
            <a:off x="2378075" y="3762375"/>
            <a:ext cx="4763" cy="541338"/>
          </a:xfrm>
          <a:prstGeom prst="straightConnector1">
            <a:avLst/>
          </a:prstGeom>
          <a:noFill/>
          <a:ln w="38100" algn="ctr">
            <a:solidFill>
              <a:schemeClr val="tx1"/>
            </a:solidFill>
            <a:round/>
            <a:headEnd/>
            <a:tailEnd type="arrow" w="med" len="med"/>
          </a:ln>
        </p:spPr>
      </p:cxnSp>
      <p:cxnSp>
        <p:nvCxnSpPr>
          <p:cNvPr id="9243" name="Straight Arrow Connector 34"/>
          <p:cNvCxnSpPr>
            <a:cxnSpLocks noChangeShapeType="1"/>
          </p:cNvCxnSpPr>
          <p:nvPr/>
        </p:nvCxnSpPr>
        <p:spPr bwMode="auto">
          <a:xfrm flipV="1">
            <a:off x="2527300" y="2825750"/>
            <a:ext cx="166688" cy="458788"/>
          </a:xfrm>
          <a:prstGeom prst="straightConnector1">
            <a:avLst/>
          </a:prstGeom>
          <a:noFill/>
          <a:ln w="38100" algn="ctr">
            <a:solidFill>
              <a:schemeClr val="tx1"/>
            </a:solidFill>
            <a:round/>
            <a:headEnd/>
            <a:tailEnd type="arrow" w="med" len="med"/>
          </a:ln>
        </p:spPr>
      </p:cxnSp>
      <p:cxnSp>
        <p:nvCxnSpPr>
          <p:cNvPr id="9244" name="Straight Arrow Connector 36"/>
          <p:cNvCxnSpPr>
            <a:cxnSpLocks noChangeShapeType="1"/>
          </p:cNvCxnSpPr>
          <p:nvPr/>
        </p:nvCxnSpPr>
        <p:spPr bwMode="auto">
          <a:xfrm flipV="1">
            <a:off x="2981326" y="2068513"/>
            <a:ext cx="319088" cy="361950"/>
          </a:xfrm>
          <a:prstGeom prst="straightConnector1">
            <a:avLst/>
          </a:prstGeom>
          <a:noFill/>
          <a:ln w="38100" algn="ctr">
            <a:solidFill>
              <a:schemeClr val="tx1"/>
            </a:solidFill>
            <a:round/>
            <a:headEnd/>
            <a:tailEnd type="arrow" w="med" len="med"/>
          </a:ln>
        </p:spPr>
      </p:cxnSp>
      <p:cxnSp>
        <p:nvCxnSpPr>
          <p:cNvPr id="9245" name="Straight Arrow Connector 38"/>
          <p:cNvCxnSpPr>
            <a:cxnSpLocks noChangeShapeType="1"/>
          </p:cNvCxnSpPr>
          <p:nvPr/>
        </p:nvCxnSpPr>
        <p:spPr bwMode="auto">
          <a:xfrm flipV="1">
            <a:off x="3648075" y="1709740"/>
            <a:ext cx="457200" cy="161925"/>
          </a:xfrm>
          <a:prstGeom prst="straightConnector1">
            <a:avLst/>
          </a:prstGeom>
          <a:noFill/>
          <a:ln w="38100" algn="ctr">
            <a:solidFill>
              <a:schemeClr val="tx1"/>
            </a:solidFill>
            <a:round/>
            <a:headEnd/>
            <a:tailEnd type="arrow" w="med" len="med"/>
          </a:ln>
        </p:spPr>
      </p:cxnSp>
      <p:cxnSp>
        <p:nvCxnSpPr>
          <p:cNvPr id="9246" name="Straight Arrow Connector 40"/>
          <p:cNvCxnSpPr>
            <a:cxnSpLocks noChangeShapeType="1"/>
          </p:cNvCxnSpPr>
          <p:nvPr/>
        </p:nvCxnSpPr>
        <p:spPr bwMode="auto">
          <a:xfrm>
            <a:off x="4552951" y="1709740"/>
            <a:ext cx="608013" cy="128587"/>
          </a:xfrm>
          <a:prstGeom prst="straightConnector1">
            <a:avLst/>
          </a:prstGeom>
          <a:noFill/>
          <a:ln w="38100" algn="ctr">
            <a:solidFill>
              <a:schemeClr val="tx1"/>
            </a:solidFill>
            <a:round/>
            <a:headEnd/>
            <a:tailEnd type="arrow" w="med" len="med"/>
          </a:ln>
        </p:spPr>
      </p:cxnSp>
      <p:cxnSp>
        <p:nvCxnSpPr>
          <p:cNvPr id="9247" name="Straight Arrow Connector 43"/>
          <p:cNvCxnSpPr>
            <a:cxnSpLocks noChangeShapeType="1"/>
          </p:cNvCxnSpPr>
          <p:nvPr/>
        </p:nvCxnSpPr>
        <p:spPr bwMode="auto">
          <a:xfrm>
            <a:off x="5510214" y="2035177"/>
            <a:ext cx="352425" cy="434975"/>
          </a:xfrm>
          <a:prstGeom prst="straightConnector1">
            <a:avLst/>
          </a:prstGeom>
          <a:noFill/>
          <a:ln w="38100" algn="ctr">
            <a:solidFill>
              <a:schemeClr val="tx1"/>
            </a:solidFill>
            <a:round/>
            <a:headEnd/>
            <a:tailEnd type="arrow" w="med" len="med"/>
          </a:ln>
        </p:spPr>
      </p:cxnSp>
      <p:cxnSp>
        <p:nvCxnSpPr>
          <p:cNvPr id="9248" name="Straight Arrow Connector 46"/>
          <p:cNvCxnSpPr>
            <a:cxnSpLocks noChangeShapeType="1"/>
          </p:cNvCxnSpPr>
          <p:nvPr/>
        </p:nvCxnSpPr>
        <p:spPr bwMode="auto">
          <a:xfrm>
            <a:off x="6149976" y="2865438"/>
            <a:ext cx="174625" cy="347662"/>
          </a:xfrm>
          <a:prstGeom prst="straightConnector1">
            <a:avLst/>
          </a:prstGeom>
          <a:noFill/>
          <a:ln w="38100" algn="ctr">
            <a:solidFill>
              <a:schemeClr val="tx1"/>
            </a:solidFill>
            <a:round/>
            <a:headEnd/>
            <a:tailEnd type="arrow" w="med" len="med"/>
          </a:ln>
        </p:spPr>
      </p:cxnSp>
      <p:cxnSp>
        <p:nvCxnSpPr>
          <p:cNvPr id="9249" name="Straight Arrow Connector 48"/>
          <p:cNvCxnSpPr>
            <a:cxnSpLocks noChangeShapeType="1"/>
          </p:cNvCxnSpPr>
          <p:nvPr/>
        </p:nvCxnSpPr>
        <p:spPr bwMode="auto">
          <a:xfrm flipH="1">
            <a:off x="6421439" y="3690938"/>
            <a:ext cx="46037" cy="485775"/>
          </a:xfrm>
          <a:prstGeom prst="straightConnector1">
            <a:avLst/>
          </a:prstGeom>
          <a:noFill/>
          <a:ln w="38100" algn="ctr">
            <a:solidFill>
              <a:schemeClr val="tx1"/>
            </a:solidFill>
            <a:round/>
            <a:headEnd/>
            <a:tailEnd type="arrow" w="med" len="med"/>
          </a:ln>
        </p:spPr>
      </p:cxnSp>
      <p:cxnSp>
        <p:nvCxnSpPr>
          <p:cNvPr id="9250" name="Straight Arrow Connector 50"/>
          <p:cNvCxnSpPr>
            <a:cxnSpLocks noChangeShapeType="1"/>
          </p:cNvCxnSpPr>
          <p:nvPr/>
        </p:nvCxnSpPr>
        <p:spPr bwMode="auto">
          <a:xfrm flipH="1">
            <a:off x="5376863" y="5634040"/>
            <a:ext cx="336550" cy="365125"/>
          </a:xfrm>
          <a:prstGeom prst="straightConnector1">
            <a:avLst/>
          </a:prstGeom>
          <a:noFill/>
          <a:ln w="38100" algn="ctr">
            <a:solidFill>
              <a:schemeClr val="tx1"/>
            </a:solidFill>
            <a:round/>
            <a:headEnd/>
            <a:tailEnd type="arrow" w="med" len="med"/>
          </a:ln>
        </p:spPr>
      </p:cxnSp>
      <p:sp>
        <p:nvSpPr>
          <p:cNvPr id="54" name="Oval 53"/>
          <p:cNvSpPr/>
          <p:nvPr/>
        </p:nvSpPr>
        <p:spPr bwMode="auto">
          <a:xfrm>
            <a:off x="5967847" y="4077072"/>
            <a:ext cx="531934" cy="676148"/>
          </a:xfrm>
          <a:prstGeom prst="ellipse">
            <a:avLst/>
          </a:prstGeom>
          <a:solidFill>
            <a:schemeClr val="bg1">
              <a:lumMod val="60000"/>
              <a:lumOff val="40000"/>
            </a:schemeClr>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l">
              <a:defRPr/>
            </a:pPr>
            <a:r>
              <a:rPr lang="id-ID" sz="1400" b="0" dirty="0">
                <a:solidFill>
                  <a:schemeClr val="tx1"/>
                </a:solidFill>
              </a:rPr>
              <a:t>10</a:t>
            </a:r>
          </a:p>
        </p:txBody>
      </p:sp>
      <p:sp>
        <p:nvSpPr>
          <p:cNvPr id="59" name="Oval 58"/>
          <p:cNvSpPr/>
          <p:nvPr/>
        </p:nvSpPr>
        <p:spPr bwMode="auto">
          <a:xfrm>
            <a:off x="3714744" y="5733256"/>
            <a:ext cx="590211" cy="616426"/>
          </a:xfrm>
          <a:prstGeom prst="ellipse">
            <a:avLst/>
          </a:prstGeom>
          <a:solidFill>
            <a:srgbClr val="FF962D"/>
          </a:solidFill>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l">
              <a:defRPr/>
            </a:pPr>
            <a:r>
              <a:rPr lang="id-ID" sz="1400" b="0" dirty="0">
                <a:solidFill>
                  <a:schemeClr val="tx1"/>
                </a:solidFill>
              </a:rPr>
              <a:t>13</a:t>
            </a:r>
          </a:p>
        </p:txBody>
      </p:sp>
      <p:cxnSp>
        <p:nvCxnSpPr>
          <p:cNvPr id="9253" name="Straight Arrow Connector 60"/>
          <p:cNvCxnSpPr>
            <a:cxnSpLocks noChangeShapeType="1"/>
          </p:cNvCxnSpPr>
          <p:nvPr/>
        </p:nvCxnSpPr>
        <p:spPr bwMode="auto">
          <a:xfrm flipH="1">
            <a:off x="4305300" y="5999163"/>
            <a:ext cx="522288" cy="42862"/>
          </a:xfrm>
          <a:prstGeom prst="straightConnector1">
            <a:avLst/>
          </a:prstGeom>
          <a:noFill/>
          <a:ln w="38100" algn="ctr">
            <a:solidFill>
              <a:schemeClr val="tx1"/>
            </a:solidFill>
            <a:round/>
            <a:headEnd/>
            <a:tailEnd type="arrow" w="med" len="med"/>
          </a:ln>
        </p:spPr>
      </p:cxnSp>
      <p:sp>
        <p:nvSpPr>
          <p:cNvPr id="9254" name="TextBox 61"/>
          <p:cNvSpPr txBox="1">
            <a:spLocks noChangeArrowheads="1"/>
          </p:cNvSpPr>
          <p:nvPr/>
        </p:nvSpPr>
        <p:spPr bwMode="auto">
          <a:xfrm>
            <a:off x="1768475" y="5915026"/>
            <a:ext cx="1755289" cy="584775"/>
          </a:xfrm>
          <a:prstGeom prst="rect">
            <a:avLst/>
          </a:prstGeom>
          <a:noFill/>
          <a:ln w="9525">
            <a:noFill/>
            <a:miter lim="800000"/>
            <a:headEnd/>
            <a:tailEnd/>
          </a:ln>
        </p:spPr>
        <p:txBody>
          <a:bodyPr wrap="none">
            <a:spAutoFit/>
          </a:bodyPr>
          <a:lstStyle/>
          <a:p>
            <a:pPr algn="l"/>
            <a:r>
              <a:rPr lang="id-ID" sz="1600" i="1" dirty="0">
                <a:latin typeface="Garamond" pitchFamily="18" charset="0"/>
              </a:rPr>
              <a:t>Pelaksanaan APBD</a:t>
            </a:r>
          </a:p>
          <a:p>
            <a:pPr algn="l"/>
            <a:r>
              <a:rPr lang="id-ID" sz="1600" i="1" dirty="0">
                <a:latin typeface="Garamond" pitchFamily="18" charset="0"/>
              </a:rPr>
              <a:t>Januari thn berikutnya</a:t>
            </a:r>
          </a:p>
        </p:txBody>
      </p:sp>
      <p:sp>
        <p:nvSpPr>
          <p:cNvPr id="9255" name="TextBox 69"/>
          <p:cNvSpPr txBox="1">
            <a:spLocks noChangeArrowheads="1"/>
          </p:cNvSpPr>
          <p:nvPr/>
        </p:nvSpPr>
        <p:spPr bwMode="auto">
          <a:xfrm>
            <a:off x="6564314" y="4294188"/>
            <a:ext cx="2459037" cy="584200"/>
          </a:xfrm>
          <a:prstGeom prst="rect">
            <a:avLst/>
          </a:prstGeom>
          <a:noFill/>
          <a:ln w="9525">
            <a:noFill/>
            <a:miter lim="800000"/>
            <a:headEnd/>
            <a:tailEnd/>
          </a:ln>
        </p:spPr>
        <p:txBody>
          <a:bodyPr>
            <a:spAutoFit/>
          </a:bodyPr>
          <a:lstStyle/>
          <a:p>
            <a:pPr algn="l"/>
            <a:r>
              <a:rPr lang="id-ID" sz="1600" i="1">
                <a:latin typeface="Garamond" pitchFamily="18" charset="0"/>
              </a:rPr>
              <a:t>Evaluasi Rancangan </a:t>
            </a:r>
          </a:p>
          <a:p>
            <a:pPr algn="l"/>
            <a:r>
              <a:rPr lang="id-ID" sz="1600" i="1">
                <a:latin typeface="Garamond" pitchFamily="18" charset="0"/>
              </a:rPr>
              <a:t>Perda APBD (Desember)</a:t>
            </a:r>
          </a:p>
        </p:txBody>
      </p:sp>
      <p:cxnSp>
        <p:nvCxnSpPr>
          <p:cNvPr id="9256" name="Straight Arrow Connector 71"/>
          <p:cNvCxnSpPr>
            <a:cxnSpLocks noChangeShapeType="1"/>
          </p:cNvCxnSpPr>
          <p:nvPr/>
        </p:nvCxnSpPr>
        <p:spPr bwMode="auto">
          <a:xfrm flipH="1">
            <a:off x="6089650" y="4752977"/>
            <a:ext cx="144463" cy="403225"/>
          </a:xfrm>
          <a:prstGeom prst="straightConnector1">
            <a:avLst/>
          </a:prstGeom>
          <a:noFill/>
          <a:ln w="38100" algn="ctr">
            <a:solidFill>
              <a:schemeClr val="tx1"/>
            </a:solidFill>
            <a:round/>
            <a:headEnd/>
            <a:tailEnd type="arrow" w="med" len="med"/>
          </a:ln>
        </p:spPr>
      </p:cxnSp>
      <p:pic>
        <p:nvPicPr>
          <p:cNvPr id="9257" name="Picture 41" descr="INDONESIA FLAG"/>
          <p:cNvPicPr>
            <a:picLocks noChangeAspect="1" noChangeArrowheads="1" noCrop="1"/>
          </p:cNvPicPr>
          <p:nvPr/>
        </p:nvPicPr>
        <p:blipFill>
          <a:blip r:embed="rId3"/>
          <a:srcRect/>
          <a:stretch>
            <a:fillRect/>
          </a:stretch>
        </p:blipFill>
        <p:spPr bwMode="auto">
          <a:xfrm>
            <a:off x="8458232" y="42842"/>
            <a:ext cx="685800" cy="457200"/>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Sesi 3</a:t>
            </a:r>
            <a:endParaRPr lang="id-ID" dirty="0"/>
          </a:p>
        </p:txBody>
      </p:sp>
      <p:sp>
        <p:nvSpPr>
          <p:cNvPr id="3" name="Content Placeholder 2"/>
          <p:cNvSpPr>
            <a:spLocks noGrp="1"/>
          </p:cNvSpPr>
          <p:nvPr>
            <p:ph idx="1"/>
          </p:nvPr>
        </p:nvSpPr>
        <p:spPr/>
        <p:txBody>
          <a:bodyPr/>
          <a:lstStyle/>
          <a:p>
            <a:pPr marL="0" indent="0" algn="ctr">
              <a:buNone/>
            </a:pPr>
            <a:r>
              <a:rPr lang="id-ID" sz="4400" dirty="0" smtClean="0"/>
              <a:t>Analisis Konsistensi </a:t>
            </a:r>
          </a:p>
          <a:p>
            <a:pPr marL="0" indent="0" algn="ctr">
              <a:buNone/>
            </a:pPr>
            <a:r>
              <a:rPr lang="id-ID" sz="4400" dirty="0" smtClean="0"/>
              <a:t>Dokumen Perencanaan dan Penganggaran Daerah</a:t>
            </a:r>
            <a:endParaRPr lang="id-ID" sz="4400" dirty="0"/>
          </a:p>
        </p:txBody>
      </p:sp>
    </p:spTree>
    <p:extLst>
      <p:ext uri="{BB962C8B-B14F-4D97-AF65-F5344CB8AC3E}">
        <p14:creationId xmlns:p14="http://schemas.microsoft.com/office/powerpoint/2010/main" val="50036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Instruksi Praktek/Simulasi</a:t>
            </a:r>
            <a:endParaRPr lang="id-ID" dirty="0"/>
          </a:p>
        </p:txBody>
      </p:sp>
      <p:sp>
        <p:nvSpPr>
          <p:cNvPr id="3" name="Content Placeholder 2"/>
          <p:cNvSpPr>
            <a:spLocks noGrp="1"/>
          </p:cNvSpPr>
          <p:nvPr>
            <p:ph idx="1"/>
          </p:nvPr>
        </p:nvSpPr>
        <p:spPr/>
        <p:txBody>
          <a:bodyPr/>
          <a:lstStyle/>
          <a:p>
            <a:pPr marL="514350" indent="-514350">
              <a:buAutoNum type="arabicPeriod"/>
            </a:pPr>
            <a:r>
              <a:rPr lang="id-ID" sz="2000" dirty="0" smtClean="0"/>
              <a:t>Bila disandingkan dengan RPJMD, temukan aspek-aspek utama dalam Renstra SKPD saudara yang relevan dengan muatan RPJMD? (visi, misi, strategi, kebijakan, prioritas).</a:t>
            </a:r>
          </a:p>
          <a:p>
            <a:pPr marL="514350" indent="-514350">
              <a:buFontTx/>
              <a:buAutoNum type="arabicPeriod"/>
            </a:pPr>
            <a:r>
              <a:rPr lang="id-ID" sz="2000" dirty="0" smtClean="0"/>
              <a:t>Bila </a:t>
            </a:r>
            <a:r>
              <a:rPr lang="id-ID" sz="2000" dirty="0"/>
              <a:t>disandingkan dengan </a:t>
            </a:r>
            <a:r>
              <a:rPr lang="id-ID" sz="2000" dirty="0" smtClean="0"/>
              <a:t>Renstra SKPD, </a:t>
            </a:r>
            <a:r>
              <a:rPr lang="id-ID" sz="2000" dirty="0"/>
              <a:t>temukan aspek-aspek utama dalam </a:t>
            </a:r>
            <a:r>
              <a:rPr lang="id-ID" sz="2000" dirty="0" smtClean="0"/>
              <a:t>Renja SKPD </a:t>
            </a:r>
            <a:r>
              <a:rPr lang="id-ID" sz="2000" dirty="0"/>
              <a:t>saudara yang relevan dengan muatan </a:t>
            </a:r>
            <a:r>
              <a:rPr lang="id-ID" sz="2000" dirty="0" smtClean="0"/>
              <a:t>Renstra? </a:t>
            </a:r>
            <a:r>
              <a:rPr lang="id-ID" sz="2000" dirty="0"/>
              <a:t>(visi, misi, strategi, kebijakan, prioritas</a:t>
            </a:r>
            <a:r>
              <a:rPr lang="id-ID" sz="2000" dirty="0" smtClean="0"/>
              <a:t>).</a:t>
            </a:r>
          </a:p>
          <a:p>
            <a:pPr marL="514350" indent="-514350">
              <a:buFontTx/>
              <a:buAutoNum type="arabicPeriod"/>
            </a:pPr>
            <a:r>
              <a:rPr lang="id-ID" sz="2000" dirty="0" smtClean="0"/>
              <a:t>Bila </a:t>
            </a:r>
            <a:r>
              <a:rPr lang="id-ID" sz="2000" dirty="0"/>
              <a:t>disandingkan dengan </a:t>
            </a:r>
            <a:r>
              <a:rPr lang="id-ID" sz="2000" dirty="0" smtClean="0"/>
              <a:t>Renja SKPD, pilihlah satu program/kegiatan di RKA SKPD </a:t>
            </a:r>
            <a:r>
              <a:rPr lang="id-ID" sz="2000" dirty="0"/>
              <a:t>saudara yang relevan dengan muatan </a:t>
            </a:r>
            <a:r>
              <a:rPr lang="id-ID" sz="2000" dirty="0" smtClean="0"/>
              <a:t>Renja SKPD?</a:t>
            </a:r>
          </a:p>
          <a:p>
            <a:pPr marL="514350" indent="-514350">
              <a:buFontTx/>
              <a:buAutoNum type="arabicPeriod"/>
            </a:pPr>
            <a:r>
              <a:rPr lang="id-ID" sz="2000" dirty="0" smtClean="0"/>
              <a:t>Sebutkan indikator kinerja SKPD saudara yang hendak dicapai melalui pelaksanaan program/kegiatan, sebagaimana tercantum dalam salah satu RKA SKPD saudara? </a:t>
            </a:r>
            <a:endParaRPr lang="id-ID" sz="2000" dirty="0"/>
          </a:p>
          <a:p>
            <a:pPr marL="514350" indent="-514350">
              <a:buFontTx/>
              <a:buAutoNum type="arabicPeriod"/>
            </a:pPr>
            <a:endParaRPr lang="id-ID" sz="2000" dirty="0"/>
          </a:p>
          <a:p>
            <a:pPr marL="514350" indent="-514350">
              <a:buAutoNum type="arabicPeriod"/>
            </a:pPr>
            <a:endParaRPr lang="id-ID" sz="2000" dirty="0"/>
          </a:p>
        </p:txBody>
      </p:sp>
    </p:spTree>
    <p:extLst>
      <p:ext uri="{BB962C8B-B14F-4D97-AF65-F5344CB8AC3E}">
        <p14:creationId xmlns:p14="http://schemas.microsoft.com/office/powerpoint/2010/main" val="3912527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63D6615-DFA1-4831-81BC-0F014D8670D1}" type="slidenum">
              <a:rPr lang="en-US"/>
              <a:pPr/>
              <a:t>19</a:t>
            </a:fld>
            <a:endParaRPr lang="en-US"/>
          </a:p>
        </p:txBody>
      </p:sp>
      <p:sp>
        <p:nvSpPr>
          <p:cNvPr id="391170" name="Rectangle 2"/>
          <p:cNvSpPr>
            <a:spLocks noGrp="1" noChangeArrowheads="1"/>
          </p:cNvSpPr>
          <p:nvPr>
            <p:ph type="title"/>
          </p:nvPr>
        </p:nvSpPr>
        <p:spPr>
          <a:xfrm>
            <a:off x="395288" y="260350"/>
            <a:ext cx="8424862" cy="720725"/>
          </a:xfrm>
          <a:solidFill>
            <a:srgbClr val="CCFFCC"/>
          </a:solidFill>
          <a:ln>
            <a:solidFill>
              <a:srgbClr val="993300"/>
            </a:solidFill>
            <a:miter lim="800000"/>
            <a:headEnd/>
            <a:tailEnd/>
          </a:ln>
          <a:effectLst>
            <a:outerShdw dist="107763" dir="2700000" algn="ctr" rotWithShape="0">
              <a:schemeClr val="bg2"/>
            </a:outerShdw>
          </a:effectLst>
        </p:spPr>
        <p:txBody>
          <a:bodyPr/>
          <a:lstStyle/>
          <a:p>
            <a:r>
              <a:rPr lang="en-US" sz="2400" b="1">
                <a:solidFill>
                  <a:srgbClr val="000000"/>
                </a:solidFill>
                <a:latin typeface="Verdana" pitchFamily="34" charset="0"/>
              </a:rPr>
              <a:t>KELEMAHAN PROSES PERENCANAAN PROGRAM</a:t>
            </a:r>
            <a:endParaRPr lang="en-US" sz="2400" b="1">
              <a:solidFill>
                <a:srgbClr val="000000"/>
              </a:solidFill>
            </a:endParaRPr>
          </a:p>
        </p:txBody>
      </p:sp>
      <p:sp>
        <p:nvSpPr>
          <p:cNvPr id="391171" name="Rectangle 3"/>
          <p:cNvSpPr>
            <a:spLocks noGrp="1" noChangeArrowheads="1"/>
          </p:cNvSpPr>
          <p:nvPr>
            <p:ph type="body" idx="1"/>
          </p:nvPr>
        </p:nvSpPr>
        <p:spPr>
          <a:xfrm>
            <a:off x="381000" y="1752600"/>
            <a:ext cx="8424863" cy="3886200"/>
          </a:xfrm>
          <a:noFill/>
          <a:ln/>
          <a:effectLst>
            <a:outerShdw dist="107763" dir="2700000" algn="ctr" rotWithShape="0">
              <a:schemeClr val="bg2"/>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CC3300"/>
                </a:solidFill>
                <a:miter lim="800000"/>
                <a:headEnd/>
                <a:tailEnd/>
              </a14:hiddenLine>
            </a:ext>
          </a:extLst>
        </p:spPr>
        <p:txBody>
          <a:bodyPr/>
          <a:lstStyle/>
          <a:p>
            <a:pPr algn="just">
              <a:lnSpc>
                <a:spcPct val="110000"/>
              </a:lnSpc>
            </a:pPr>
            <a:r>
              <a:rPr lang="en-US" sz="2400" b="1" dirty="0" err="1">
                <a:solidFill>
                  <a:srgbClr val="000000"/>
                </a:solidFill>
              </a:rPr>
              <a:t>Perencanaan</a:t>
            </a:r>
            <a:r>
              <a:rPr lang="en-US" sz="2400" b="1" dirty="0">
                <a:solidFill>
                  <a:srgbClr val="000000"/>
                </a:solidFill>
              </a:rPr>
              <a:t> Program </a:t>
            </a:r>
            <a:r>
              <a:rPr lang="en-US" sz="2400" b="1" dirty="0" err="1">
                <a:solidFill>
                  <a:srgbClr val="000000"/>
                </a:solidFill>
              </a:rPr>
              <a:t>lebih</a:t>
            </a:r>
            <a:r>
              <a:rPr lang="en-US" sz="2400" b="1" dirty="0">
                <a:solidFill>
                  <a:srgbClr val="000000"/>
                </a:solidFill>
              </a:rPr>
              <a:t> </a:t>
            </a:r>
            <a:r>
              <a:rPr lang="en-US" sz="2400" b="1" dirty="0" err="1">
                <a:solidFill>
                  <a:srgbClr val="000000"/>
                </a:solidFill>
              </a:rPr>
              <a:t>bersifat</a:t>
            </a:r>
            <a:r>
              <a:rPr lang="en-US" sz="2400" b="1" dirty="0">
                <a:solidFill>
                  <a:srgbClr val="000000"/>
                </a:solidFill>
              </a:rPr>
              <a:t> </a:t>
            </a:r>
            <a:r>
              <a:rPr lang="en-US" sz="2400" b="1" dirty="0" err="1">
                <a:solidFill>
                  <a:srgbClr val="000000"/>
                </a:solidFill>
              </a:rPr>
              <a:t>pada</a:t>
            </a:r>
            <a:r>
              <a:rPr lang="en-US" sz="2400" b="1" dirty="0">
                <a:solidFill>
                  <a:srgbClr val="000000"/>
                </a:solidFill>
              </a:rPr>
              <a:t> </a:t>
            </a:r>
            <a:r>
              <a:rPr lang="en-US" sz="2400" b="1" i="1" dirty="0">
                <a:solidFill>
                  <a:srgbClr val="000000"/>
                </a:solidFill>
              </a:rPr>
              <a:t>“budget oriented” (</a:t>
            </a:r>
            <a:r>
              <a:rPr lang="en-US" sz="2400" b="1" i="1" dirty="0" err="1">
                <a:solidFill>
                  <a:srgbClr val="000000"/>
                </a:solidFill>
              </a:rPr>
              <a:t>semangat</a:t>
            </a:r>
            <a:r>
              <a:rPr lang="en-US" sz="2400" b="1" i="1" dirty="0">
                <a:solidFill>
                  <a:srgbClr val="000000"/>
                </a:solidFill>
              </a:rPr>
              <a:t> </a:t>
            </a:r>
            <a:r>
              <a:rPr lang="en-US" sz="2400" b="1" i="1" dirty="0" err="1">
                <a:solidFill>
                  <a:srgbClr val="000000"/>
                </a:solidFill>
              </a:rPr>
              <a:t>menghabiskan</a:t>
            </a:r>
            <a:r>
              <a:rPr lang="en-US" sz="2400" b="1" i="1" dirty="0">
                <a:solidFill>
                  <a:srgbClr val="000000"/>
                </a:solidFill>
              </a:rPr>
              <a:t> </a:t>
            </a:r>
            <a:r>
              <a:rPr lang="en-US" sz="2400" b="1" i="1" dirty="0" err="1">
                <a:solidFill>
                  <a:srgbClr val="000000"/>
                </a:solidFill>
              </a:rPr>
              <a:t>anggaran</a:t>
            </a:r>
            <a:r>
              <a:rPr lang="en-US" sz="2400" b="1" i="1" dirty="0">
                <a:solidFill>
                  <a:srgbClr val="000000"/>
                </a:solidFill>
              </a:rPr>
              <a:t>)</a:t>
            </a:r>
            <a:r>
              <a:rPr lang="en-US" sz="2400" b="1" dirty="0">
                <a:solidFill>
                  <a:srgbClr val="000000"/>
                </a:solidFill>
              </a:rPr>
              <a:t>, </a:t>
            </a:r>
            <a:r>
              <a:rPr lang="en-US" sz="2400" b="1" dirty="0" err="1">
                <a:solidFill>
                  <a:srgbClr val="000000"/>
                </a:solidFill>
              </a:rPr>
              <a:t>bukan</a:t>
            </a:r>
            <a:r>
              <a:rPr lang="en-US" sz="2400" b="1" dirty="0">
                <a:solidFill>
                  <a:srgbClr val="000000"/>
                </a:solidFill>
              </a:rPr>
              <a:t> </a:t>
            </a:r>
            <a:r>
              <a:rPr lang="en-US" sz="2400" b="1" i="1" dirty="0">
                <a:solidFill>
                  <a:srgbClr val="000000"/>
                </a:solidFill>
              </a:rPr>
              <a:t>“program </a:t>
            </a:r>
            <a:r>
              <a:rPr lang="en-US" sz="2400" b="1" i="1" dirty="0" err="1">
                <a:solidFill>
                  <a:srgbClr val="000000"/>
                </a:solidFill>
              </a:rPr>
              <a:t>atau</a:t>
            </a:r>
            <a:r>
              <a:rPr lang="en-US" sz="2400" b="1" i="1" dirty="0">
                <a:solidFill>
                  <a:srgbClr val="000000"/>
                </a:solidFill>
              </a:rPr>
              <a:t> performance oriented”</a:t>
            </a:r>
            <a:r>
              <a:rPr lang="en-US" sz="2400" b="1" dirty="0">
                <a:solidFill>
                  <a:srgbClr val="000000"/>
                </a:solidFill>
              </a:rPr>
              <a:t>.</a:t>
            </a:r>
          </a:p>
          <a:p>
            <a:pPr algn="just">
              <a:lnSpc>
                <a:spcPct val="110000"/>
              </a:lnSpc>
            </a:pPr>
            <a:r>
              <a:rPr lang="en-US" sz="2800" b="1" dirty="0" err="1">
                <a:solidFill>
                  <a:srgbClr val="000000"/>
                </a:solidFill>
              </a:rPr>
              <a:t>Perencanaan</a:t>
            </a:r>
            <a:r>
              <a:rPr lang="en-US" sz="2800" b="1" dirty="0">
                <a:solidFill>
                  <a:srgbClr val="000000"/>
                </a:solidFill>
              </a:rPr>
              <a:t> Program </a:t>
            </a:r>
            <a:r>
              <a:rPr lang="en-US" sz="2800" b="1" dirty="0" err="1">
                <a:solidFill>
                  <a:srgbClr val="000000"/>
                </a:solidFill>
              </a:rPr>
              <a:t>lebih</a:t>
            </a:r>
            <a:r>
              <a:rPr lang="en-US" sz="2800" b="1" dirty="0">
                <a:solidFill>
                  <a:srgbClr val="000000"/>
                </a:solidFill>
              </a:rPr>
              <a:t> </a:t>
            </a:r>
            <a:r>
              <a:rPr lang="en-US" sz="2800" b="1" dirty="0" err="1">
                <a:solidFill>
                  <a:srgbClr val="000000"/>
                </a:solidFill>
              </a:rPr>
              <a:t>bersifat</a:t>
            </a:r>
            <a:r>
              <a:rPr lang="en-US" sz="2800" b="1" dirty="0">
                <a:solidFill>
                  <a:srgbClr val="000000"/>
                </a:solidFill>
              </a:rPr>
              <a:t> </a:t>
            </a:r>
            <a:r>
              <a:rPr lang="en-US" sz="2800" b="1" dirty="0" err="1">
                <a:solidFill>
                  <a:srgbClr val="000000"/>
                </a:solidFill>
              </a:rPr>
              <a:t>jangka</a:t>
            </a:r>
            <a:r>
              <a:rPr lang="en-US" sz="2800" b="1" dirty="0">
                <a:solidFill>
                  <a:srgbClr val="000000"/>
                </a:solidFill>
              </a:rPr>
              <a:t> </a:t>
            </a:r>
            <a:r>
              <a:rPr lang="en-US" sz="2800" b="1" dirty="0" err="1">
                <a:solidFill>
                  <a:srgbClr val="000000"/>
                </a:solidFill>
              </a:rPr>
              <a:t>pendek</a:t>
            </a:r>
            <a:r>
              <a:rPr lang="en-US" sz="2800" b="1" dirty="0">
                <a:solidFill>
                  <a:srgbClr val="000000"/>
                </a:solidFill>
              </a:rPr>
              <a:t> </a:t>
            </a:r>
            <a:r>
              <a:rPr lang="en-US" sz="2800" b="1" i="1" dirty="0">
                <a:solidFill>
                  <a:srgbClr val="000000"/>
                </a:solidFill>
              </a:rPr>
              <a:t>(</a:t>
            </a:r>
            <a:r>
              <a:rPr lang="en-US" sz="2800" b="1" i="1" dirty="0" err="1">
                <a:solidFill>
                  <a:srgbClr val="000000"/>
                </a:solidFill>
              </a:rPr>
              <a:t>untuk</a:t>
            </a:r>
            <a:r>
              <a:rPr lang="en-US" sz="2800" b="1" i="1" dirty="0">
                <a:solidFill>
                  <a:srgbClr val="000000"/>
                </a:solidFill>
              </a:rPr>
              <a:t> </a:t>
            </a:r>
            <a:r>
              <a:rPr lang="en-US" sz="2800" b="1" i="1" dirty="0" err="1">
                <a:solidFill>
                  <a:srgbClr val="000000"/>
                </a:solidFill>
              </a:rPr>
              <a:t>kepentingan</a:t>
            </a:r>
            <a:r>
              <a:rPr lang="en-US" sz="2800" b="1" i="1" dirty="0">
                <a:solidFill>
                  <a:srgbClr val="000000"/>
                </a:solidFill>
              </a:rPr>
              <a:t> </a:t>
            </a:r>
            <a:r>
              <a:rPr lang="en-US" sz="2800" b="1" i="1" dirty="0" err="1">
                <a:solidFill>
                  <a:srgbClr val="000000"/>
                </a:solidFill>
              </a:rPr>
              <a:t>sesaat</a:t>
            </a:r>
            <a:r>
              <a:rPr lang="en-US" sz="2800" b="1" i="1" dirty="0">
                <a:solidFill>
                  <a:srgbClr val="000000"/>
                </a:solidFill>
              </a:rPr>
              <a:t>)</a:t>
            </a:r>
            <a:r>
              <a:rPr lang="en-US" sz="2800" b="1" dirty="0">
                <a:solidFill>
                  <a:srgbClr val="000000"/>
                </a:solidFill>
              </a:rPr>
              <a:t>, </a:t>
            </a:r>
            <a:r>
              <a:rPr lang="en-US" sz="2800" b="1" dirty="0" err="1">
                <a:solidFill>
                  <a:srgbClr val="000000"/>
                </a:solidFill>
              </a:rPr>
              <a:t>bukan</a:t>
            </a:r>
            <a:r>
              <a:rPr lang="en-US" sz="2800" b="1" dirty="0">
                <a:solidFill>
                  <a:srgbClr val="000000"/>
                </a:solidFill>
              </a:rPr>
              <a:t> </a:t>
            </a:r>
            <a:r>
              <a:rPr lang="en-US" sz="2800" b="1" i="1" dirty="0">
                <a:solidFill>
                  <a:srgbClr val="000000"/>
                </a:solidFill>
              </a:rPr>
              <a:t>“</a:t>
            </a:r>
            <a:r>
              <a:rPr lang="en-US" sz="2800" b="1" i="1" dirty="0" err="1">
                <a:solidFill>
                  <a:srgbClr val="000000"/>
                </a:solidFill>
              </a:rPr>
              <a:t>jangka</a:t>
            </a:r>
            <a:r>
              <a:rPr lang="en-US" sz="2800" b="1" i="1" dirty="0">
                <a:solidFill>
                  <a:srgbClr val="000000"/>
                </a:solidFill>
              </a:rPr>
              <a:t> </a:t>
            </a:r>
            <a:r>
              <a:rPr lang="en-US" sz="2800" b="1" i="1" dirty="0" err="1">
                <a:solidFill>
                  <a:srgbClr val="000000"/>
                </a:solidFill>
              </a:rPr>
              <a:t>panjang</a:t>
            </a:r>
            <a:r>
              <a:rPr lang="en-US" sz="2800" b="1" i="1" dirty="0">
                <a:solidFill>
                  <a:srgbClr val="000000"/>
                </a:solidFill>
              </a:rPr>
              <a:t> </a:t>
            </a:r>
            <a:r>
              <a:rPr lang="en-US" sz="2800" b="1" i="1" dirty="0" err="1">
                <a:solidFill>
                  <a:srgbClr val="000000"/>
                </a:solidFill>
              </a:rPr>
              <a:t>atau</a:t>
            </a:r>
            <a:r>
              <a:rPr lang="en-US" sz="2800" b="1" i="1" dirty="0">
                <a:solidFill>
                  <a:srgbClr val="000000"/>
                </a:solidFill>
              </a:rPr>
              <a:t> </a:t>
            </a:r>
            <a:r>
              <a:rPr lang="en-US" sz="2800" b="1" i="1" dirty="0" err="1">
                <a:solidFill>
                  <a:srgbClr val="000000"/>
                </a:solidFill>
              </a:rPr>
              <a:t>jangka</a:t>
            </a:r>
            <a:r>
              <a:rPr lang="en-US" sz="2800" b="1" i="1" dirty="0">
                <a:solidFill>
                  <a:srgbClr val="000000"/>
                </a:solidFill>
              </a:rPr>
              <a:t> </a:t>
            </a:r>
            <a:r>
              <a:rPr lang="en-US" sz="2800" b="1" i="1" dirty="0" err="1">
                <a:solidFill>
                  <a:srgbClr val="000000"/>
                </a:solidFill>
              </a:rPr>
              <a:t>menengah</a:t>
            </a:r>
            <a:r>
              <a:rPr lang="en-US" sz="2800" b="1" i="1" dirty="0">
                <a:solidFill>
                  <a:srgbClr val="000000"/>
                </a:solidFill>
              </a:rPr>
              <a:t> </a:t>
            </a:r>
            <a:r>
              <a:rPr lang="en-US" sz="2800" b="1" i="1" dirty="0" err="1">
                <a:solidFill>
                  <a:srgbClr val="000000"/>
                </a:solidFill>
              </a:rPr>
              <a:t>terpadu</a:t>
            </a:r>
            <a:r>
              <a:rPr lang="en-US" sz="2800" b="1" i="1" dirty="0">
                <a:solidFill>
                  <a:srgbClr val="000000"/>
                </a:solidFill>
              </a:rPr>
              <a:t> </a:t>
            </a:r>
            <a:r>
              <a:rPr lang="en-US" sz="2800" b="1" i="1" dirty="0" err="1">
                <a:solidFill>
                  <a:srgbClr val="000000"/>
                </a:solidFill>
              </a:rPr>
              <a:t>berkesi-nambungan</a:t>
            </a:r>
            <a:r>
              <a:rPr lang="en-US" sz="2800" b="1" i="1" dirty="0">
                <a:solidFill>
                  <a:srgbClr val="000000"/>
                </a:solidFill>
              </a:rPr>
              <a:t>”</a:t>
            </a:r>
            <a:r>
              <a:rPr lang="en-US" sz="2800" b="1" dirty="0">
                <a:solidFill>
                  <a:srgbClr val="000000"/>
                </a:solidFill>
              </a:rPr>
              <a:t>.</a:t>
            </a:r>
          </a:p>
        </p:txBody>
      </p:sp>
    </p:spTree>
    <p:extLst>
      <p:ext uri="{BB962C8B-B14F-4D97-AF65-F5344CB8AC3E}">
        <p14:creationId xmlns:p14="http://schemas.microsoft.com/office/powerpoint/2010/main" val="94459166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1170"/>
                                        </p:tgtEl>
                                        <p:attrNameLst>
                                          <p:attrName>style.visibility</p:attrName>
                                        </p:attrNameLst>
                                      </p:cBhvr>
                                      <p:to>
                                        <p:strVal val="visible"/>
                                      </p:to>
                                    </p:set>
                                    <p:anim calcmode="lin" valueType="num">
                                      <p:cBhvr>
                                        <p:cTn id="7" dur="1000" fill="hold"/>
                                        <p:tgtEl>
                                          <p:spTgt spid="391170"/>
                                        </p:tgtEl>
                                        <p:attrNameLst>
                                          <p:attrName>ppt_w</p:attrName>
                                        </p:attrNameLst>
                                      </p:cBhvr>
                                      <p:tavLst>
                                        <p:tav tm="0">
                                          <p:val>
                                            <p:fltVal val="0"/>
                                          </p:val>
                                        </p:tav>
                                        <p:tav tm="100000">
                                          <p:val>
                                            <p:strVal val="#ppt_w"/>
                                          </p:val>
                                        </p:tav>
                                      </p:tavLst>
                                    </p:anim>
                                    <p:anim calcmode="lin" valueType="num">
                                      <p:cBhvr>
                                        <p:cTn id="8" dur="1000" fill="hold"/>
                                        <p:tgtEl>
                                          <p:spTgt spid="391170"/>
                                        </p:tgtEl>
                                        <p:attrNameLst>
                                          <p:attrName>ppt_h</p:attrName>
                                        </p:attrNameLst>
                                      </p:cBhvr>
                                      <p:tavLst>
                                        <p:tav tm="0">
                                          <p:val>
                                            <p:fltVal val="0"/>
                                          </p:val>
                                        </p:tav>
                                        <p:tav tm="100000">
                                          <p:val>
                                            <p:strVal val="#ppt_h"/>
                                          </p:val>
                                        </p:tav>
                                      </p:tavLst>
                                    </p:anim>
                                    <p:anim calcmode="lin" valueType="num">
                                      <p:cBhvr>
                                        <p:cTn id="9" dur="1000" fill="hold"/>
                                        <p:tgtEl>
                                          <p:spTgt spid="3911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117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91171">
                                            <p:txEl>
                                              <p:pRg st="0" end="0"/>
                                            </p:txEl>
                                          </p:spTgt>
                                        </p:tgtEl>
                                        <p:attrNameLst>
                                          <p:attrName>style.visibility</p:attrName>
                                        </p:attrNameLst>
                                      </p:cBhvr>
                                      <p:to>
                                        <p:strVal val="visible"/>
                                      </p:to>
                                    </p:set>
                                    <p:animEffect transition="in" filter="box(out)">
                                      <p:cBhvr>
                                        <p:cTn id="15" dur="500"/>
                                        <p:tgtEl>
                                          <p:spTgt spid="391171">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91171">
                                            <p:txEl>
                                              <p:pRg st="1" end="1"/>
                                            </p:txEl>
                                          </p:spTgt>
                                        </p:tgtEl>
                                        <p:attrNameLst>
                                          <p:attrName>style.visibility</p:attrName>
                                        </p:attrNameLst>
                                      </p:cBhvr>
                                      <p:to>
                                        <p:strVal val="visible"/>
                                      </p:to>
                                    </p:set>
                                    <p:animEffect transition="in" filter="box(out)">
                                      <p:cBhvr>
                                        <p:cTn id="20" dur="500"/>
                                        <p:tgtEl>
                                          <p:spTgt spid="391171">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0" grpId="0" animBg="1" autoUpdateAnimBg="0"/>
      <p:bldP spid="39117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lgn="ctr">
              <a:buNone/>
            </a:pPr>
            <a:r>
              <a:rPr lang="id-ID" sz="8800" dirty="0" smtClean="0">
                <a:latin typeface="Baskerville Old Face" pitchFamily="18" charset="0"/>
                <a:cs typeface="Arabic Typesetting" pitchFamily="66" charset="-78"/>
              </a:rPr>
              <a:t>anggaran</a:t>
            </a:r>
            <a:endParaRPr lang="id-ID" sz="8800" dirty="0">
              <a:latin typeface="Baskerville Old Face" pitchFamily="18" charset="0"/>
              <a:cs typeface="Arabic Typesetting" pitchFamily="66" charset="-78"/>
            </a:endParaRPr>
          </a:p>
        </p:txBody>
      </p:sp>
    </p:spTree>
    <p:extLst>
      <p:ext uri="{BB962C8B-B14F-4D97-AF65-F5344CB8AC3E}">
        <p14:creationId xmlns:p14="http://schemas.microsoft.com/office/powerpoint/2010/main" val="536312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62BFD0D-A593-4DF0-8802-7D7E0893E94D}" type="slidenum">
              <a:rPr lang="en-US"/>
              <a:pPr/>
              <a:t>20</a:t>
            </a:fld>
            <a:endParaRPr lang="en-US"/>
          </a:p>
        </p:txBody>
      </p:sp>
      <p:sp>
        <p:nvSpPr>
          <p:cNvPr id="393218" name="Rectangle 2"/>
          <p:cNvSpPr>
            <a:spLocks noGrp="1" noChangeArrowheads="1"/>
          </p:cNvSpPr>
          <p:nvPr>
            <p:ph type="title"/>
          </p:nvPr>
        </p:nvSpPr>
        <p:spPr>
          <a:xfrm>
            <a:off x="323850" y="762000"/>
            <a:ext cx="8569325" cy="609600"/>
          </a:xfrm>
          <a:solidFill>
            <a:srgbClr val="CCFFCC"/>
          </a:solidFill>
          <a:ln>
            <a:solidFill>
              <a:srgbClr val="993300"/>
            </a:solidFill>
            <a:miter lim="800000"/>
            <a:headEnd/>
            <a:tailEnd/>
          </a:ln>
          <a:effectLst>
            <a:outerShdw dist="107763" dir="2700000" algn="ctr" rotWithShape="0">
              <a:schemeClr val="bg2"/>
            </a:outerShdw>
          </a:effectLst>
        </p:spPr>
        <p:txBody>
          <a:bodyPr/>
          <a:lstStyle/>
          <a:p>
            <a:r>
              <a:rPr lang="en-US" sz="2400" b="1">
                <a:solidFill>
                  <a:srgbClr val="000000"/>
                </a:solidFill>
                <a:latin typeface="Verdana" pitchFamily="34" charset="0"/>
              </a:rPr>
              <a:t>KELEMAHAN PROSES PERENCANAAN ANGGARAN</a:t>
            </a:r>
            <a:endParaRPr lang="en-US" sz="2400" b="1">
              <a:solidFill>
                <a:srgbClr val="000000"/>
              </a:solidFill>
            </a:endParaRPr>
          </a:p>
        </p:txBody>
      </p:sp>
      <p:sp>
        <p:nvSpPr>
          <p:cNvPr id="393219" name="Rectangle 3"/>
          <p:cNvSpPr>
            <a:spLocks noGrp="1" noChangeArrowheads="1"/>
          </p:cNvSpPr>
          <p:nvPr>
            <p:ph type="body" idx="1"/>
          </p:nvPr>
        </p:nvSpPr>
        <p:spPr>
          <a:xfrm>
            <a:off x="304800" y="2590800"/>
            <a:ext cx="8569325" cy="3124200"/>
          </a:xfrm>
          <a:noFill/>
          <a:ln/>
          <a:effectLst>
            <a:outerShdw dist="107763" dir="2700000" algn="ctr" rotWithShape="0">
              <a:schemeClr val="bg2"/>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pPr algn="just"/>
            <a:r>
              <a:rPr lang="en-US" sz="2400" b="1">
                <a:solidFill>
                  <a:srgbClr val="000000"/>
                </a:solidFill>
                <a:latin typeface="Gill Sans MT" pitchFamily="34" charset="0"/>
              </a:rPr>
              <a:t>Alokasi anggaran pada kegiatan / program belum mempertimbangkan pelaksanaan </a:t>
            </a:r>
            <a:r>
              <a:rPr lang="en-US" sz="2400" b="1" i="1">
                <a:solidFill>
                  <a:srgbClr val="000000"/>
                </a:solidFill>
                <a:latin typeface="Gill Sans MT" pitchFamily="34" charset="0"/>
              </a:rPr>
              <a:t>“misi”</a:t>
            </a:r>
            <a:r>
              <a:rPr lang="en-US" sz="2400" b="1">
                <a:solidFill>
                  <a:srgbClr val="000000"/>
                </a:solidFill>
                <a:latin typeface="Gill Sans MT" pitchFamily="34" charset="0"/>
              </a:rPr>
              <a:t> dan perwujudan </a:t>
            </a:r>
            <a:r>
              <a:rPr lang="en-US" sz="2400" b="1" i="1">
                <a:solidFill>
                  <a:srgbClr val="000000"/>
                </a:solidFill>
                <a:latin typeface="Gill Sans MT" pitchFamily="34" charset="0"/>
              </a:rPr>
              <a:t>“visi”</a:t>
            </a:r>
            <a:r>
              <a:rPr lang="en-US" sz="2400" b="1">
                <a:solidFill>
                  <a:srgbClr val="000000"/>
                </a:solidFill>
                <a:latin typeface="Gill Sans MT" pitchFamily="34" charset="0"/>
              </a:rPr>
              <a:t>, lebih sarat </a:t>
            </a:r>
            <a:r>
              <a:rPr lang="en-US" sz="2400" b="1" i="1">
                <a:solidFill>
                  <a:srgbClr val="000000"/>
                </a:solidFill>
                <a:latin typeface="Gill Sans MT" pitchFamily="34" charset="0"/>
              </a:rPr>
              <a:t>“kepentingan tertentu”.</a:t>
            </a:r>
          </a:p>
          <a:p>
            <a:pPr lvl="1" algn="just"/>
            <a:endParaRPr lang="en-US" sz="2400" b="1">
              <a:solidFill>
                <a:srgbClr val="000000"/>
              </a:solidFill>
              <a:latin typeface="Gill Sans MT" pitchFamily="34" charset="0"/>
            </a:endParaRPr>
          </a:p>
          <a:p>
            <a:pPr algn="just"/>
            <a:r>
              <a:rPr lang="en-US" sz="2400" b="1">
                <a:solidFill>
                  <a:srgbClr val="000000"/>
                </a:solidFill>
                <a:latin typeface="Gill Sans MT" pitchFamily="34" charset="0"/>
              </a:rPr>
              <a:t>Alokasi anggaran pada kegiatan / program belum bersifat </a:t>
            </a:r>
            <a:r>
              <a:rPr lang="en-US" sz="2400" b="1" i="1">
                <a:solidFill>
                  <a:srgbClr val="000000"/>
                </a:solidFill>
                <a:latin typeface="Gill Sans MT" pitchFamily="34" charset="0"/>
              </a:rPr>
              <a:t>“fairness dan obyektif”</a:t>
            </a:r>
            <a:r>
              <a:rPr lang="en-US" sz="2400" b="1">
                <a:solidFill>
                  <a:srgbClr val="000000"/>
                </a:solidFill>
                <a:latin typeface="Gill Sans MT" pitchFamily="34" charset="0"/>
              </a:rPr>
              <a:t>, lebih pada </a:t>
            </a:r>
            <a:r>
              <a:rPr lang="en-US" sz="2400" b="1" i="1">
                <a:solidFill>
                  <a:srgbClr val="000000"/>
                </a:solidFill>
                <a:latin typeface="Gill Sans MT" pitchFamily="34" charset="0"/>
              </a:rPr>
              <a:t>“kekuatan suara”</a:t>
            </a:r>
            <a:r>
              <a:rPr lang="en-US" sz="2400" b="1">
                <a:solidFill>
                  <a:srgbClr val="000000"/>
                </a:solidFill>
                <a:latin typeface="Gill Sans MT" pitchFamily="34" charset="0"/>
              </a:rPr>
              <a:t> di panitia anggaran.</a:t>
            </a:r>
          </a:p>
        </p:txBody>
      </p:sp>
    </p:spTree>
    <p:extLst>
      <p:ext uri="{BB962C8B-B14F-4D97-AF65-F5344CB8AC3E}">
        <p14:creationId xmlns:p14="http://schemas.microsoft.com/office/powerpoint/2010/main" val="36465768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3218"/>
                                        </p:tgtEl>
                                        <p:attrNameLst>
                                          <p:attrName>style.visibility</p:attrName>
                                        </p:attrNameLst>
                                      </p:cBhvr>
                                      <p:to>
                                        <p:strVal val="visible"/>
                                      </p:to>
                                    </p:set>
                                    <p:anim calcmode="lin" valueType="num">
                                      <p:cBhvr>
                                        <p:cTn id="7" dur="1000" fill="hold"/>
                                        <p:tgtEl>
                                          <p:spTgt spid="393218"/>
                                        </p:tgtEl>
                                        <p:attrNameLst>
                                          <p:attrName>ppt_w</p:attrName>
                                        </p:attrNameLst>
                                      </p:cBhvr>
                                      <p:tavLst>
                                        <p:tav tm="0">
                                          <p:val>
                                            <p:fltVal val="0"/>
                                          </p:val>
                                        </p:tav>
                                        <p:tav tm="100000">
                                          <p:val>
                                            <p:strVal val="#ppt_w"/>
                                          </p:val>
                                        </p:tav>
                                      </p:tavLst>
                                    </p:anim>
                                    <p:anim calcmode="lin" valueType="num">
                                      <p:cBhvr>
                                        <p:cTn id="8" dur="1000" fill="hold"/>
                                        <p:tgtEl>
                                          <p:spTgt spid="393218"/>
                                        </p:tgtEl>
                                        <p:attrNameLst>
                                          <p:attrName>ppt_h</p:attrName>
                                        </p:attrNameLst>
                                      </p:cBhvr>
                                      <p:tavLst>
                                        <p:tav tm="0">
                                          <p:val>
                                            <p:fltVal val="0"/>
                                          </p:val>
                                        </p:tav>
                                        <p:tav tm="100000">
                                          <p:val>
                                            <p:strVal val="#ppt_h"/>
                                          </p:val>
                                        </p:tav>
                                      </p:tavLst>
                                    </p:anim>
                                    <p:anim calcmode="lin" valueType="num">
                                      <p:cBhvr>
                                        <p:cTn id="9" dur="1000" fill="hold"/>
                                        <p:tgtEl>
                                          <p:spTgt spid="393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321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93219">
                                            <p:txEl>
                                              <p:pRg st="0" end="0"/>
                                            </p:txEl>
                                          </p:spTgt>
                                        </p:tgtEl>
                                        <p:attrNameLst>
                                          <p:attrName>style.visibility</p:attrName>
                                        </p:attrNameLst>
                                      </p:cBhvr>
                                      <p:to>
                                        <p:strVal val="visible"/>
                                      </p:to>
                                    </p:set>
                                    <p:animEffect transition="in" filter="box(out)">
                                      <p:cBhvr>
                                        <p:cTn id="15" dur="500"/>
                                        <p:tgtEl>
                                          <p:spTgt spid="393219">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93219">
                                            <p:txEl>
                                              <p:pRg st="2" end="2"/>
                                            </p:txEl>
                                          </p:spTgt>
                                        </p:tgtEl>
                                        <p:attrNameLst>
                                          <p:attrName>style.visibility</p:attrName>
                                        </p:attrNameLst>
                                      </p:cBhvr>
                                      <p:to>
                                        <p:strVal val="visible"/>
                                      </p:to>
                                    </p:set>
                                    <p:animEffect transition="in" filter="box(out)">
                                      <p:cBhvr>
                                        <p:cTn id="20" dur="500"/>
                                        <p:tgtEl>
                                          <p:spTgt spid="393219">
                                            <p:txEl>
                                              <p:pRg st="2" end="2"/>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animBg="1" autoUpdateAnimBg="0"/>
      <p:bldP spid="393219"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E05E18-3024-4A99-B471-3BFB253C5202}" type="slidenum">
              <a:rPr lang="en-US"/>
              <a:pPr/>
              <a:t>21</a:t>
            </a:fld>
            <a:endParaRPr lang="en-US"/>
          </a:p>
        </p:txBody>
      </p:sp>
      <p:sp>
        <p:nvSpPr>
          <p:cNvPr id="468994" name="Rectangle 2"/>
          <p:cNvSpPr>
            <a:spLocks noGrp="1" noChangeArrowheads="1"/>
          </p:cNvSpPr>
          <p:nvPr>
            <p:ph type="title"/>
          </p:nvPr>
        </p:nvSpPr>
        <p:spPr>
          <a:xfrm>
            <a:off x="609600" y="304800"/>
            <a:ext cx="7848600" cy="534988"/>
          </a:xfrm>
          <a:solidFill>
            <a:srgbClr val="CCFFCC"/>
          </a:solidFill>
          <a:ln>
            <a:solidFill>
              <a:srgbClr val="993300"/>
            </a:solidFill>
            <a:miter lim="800000"/>
            <a:headEnd/>
            <a:tailEnd/>
          </a:ln>
          <a:effectLst>
            <a:outerShdw dist="107763" dir="2700000" algn="ctr" rotWithShape="0">
              <a:schemeClr val="bg2"/>
            </a:outerShdw>
          </a:effectLst>
        </p:spPr>
        <p:txBody>
          <a:bodyPr/>
          <a:lstStyle/>
          <a:p>
            <a:r>
              <a:rPr lang="en-US" sz="2400" b="1">
                <a:solidFill>
                  <a:srgbClr val="1B08AA"/>
                </a:solidFill>
                <a:latin typeface="Verdana" pitchFamily="34" charset="0"/>
              </a:rPr>
              <a:t>KELEMAHAN  PERENCANAAN &amp; ANGGARAN</a:t>
            </a:r>
            <a:endParaRPr lang="en-US" sz="2400" b="1">
              <a:solidFill>
                <a:srgbClr val="9900FF"/>
              </a:solidFill>
            </a:endParaRPr>
          </a:p>
        </p:txBody>
      </p:sp>
      <p:sp>
        <p:nvSpPr>
          <p:cNvPr id="468995" name="Rectangle 3"/>
          <p:cNvSpPr>
            <a:spLocks noGrp="1" noChangeArrowheads="1"/>
          </p:cNvSpPr>
          <p:nvPr>
            <p:ph type="body" idx="1"/>
          </p:nvPr>
        </p:nvSpPr>
        <p:spPr>
          <a:xfrm>
            <a:off x="609600" y="914400"/>
            <a:ext cx="7848600" cy="5334000"/>
          </a:xfrm>
          <a:solidFill>
            <a:srgbClr val="0000FF"/>
          </a:solidFill>
          <a:ln>
            <a:solidFill>
              <a:schemeClr val="tx1"/>
            </a:solidFill>
            <a:miter lim="800000"/>
            <a:headEnd/>
            <a:tailEnd/>
          </a:ln>
          <a:effectLst>
            <a:outerShdw dist="107763" dir="2700000" algn="ctr" rotWithShape="0">
              <a:schemeClr val="bg2"/>
            </a:outerShdw>
          </a:effectLst>
        </p:spPr>
        <p:txBody>
          <a:bodyPr/>
          <a:lstStyle/>
          <a:p>
            <a:pPr algn="just">
              <a:lnSpc>
                <a:spcPct val="110000"/>
              </a:lnSpc>
            </a:pPr>
            <a:r>
              <a:rPr lang="en-US" sz="2800" b="1" dirty="0" err="1">
                <a:solidFill>
                  <a:srgbClr val="FFFF00"/>
                </a:solidFill>
              </a:rPr>
              <a:t>Belum</a:t>
            </a:r>
            <a:r>
              <a:rPr lang="en-US" sz="2800" b="1" dirty="0">
                <a:solidFill>
                  <a:srgbClr val="FFFF00"/>
                </a:solidFill>
              </a:rPr>
              <a:t> </a:t>
            </a:r>
            <a:r>
              <a:rPr lang="en-US" sz="2800" b="1" dirty="0" err="1">
                <a:solidFill>
                  <a:srgbClr val="FFFF00"/>
                </a:solidFill>
              </a:rPr>
              <a:t>ada</a:t>
            </a:r>
            <a:r>
              <a:rPr lang="en-US" sz="2800" b="1" dirty="0">
                <a:solidFill>
                  <a:srgbClr val="FFFF00"/>
                </a:solidFill>
              </a:rPr>
              <a:t> </a:t>
            </a:r>
            <a:r>
              <a:rPr lang="en-US" sz="2800" b="1" dirty="0" err="1">
                <a:solidFill>
                  <a:srgbClr val="FFFF00"/>
                </a:solidFill>
              </a:rPr>
              <a:t>keterkaitan</a:t>
            </a:r>
            <a:r>
              <a:rPr lang="en-US" sz="2800" b="1" dirty="0">
                <a:solidFill>
                  <a:srgbClr val="FFFF00"/>
                </a:solidFill>
              </a:rPr>
              <a:t> proses </a:t>
            </a:r>
            <a:r>
              <a:rPr lang="en-US" sz="2800" b="1" i="1" dirty="0" err="1">
                <a:solidFill>
                  <a:srgbClr val="FFFF00"/>
                </a:solidFill>
              </a:rPr>
              <a:t>penganggaran</a:t>
            </a:r>
            <a:r>
              <a:rPr lang="en-US" sz="2800" b="1" i="1" dirty="0">
                <a:solidFill>
                  <a:srgbClr val="FFFF00"/>
                </a:solidFill>
              </a:rPr>
              <a:t> &amp;</a:t>
            </a:r>
            <a:r>
              <a:rPr lang="en-US" sz="2800" b="1" dirty="0">
                <a:solidFill>
                  <a:srgbClr val="FFFF00"/>
                </a:solidFill>
              </a:rPr>
              <a:t> </a:t>
            </a:r>
            <a:r>
              <a:rPr lang="en-US" sz="2800" b="1" i="1" dirty="0" err="1">
                <a:solidFill>
                  <a:srgbClr val="FFFF00"/>
                </a:solidFill>
              </a:rPr>
              <a:t>perencanaan</a:t>
            </a:r>
            <a:r>
              <a:rPr lang="en-US" sz="2800" b="1" i="1" dirty="0">
                <a:solidFill>
                  <a:srgbClr val="FFFF00"/>
                </a:solidFill>
              </a:rPr>
              <a:t>  </a:t>
            </a:r>
            <a:r>
              <a:rPr lang="en-US" sz="2800" b="1" i="1" dirty="0" err="1">
                <a:solidFill>
                  <a:srgbClr val="FFFF00"/>
                </a:solidFill>
              </a:rPr>
              <a:t>pembangunan</a:t>
            </a:r>
            <a:r>
              <a:rPr lang="en-US" sz="2800" b="1" dirty="0">
                <a:solidFill>
                  <a:srgbClr val="FFFF00"/>
                </a:solidFill>
              </a:rPr>
              <a:t>.</a:t>
            </a:r>
          </a:p>
          <a:p>
            <a:pPr algn="just">
              <a:lnSpc>
                <a:spcPct val="110000"/>
              </a:lnSpc>
            </a:pPr>
            <a:endParaRPr lang="en-US" sz="2800" b="1" dirty="0">
              <a:solidFill>
                <a:srgbClr val="FFFF00"/>
              </a:solidFill>
            </a:endParaRPr>
          </a:p>
          <a:p>
            <a:pPr algn="just">
              <a:lnSpc>
                <a:spcPct val="110000"/>
              </a:lnSpc>
            </a:pPr>
            <a:r>
              <a:rPr lang="en-US" sz="2800" b="1" dirty="0" err="1">
                <a:solidFill>
                  <a:srgbClr val="FFFF00"/>
                </a:solidFill>
              </a:rPr>
              <a:t>Belum</a:t>
            </a:r>
            <a:r>
              <a:rPr lang="en-US" sz="2800" b="1" dirty="0">
                <a:solidFill>
                  <a:srgbClr val="FFFF00"/>
                </a:solidFill>
              </a:rPr>
              <a:t> </a:t>
            </a:r>
            <a:r>
              <a:rPr lang="en-US" sz="2800" b="1" dirty="0" err="1">
                <a:solidFill>
                  <a:srgbClr val="FFFF00"/>
                </a:solidFill>
              </a:rPr>
              <a:t>ada</a:t>
            </a:r>
            <a:r>
              <a:rPr lang="en-US" sz="2800" b="1" dirty="0">
                <a:solidFill>
                  <a:srgbClr val="FFFF00"/>
                </a:solidFill>
              </a:rPr>
              <a:t> </a:t>
            </a:r>
            <a:r>
              <a:rPr lang="en-US" sz="2800" b="1" dirty="0" err="1">
                <a:solidFill>
                  <a:srgbClr val="FFFF00"/>
                </a:solidFill>
              </a:rPr>
              <a:t>partisipasi</a:t>
            </a:r>
            <a:r>
              <a:rPr lang="en-US" sz="2800" b="1" dirty="0">
                <a:solidFill>
                  <a:srgbClr val="FFFF00"/>
                </a:solidFill>
              </a:rPr>
              <a:t> </a:t>
            </a:r>
            <a:r>
              <a:rPr lang="en-US" sz="2800" b="1" dirty="0" err="1">
                <a:solidFill>
                  <a:srgbClr val="FFFF00"/>
                </a:solidFill>
              </a:rPr>
              <a:t>masyarakat</a:t>
            </a:r>
            <a:r>
              <a:rPr lang="en-US" sz="2800" b="1" dirty="0">
                <a:solidFill>
                  <a:srgbClr val="FFFF00"/>
                </a:solidFill>
              </a:rPr>
              <a:t> yang “</a:t>
            </a:r>
            <a:r>
              <a:rPr lang="en-US" sz="2800" b="1" dirty="0" err="1">
                <a:solidFill>
                  <a:srgbClr val="FFFF00"/>
                </a:solidFill>
              </a:rPr>
              <a:t>murni</a:t>
            </a:r>
            <a:r>
              <a:rPr lang="en-US" sz="2800" b="1" dirty="0">
                <a:solidFill>
                  <a:srgbClr val="FFFF00"/>
                </a:solidFill>
              </a:rPr>
              <a:t>” </a:t>
            </a:r>
            <a:r>
              <a:rPr lang="en-US" sz="2800" b="1" dirty="0" err="1">
                <a:solidFill>
                  <a:srgbClr val="FFFF00"/>
                </a:solidFill>
              </a:rPr>
              <a:t>dalam</a:t>
            </a:r>
            <a:r>
              <a:rPr lang="en-US" sz="2800" b="1" dirty="0">
                <a:solidFill>
                  <a:srgbClr val="FFFF00"/>
                </a:solidFill>
              </a:rPr>
              <a:t> proses </a:t>
            </a:r>
            <a:r>
              <a:rPr lang="en-US" sz="2800" b="1" dirty="0" err="1">
                <a:solidFill>
                  <a:srgbClr val="FFFF00"/>
                </a:solidFill>
              </a:rPr>
              <a:t>penganggaran</a:t>
            </a:r>
            <a:r>
              <a:rPr lang="en-US" sz="2800" b="1" dirty="0">
                <a:solidFill>
                  <a:srgbClr val="FFFF00"/>
                </a:solidFill>
              </a:rPr>
              <a:t>.</a:t>
            </a:r>
          </a:p>
          <a:p>
            <a:pPr algn="just">
              <a:lnSpc>
                <a:spcPct val="110000"/>
              </a:lnSpc>
            </a:pPr>
            <a:endParaRPr lang="en-US" sz="2800" b="1" dirty="0">
              <a:solidFill>
                <a:srgbClr val="FFFF00"/>
              </a:solidFill>
            </a:endParaRPr>
          </a:p>
          <a:p>
            <a:pPr algn="just">
              <a:lnSpc>
                <a:spcPct val="110000"/>
              </a:lnSpc>
            </a:pPr>
            <a:r>
              <a:rPr lang="en-US" sz="2800" b="1" dirty="0" err="1">
                <a:solidFill>
                  <a:srgbClr val="FFFF00"/>
                </a:solidFill>
              </a:rPr>
              <a:t>Belum</a:t>
            </a:r>
            <a:r>
              <a:rPr lang="en-US" sz="2800" b="1" dirty="0">
                <a:solidFill>
                  <a:srgbClr val="FFFF00"/>
                </a:solidFill>
              </a:rPr>
              <a:t> </a:t>
            </a:r>
            <a:r>
              <a:rPr lang="en-US" sz="2800" b="1" dirty="0" err="1">
                <a:solidFill>
                  <a:srgbClr val="FFFF00"/>
                </a:solidFill>
              </a:rPr>
              <a:t>ada</a:t>
            </a:r>
            <a:r>
              <a:rPr lang="en-US" sz="2800" b="1" dirty="0">
                <a:solidFill>
                  <a:srgbClr val="FFFF00"/>
                </a:solidFill>
              </a:rPr>
              <a:t> </a:t>
            </a:r>
            <a:r>
              <a:rPr lang="en-US" sz="2800" b="1" dirty="0" err="1">
                <a:solidFill>
                  <a:srgbClr val="FFFF00"/>
                </a:solidFill>
              </a:rPr>
              <a:t>pengukur</a:t>
            </a:r>
            <a:r>
              <a:rPr lang="en-US" sz="2800" b="1" dirty="0">
                <a:solidFill>
                  <a:srgbClr val="FFFF00"/>
                </a:solidFill>
              </a:rPr>
              <a:t> / </a:t>
            </a:r>
            <a:r>
              <a:rPr lang="en-US" sz="2800" b="1" dirty="0" err="1">
                <a:solidFill>
                  <a:srgbClr val="FFFF00"/>
                </a:solidFill>
              </a:rPr>
              <a:t>indikator</a:t>
            </a:r>
            <a:r>
              <a:rPr lang="en-US" sz="2800" b="1" dirty="0">
                <a:solidFill>
                  <a:srgbClr val="FFFF00"/>
                </a:solidFill>
              </a:rPr>
              <a:t> </a:t>
            </a:r>
            <a:r>
              <a:rPr lang="en-US" sz="2800" b="1" dirty="0" err="1">
                <a:solidFill>
                  <a:srgbClr val="FFFF00"/>
                </a:solidFill>
              </a:rPr>
              <a:t>kinerja</a:t>
            </a:r>
            <a:r>
              <a:rPr lang="en-US" sz="2800" b="1" dirty="0">
                <a:solidFill>
                  <a:srgbClr val="FFFF00"/>
                </a:solidFill>
              </a:rPr>
              <a:t> </a:t>
            </a:r>
            <a:r>
              <a:rPr lang="en-US" sz="2800" b="1" dirty="0" err="1">
                <a:solidFill>
                  <a:srgbClr val="FFFF00"/>
                </a:solidFill>
              </a:rPr>
              <a:t>kegiatan</a:t>
            </a:r>
            <a:r>
              <a:rPr lang="en-US" sz="2800" b="1" dirty="0">
                <a:solidFill>
                  <a:srgbClr val="FFFF00"/>
                </a:solidFill>
              </a:rPr>
              <a:t> / program.</a:t>
            </a:r>
          </a:p>
        </p:txBody>
      </p:sp>
    </p:spTree>
    <p:extLst>
      <p:ext uri="{BB962C8B-B14F-4D97-AF65-F5344CB8AC3E}">
        <p14:creationId xmlns:p14="http://schemas.microsoft.com/office/powerpoint/2010/main" val="9704224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8994">
                                            <p:txEl>
                                              <p:pRg st="0" end="0"/>
                                            </p:txEl>
                                          </p:spTgt>
                                        </p:tgtEl>
                                        <p:attrNameLst>
                                          <p:attrName>style.visibility</p:attrName>
                                        </p:attrNameLst>
                                      </p:cBhvr>
                                      <p:to>
                                        <p:strVal val="visible"/>
                                      </p:to>
                                    </p:set>
                                    <p:animEffect transition="in" filter="box(out)">
                                      <p:cBhvr>
                                        <p:cTn id="7" dur="500"/>
                                        <p:tgtEl>
                                          <p:spTgt spid="4689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8995">
                                            <p:txEl>
                                              <p:pRg st="0" end="0"/>
                                            </p:txEl>
                                          </p:spTgt>
                                        </p:tgtEl>
                                        <p:attrNameLst>
                                          <p:attrName>style.visibility</p:attrName>
                                        </p:attrNameLst>
                                      </p:cBhvr>
                                      <p:to>
                                        <p:strVal val="visible"/>
                                      </p:to>
                                    </p:set>
                                    <p:animEffect transition="in" filter="box(out)">
                                      <p:cBhvr>
                                        <p:cTn id="12" dur="500"/>
                                        <p:tgtEl>
                                          <p:spTgt spid="4689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8995">
                                            <p:txEl>
                                              <p:pRg st="2" end="2"/>
                                            </p:txEl>
                                          </p:spTgt>
                                        </p:tgtEl>
                                        <p:attrNameLst>
                                          <p:attrName>style.visibility</p:attrName>
                                        </p:attrNameLst>
                                      </p:cBhvr>
                                      <p:to>
                                        <p:strVal val="visible"/>
                                      </p:to>
                                    </p:set>
                                    <p:animEffect transition="in" filter="box(out)">
                                      <p:cBhvr>
                                        <p:cTn id="17" dur="500"/>
                                        <p:tgtEl>
                                          <p:spTgt spid="4689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8995">
                                            <p:txEl>
                                              <p:pRg st="4" end="4"/>
                                            </p:txEl>
                                          </p:spTgt>
                                        </p:tgtEl>
                                        <p:attrNameLst>
                                          <p:attrName>style.visibility</p:attrName>
                                        </p:attrNameLst>
                                      </p:cBhvr>
                                      <p:to>
                                        <p:strVal val="visible"/>
                                      </p:to>
                                    </p:set>
                                    <p:animEffect transition="in" filter="box(out)">
                                      <p:cBhvr>
                                        <p:cTn id="22" dur="500"/>
                                        <p:tgtEl>
                                          <p:spTgt spid="468995">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4" grpId="0" build="p" autoUpdateAnimBg="0"/>
      <p:bldP spid="46899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a:t>Analisis Kinerja dalam Penganggaran Program/Kegiatan</a:t>
            </a:r>
            <a:br>
              <a:rPr lang="id-ID" sz="3600" dirty="0"/>
            </a:br>
            <a:endParaRPr lang="id-ID" sz="3600" dirty="0"/>
          </a:p>
        </p:txBody>
      </p:sp>
      <p:sp>
        <p:nvSpPr>
          <p:cNvPr id="3" name="Content Placeholder 2"/>
          <p:cNvSpPr>
            <a:spLocks noGrp="1"/>
          </p:cNvSpPr>
          <p:nvPr>
            <p:ph idx="1"/>
          </p:nvPr>
        </p:nvSpPr>
        <p:spPr/>
        <p:txBody>
          <a:bodyPr/>
          <a:lstStyle/>
          <a:p>
            <a:pPr marL="514350" indent="-514350">
              <a:buAutoNum type="arabicPeriod"/>
            </a:pPr>
            <a:r>
              <a:rPr lang="id-ID" dirty="0" smtClean="0"/>
              <a:t>Melalui </a:t>
            </a:r>
            <a:r>
              <a:rPr lang="id-ID" i="1" dirty="0" smtClean="0"/>
              <a:t>scanning </a:t>
            </a:r>
            <a:r>
              <a:rPr lang="id-ID" dirty="0" smtClean="0"/>
              <a:t>dokumen RPJMD, Renstra dan Renja SKPD Saudara, Tentukan Indikator Kinerja Utama (IKU) sesuai TUPOKSI SKPD Saudara?</a:t>
            </a:r>
          </a:p>
          <a:p>
            <a:pPr marL="514350" indent="-514350">
              <a:buAutoNum type="arabicPeriod"/>
            </a:pPr>
            <a:r>
              <a:rPr lang="id-ID" dirty="0" smtClean="0"/>
              <a:t>Bagaimana kondisi capaian masing-masing IKU sampai akhir Tahun 2012?</a:t>
            </a:r>
          </a:p>
          <a:p>
            <a:pPr marL="514350" indent="-514350">
              <a:buAutoNum type="arabicPeriod"/>
            </a:pPr>
            <a:r>
              <a:rPr lang="id-ID" dirty="0" smtClean="0"/>
              <a:t>Tentukan program-program yang mendukung upaya pencapaian masing-masing IKU.</a:t>
            </a:r>
            <a:endParaRPr lang="id-ID" dirty="0"/>
          </a:p>
        </p:txBody>
      </p:sp>
    </p:spTree>
    <p:extLst>
      <p:ext uri="{BB962C8B-B14F-4D97-AF65-F5344CB8AC3E}">
        <p14:creationId xmlns:p14="http://schemas.microsoft.com/office/powerpoint/2010/main" val="1232872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Contoh Format Analisis Kinerja Program/Kegiatan</a:t>
            </a:r>
            <a:endParaRPr lang="id-ID"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047843"/>
              </p:ext>
            </p:extLst>
          </p:nvPr>
        </p:nvGraphicFramePr>
        <p:xfrm>
          <a:off x="457200" y="1600200"/>
          <a:ext cx="8229600" cy="4500859"/>
        </p:xfrm>
        <a:graphic>
          <a:graphicData uri="http://schemas.openxmlformats.org/drawingml/2006/table">
            <a:tbl>
              <a:tblPr firstRow="1" bandRow="1">
                <a:tableStyleId>{5C22544A-7EE6-4342-B048-85BDC9FD1C3A}</a:tableStyleId>
              </a:tblPr>
              <a:tblGrid>
                <a:gridCol w="2057400"/>
                <a:gridCol w="2057400"/>
                <a:gridCol w="2057400"/>
                <a:gridCol w="2057400"/>
              </a:tblGrid>
              <a:tr h="514559">
                <a:tc>
                  <a:txBody>
                    <a:bodyPr/>
                    <a:lstStyle/>
                    <a:p>
                      <a:r>
                        <a:rPr lang="id-ID" sz="1800" dirty="0" smtClean="0">
                          <a:solidFill>
                            <a:schemeClr val="tx1"/>
                          </a:solidFill>
                        </a:rPr>
                        <a:t>Indikator</a:t>
                      </a:r>
                      <a:r>
                        <a:rPr lang="id-ID" sz="1800" baseline="0" dirty="0" smtClean="0">
                          <a:solidFill>
                            <a:schemeClr val="tx1"/>
                          </a:solidFill>
                        </a:rPr>
                        <a:t> Kinerja</a:t>
                      </a:r>
                      <a:endParaRPr lang="id-ID" sz="1800" dirty="0">
                        <a:solidFill>
                          <a:schemeClr val="tx1"/>
                        </a:solidFill>
                      </a:endParaRPr>
                    </a:p>
                  </a:txBody>
                  <a:tcPr/>
                </a:tc>
                <a:tc>
                  <a:txBody>
                    <a:bodyPr/>
                    <a:lstStyle/>
                    <a:p>
                      <a:r>
                        <a:rPr lang="id-ID" sz="1800" dirty="0" smtClean="0">
                          <a:solidFill>
                            <a:schemeClr val="tx1"/>
                          </a:solidFill>
                        </a:rPr>
                        <a:t>Capaian s/d Tahun 2012</a:t>
                      </a:r>
                      <a:endParaRPr lang="id-ID" sz="1800" dirty="0">
                        <a:solidFill>
                          <a:schemeClr val="tx1"/>
                        </a:solidFill>
                      </a:endParaRPr>
                    </a:p>
                  </a:txBody>
                  <a:tcPr/>
                </a:tc>
                <a:tc>
                  <a:txBody>
                    <a:bodyPr/>
                    <a:lstStyle/>
                    <a:p>
                      <a:r>
                        <a:rPr lang="id-ID" sz="1800" dirty="0" smtClean="0">
                          <a:solidFill>
                            <a:schemeClr val="tx1"/>
                          </a:solidFill>
                        </a:rPr>
                        <a:t>Program</a:t>
                      </a:r>
                      <a:endParaRPr lang="id-ID" sz="1800" dirty="0">
                        <a:solidFill>
                          <a:schemeClr val="tx1"/>
                        </a:solidFill>
                      </a:endParaRPr>
                    </a:p>
                  </a:txBody>
                  <a:tcPr/>
                </a:tc>
                <a:tc>
                  <a:txBody>
                    <a:bodyPr/>
                    <a:lstStyle/>
                    <a:p>
                      <a:r>
                        <a:rPr lang="id-ID" sz="1800" dirty="0" smtClean="0">
                          <a:solidFill>
                            <a:schemeClr val="tx1"/>
                          </a:solidFill>
                        </a:rPr>
                        <a:t>Kegiatan</a:t>
                      </a:r>
                      <a:endParaRPr lang="id-ID" sz="1800" dirty="0">
                        <a:solidFill>
                          <a:schemeClr val="tx1"/>
                        </a:solidFill>
                      </a:endParaRPr>
                    </a:p>
                  </a:txBody>
                  <a:tcPr/>
                </a:tc>
              </a:tr>
              <a:tr h="888143">
                <a:tc>
                  <a:txBody>
                    <a:bodyPr/>
                    <a:lstStyle/>
                    <a:p>
                      <a:r>
                        <a:rPr lang="id-ID" dirty="0" smtClean="0">
                          <a:solidFill>
                            <a:schemeClr val="tx1"/>
                          </a:solidFill>
                        </a:rPr>
                        <a:t>Universal Child Immunisation</a:t>
                      </a:r>
                      <a:endParaRPr lang="id-ID" dirty="0">
                        <a:solidFill>
                          <a:schemeClr val="tx1"/>
                        </a:solidFill>
                      </a:endParaRPr>
                    </a:p>
                  </a:txBody>
                  <a:tcPr/>
                </a:tc>
                <a:tc>
                  <a:txBody>
                    <a:bodyPr/>
                    <a:lstStyle/>
                    <a:p>
                      <a:r>
                        <a:rPr lang="id-ID" dirty="0" smtClean="0">
                          <a:solidFill>
                            <a:schemeClr val="tx1"/>
                          </a:solidFill>
                        </a:rPr>
                        <a:t>80% (jumlah desa UCI / Total</a:t>
                      </a:r>
                      <a:r>
                        <a:rPr lang="id-ID" baseline="0" dirty="0" smtClean="0">
                          <a:solidFill>
                            <a:schemeClr val="tx1"/>
                          </a:solidFill>
                        </a:rPr>
                        <a:t> Jumlah Desa</a:t>
                      </a:r>
                      <a:r>
                        <a:rPr lang="id-ID" dirty="0" smtClean="0">
                          <a:solidFill>
                            <a:schemeClr val="tx1"/>
                          </a:solidFill>
                        </a:rPr>
                        <a:t> </a:t>
                      </a:r>
                      <a:endParaRPr lang="id-ID" dirty="0">
                        <a:solidFill>
                          <a:schemeClr val="tx1"/>
                        </a:solidFill>
                      </a:endParaRPr>
                    </a:p>
                  </a:txBody>
                  <a:tcPr/>
                </a:tc>
                <a:tc>
                  <a:txBody>
                    <a:bodyPr/>
                    <a:lstStyle/>
                    <a:p>
                      <a:r>
                        <a:rPr lang="id-ID" dirty="0" smtClean="0">
                          <a:solidFill>
                            <a:schemeClr val="tx1"/>
                          </a:solidFill>
                        </a:rPr>
                        <a:t>Prog KIA</a:t>
                      </a:r>
                      <a:endParaRPr lang="id-ID" dirty="0">
                        <a:solidFill>
                          <a:schemeClr val="tx1"/>
                        </a:solidFill>
                      </a:endParaRPr>
                    </a:p>
                  </a:txBody>
                  <a:tcPr/>
                </a:tc>
                <a:tc>
                  <a:txBody>
                    <a:bodyPr/>
                    <a:lstStyle/>
                    <a:p>
                      <a:r>
                        <a:rPr lang="id-ID" dirty="0" smtClean="0">
                          <a:solidFill>
                            <a:schemeClr val="tx1"/>
                          </a:solidFill>
                        </a:rPr>
                        <a:t>Keg Sweeping Imunisasi</a:t>
                      </a:r>
                      <a:endParaRPr lang="id-ID" dirty="0">
                        <a:solidFill>
                          <a:schemeClr val="tx1"/>
                        </a:solidFill>
                      </a:endParaRPr>
                    </a:p>
                  </a:txBody>
                  <a:tcPr/>
                </a:tc>
              </a:tr>
              <a:tr h="888143">
                <a:tc>
                  <a:txBody>
                    <a:bodyPr/>
                    <a:lstStyle/>
                    <a:p>
                      <a:endParaRPr lang="id-ID" dirty="0">
                        <a:solidFill>
                          <a:schemeClr val="tx1"/>
                        </a:solidFill>
                      </a:endParaRPr>
                    </a:p>
                  </a:txBody>
                  <a:tcPr/>
                </a:tc>
                <a:tc>
                  <a:txBody>
                    <a:bodyPr/>
                    <a:lstStyle/>
                    <a:p>
                      <a:endParaRPr lang="id-ID" dirty="0">
                        <a:solidFill>
                          <a:schemeClr val="tx1"/>
                        </a:solidFill>
                      </a:endParaRPr>
                    </a:p>
                  </a:txBody>
                  <a:tcPr/>
                </a:tc>
                <a:tc>
                  <a:txBody>
                    <a:bodyPr/>
                    <a:lstStyle/>
                    <a:p>
                      <a:r>
                        <a:rPr lang="id-ID" dirty="0" smtClean="0">
                          <a:solidFill>
                            <a:schemeClr val="tx1"/>
                          </a:solidFill>
                        </a:rPr>
                        <a:t>Prog</a:t>
                      </a:r>
                      <a:r>
                        <a:rPr lang="id-ID" baseline="0" dirty="0" smtClean="0">
                          <a:solidFill>
                            <a:schemeClr val="tx1"/>
                          </a:solidFill>
                        </a:rPr>
                        <a:t> promosi kesehatan</a:t>
                      </a:r>
                      <a:endParaRPr lang="id-ID" dirty="0">
                        <a:solidFill>
                          <a:schemeClr val="tx1"/>
                        </a:solidFill>
                      </a:endParaRPr>
                    </a:p>
                  </a:txBody>
                  <a:tcPr/>
                </a:tc>
                <a:tc>
                  <a:txBody>
                    <a:bodyPr/>
                    <a:lstStyle/>
                    <a:p>
                      <a:r>
                        <a:rPr lang="id-ID" dirty="0" smtClean="0">
                          <a:solidFill>
                            <a:schemeClr val="tx1"/>
                          </a:solidFill>
                        </a:rPr>
                        <a:t>.....</a:t>
                      </a:r>
                      <a:endParaRPr lang="id-ID" dirty="0">
                        <a:solidFill>
                          <a:schemeClr val="tx1"/>
                        </a:solidFill>
                      </a:endParaRPr>
                    </a:p>
                  </a:txBody>
                  <a:tcPr/>
                </a:tc>
              </a:tr>
              <a:tr h="514559">
                <a:tc>
                  <a:txBody>
                    <a:bodyPr/>
                    <a:lstStyle/>
                    <a:p>
                      <a:endParaRPr lang="id-ID" dirty="0">
                        <a:solidFill>
                          <a:schemeClr val="tx1"/>
                        </a:solidFill>
                      </a:endParaRPr>
                    </a:p>
                  </a:txBody>
                  <a:tcPr/>
                </a:tc>
                <a:tc>
                  <a:txBody>
                    <a:bodyPr/>
                    <a:lstStyle/>
                    <a:p>
                      <a:endParaRPr lang="id-ID" dirty="0">
                        <a:solidFill>
                          <a:schemeClr val="tx1"/>
                        </a:solidFill>
                      </a:endParaRPr>
                    </a:p>
                  </a:txBody>
                  <a:tcPr/>
                </a:tc>
                <a:tc>
                  <a:txBody>
                    <a:bodyPr/>
                    <a:lstStyle/>
                    <a:p>
                      <a:endParaRPr lang="id-ID" dirty="0">
                        <a:solidFill>
                          <a:schemeClr val="tx1"/>
                        </a:solidFill>
                      </a:endParaRPr>
                    </a:p>
                  </a:txBody>
                  <a:tcPr/>
                </a:tc>
                <a:tc>
                  <a:txBody>
                    <a:bodyPr/>
                    <a:lstStyle/>
                    <a:p>
                      <a:endParaRPr lang="id-ID" dirty="0">
                        <a:solidFill>
                          <a:schemeClr val="tx1"/>
                        </a:solidFill>
                      </a:endParaRPr>
                    </a:p>
                  </a:txBody>
                  <a:tcPr/>
                </a:tc>
              </a:tr>
              <a:tr h="514559">
                <a:tc>
                  <a:txBody>
                    <a:bodyPr/>
                    <a:lstStyle/>
                    <a:p>
                      <a:endParaRPr lang="id-ID" dirty="0">
                        <a:solidFill>
                          <a:schemeClr val="tx1"/>
                        </a:solidFill>
                      </a:endParaRPr>
                    </a:p>
                  </a:txBody>
                  <a:tcPr/>
                </a:tc>
                <a:tc>
                  <a:txBody>
                    <a:bodyPr/>
                    <a:lstStyle/>
                    <a:p>
                      <a:endParaRPr lang="id-ID" dirty="0">
                        <a:solidFill>
                          <a:schemeClr val="tx1"/>
                        </a:solidFill>
                      </a:endParaRPr>
                    </a:p>
                  </a:txBody>
                  <a:tcPr/>
                </a:tc>
                <a:tc>
                  <a:txBody>
                    <a:bodyPr/>
                    <a:lstStyle/>
                    <a:p>
                      <a:endParaRPr lang="id-ID" dirty="0">
                        <a:solidFill>
                          <a:schemeClr val="tx1"/>
                        </a:solidFill>
                      </a:endParaRPr>
                    </a:p>
                  </a:txBody>
                  <a:tcPr/>
                </a:tc>
                <a:tc>
                  <a:txBody>
                    <a:bodyPr/>
                    <a:lstStyle/>
                    <a:p>
                      <a:endParaRPr lang="id-ID" dirty="0">
                        <a:solidFill>
                          <a:schemeClr val="tx1"/>
                        </a:solidFill>
                      </a:endParaRPr>
                    </a:p>
                  </a:txBody>
                  <a:tcPr/>
                </a:tc>
              </a:tr>
              <a:tr h="514559">
                <a:tc>
                  <a:txBody>
                    <a:bodyPr/>
                    <a:lstStyle/>
                    <a:p>
                      <a:endParaRPr lang="id-ID" dirty="0">
                        <a:solidFill>
                          <a:schemeClr val="tx1"/>
                        </a:solidFill>
                      </a:endParaRPr>
                    </a:p>
                  </a:txBody>
                  <a:tcPr/>
                </a:tc>
                <a:tc>
                  <a:txBody>
                    <a:bodyPr/>
                    <a:lstStyle/>
                    <a:p>
                      <a:endParaRPr lang="id-ID" dirty="0">
                        <a:solidFill>
                          <a:schemeClr val="tx1"/>
                        </a:solidFill>
                      </a:endParaRPr>
                    </a:p>
                  </a:txBody>
                  <a:tcPr/>
                </a:tc>
                <a:tc>
                  <a:txBody>
                    <a:bodyPr/>
                    <a:lstStyle/>
                    <a:p>
                      <a:endParaRPr lang="id-ID" dirty="0">
                        <a:solidFill>
                          <a:schemeClr val="tx1"/>
                        </a:solidFill>
                      </a:endParaRPr>
                    </a:p>
                  </a:txBody>
                  <a:tcPr/>
                </a:tc>
                <a:tc>
                  <a:txBody>
                    <a:bodyPr/>
                    <a:lstStyle/>
                    <a:p>
                      <a:endParaRPr lang="id-ID" dirty="0">
                        <a:solidFill>
                          <a:schemeClr val="tx1"/>
                        </a:solidFill>
                      </a:endParaRPr>
                    </a:p>
                  </a:txBody>
                  <a:tcPr/>
                </a:tc>
              </a:tr>
              <a:tr h="514559">
                <a:tc>
                  <a:txBody>
                    <a:bodyPr/>
                    <a:lstStyle/>
                    <a:p>
                      <a:endParaRPr lang="id-ID">
                        <a:solidFill>
                          <a:schemeClr val="tx1"/>
                        </a:solidFill>
                      </a:endParaRPr>
                    </a:p>
                  </a:txBody>
                  <a:tcPr/>
                </a:tc>
                <a:tc>
                  <a:txBody>
                    <a:bodyPr/>
                    <a:lstStyle/>
                    <a:p>
                      <a:endParaRPr lang="id-ID">
                        <a:solidFill>
                          <a:schemeClr val="tx1"/>
                        </a:solidFill>
                      </a:endParaRPr>
                    </a:p>
                  </a:txBody>
                  <a:tcPr/>
                </a:tc>
                <a:tc>
                  <a:txBody>
                    <a:bodyPr/>
                    <a:lstStyle/>
                    <a:p>
                      <a:endParaRPr lang="id-ID">
                        <a:solidFill>
                          <a:schemeClr val="tx1"/>
                        </a:solidFill>
                      </a:endParaRPr>
                    </a:p>
                  </a:txBody>
                  <a:tcPr/>
                </a:tc>
                <a:tc>
                  <a:txBody>
                    <a:bodyPr/>
                    <a:lstStyle/>
                    <a:p>
                      <a:endParaRPr lang="id-ID" dirty="0">
                        <a:solidFill>
                          <a:schemeClr val="tx1"/>
                        </a:solidFill>
                      </a:endParaRPr>
                    </a:p>
                  </a:txBody>
                  <a:tcPr/>
                </a:tc>
              </a:tr>
            </a:tbl>
          </a:graphicData>
        </a:graphic>
      </p:graphicFrame>
    </p:spTree>
    <p:extLst>
      <p:ext uri="{BB962C8B-B14F-4D97-AF65-F5344CB8AC3E}">
        <p14:creationId xmlns:p14="http://schemas.microsoft.com/office/powerpoint/2010/main" val="60040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0" name="TextBox 14"/>
          <p:cNvSpPr txBox="1">
            <a:spLocks noChangeArrowheads="1"/>
          </p:cNvSpPr>
          <p:nvPr/>
        </p:nvSpPr>
        <p:spPr bwMode="auto">
          <a:xfrm>
            <a:off x="0" y="142852"/>
            <a:ext cx="8760069" cy="523220"/>
          </a:xfrm>
          <a:prstGeom prst="rect">
            <a:avLst/>
          </a:prstGeom>
          <a:solidFill>
            <a:schemeClr val="accent1">
              <a:lumMod val="20000"/>
              <a:lumOff val="80000"/>
            </a:schemeClr>
          </a:solidFill>
          <a:ln/>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r>
              <a:rPr lang="id-ID" sz="2800" b="1" spc="50" dirty="0" smtClean="0">
                <a:ln w="11430"/>
                <a:solidFill>
                  <a:srgbClr val="FF0000"/>
                </a:solidFill>
                <a:effectLst>
                  <a:outerShdw blurRad="76200" dist="50800" dir="5400000" algn="tl" rotWithShape="0">
                    <a:srgbClr val="000000">
                      <a:alpha val="65000"/>
                    </a:srgbClr>
                  </a:outerShdw>
                </a:effectLst>
                <a:latin typeface="Candara" pitchFamily="34" charset="0"/>
              </a:rPr>
              <a:t>Rencana Kegiatan dan Anggaran (RKA) SKPD</a:t>
            </a:r>
          </a:p>
        </p:txBody>
      </p:sp>
      <p:pic>
        <p:nvPicPr>
          <p:cNvPr id="9257" name="Picture 41" descr="INDONESIA FLAG"/>
          <p:cNvPicPr>
            <a:picLocks noChangeAspect="1" noChangeArrowheads="1" noCrop="1"/>
          </p:cNvPicPr>
          <p:nvPr/>
        </p:nvPicPr>
        <p:blipFill>
          <a:blip r:embed="rId3"/>
          <a:srcRect/>
          <a:stretch>
            <a:fillRect/>
          </a:stretch>
        </p:blipFill>
        <p:spPr bwMode="auto">
          <a:xfrm>
            <a:off x="8396288" y="0"/>
            <a:ext cx="685800" cy="457200"/>
          </a:xfrm>
          <a:prstGeom prst="rect">
            <a:avLst/>
          </a:prstGeom>
          <a:noFill/>
          <a:ln w="9525">
            <a:noFill/>
            <a:miter lim="800000"/>
            <a:headEnd/>
            <a:tailEnd/>
          </a:ln>
        </p:spPr>
      </p:pic>
      <p:sp>
        <p:nvSpPr>
          <p:cNvPr id="46" name="Rectangle 45"/>
          <p:cNvSpPr/>
          <p:nvPr/>
        </p:nvSpPr>
        <p:spPr>
          <a:xfrm>
            <a:off x="142876" y="1000108"/>
            <a:ext cx="8858280" cy="1446550"/>
          </a:xfrm>
          <a:prstGeom prst="rect">
            <a:avLst/>
          </a:prstGeom>
        </p:spPr>
        <p:txBody>
          <a:bodyPr wrap="square">
            <a:spAutoFit/>
          </a:bodyPr>
          <a:lstStyle/>
          <a:p>
            <a:pPr algn="ctr"/>
            <a:r>
              <a:rPr lang="id-ID" sz="2200" b="1" dirty="0" smtClean="0">
                <a:latin typeface="Bradley Hand ITC" pitchFamily="66" charset="0"/>
              </a:rPr>
              <a:t>Dokumen perencanaan dan penganggaran yang berisi rencana </a:t>
            </a:r>
            <a:r>
              <a:rPr lang="es-ES" sz="2200" b="1" dirty="0" err="1" smtClean="0">
                <a:latin typeface="Bradley Hand ITC" pitchFamily="66" charset="0"/>
              </a:rPr>
              <a:t>pendapatan</a:t>
            </a:r>
            <a:r>
              <a:rPr lang="es-ES" sz="2200" b="1" dirty="0" smtClean="0">
                <a:latin typeface="Bradley Hand ITC" pitchFamily="66" charset="0"/>
              </a:rPr>
              <a:t>, </a:t>
            </a:r>
            <a:r>
              <a:rPr lang="es-ES" sz="2200" b="1" dirty="0" err="1" smtClean="0">
                <a:latin typeface="Bradley Hand ITC" pitchFamily="66" charset="0"/>
              </a:rPr>
              <a:t>rencana</a:t>
            </a:r>
            <a:r>
              <a:rPr lang="es-ES" sz="2200" b="1" dirty="0" smtClean="0">
                <a:latin typeface="Bradley Hand ITC" pitchFamily="66" charset="0"/>
              </a:rPr>
              <a:t> </a:t>
            </a:r>
            <a:r>
              <a:rPr lang="es-ES" sz="2200" b="1" dirty="0" err="1" smtClean="0">
                <a:latin typeface="Bradley Hand ITC" pitchFamily="66" charset="0"/>
              </a:rPr>
              <a:t>belanja</a:t>
            </a:r>
            <a:r>
              <a:rPr lang="es-ES" sz="2200" b="1" dirty="0" smtClean="0">
                <a:latin typeface="Bradley Hand ITC" pitchFamily="66" charset="0"/>
              </a:rPr>
              <a:t> </a:t>
            </a:r>
            <a:r>
              <a:rPr lang="es-ES" sz="2200" b="1" dirty="0" err="1" smtClean="0">
                <a:latin typeface="Bradley Hand ITC" pitchFamily="66" charset="0"/>
              </a:rPr>
              <a:t>program</a:t>
            </a:r>
            <a:r>
              <a:rPr lang="es-ES" sz="2200" b="1" dirty="0" smtClean="0">
                <a:latin typeface="Bradley Hand ITC" pitchFamily="66" charset="0"/>
              </a:rPr>
              <a:t>, dan </a:t>
            </a:r>
            <a:r>
              <a:rPr lang="es-ES" sz="2200" b="1" dirty="0" err="1" smtClean="0">
                <a:latin typeface="Bradley Hand ITC" pitchFamily="66" charset="0"/>
              </a:rPr>
              <a:t>kegiatan</a:t>
            </a:r>
            <a:r>
              <a:rPr lang="es-ES" sz="2200" b="1" dirty="0" smtClean="0">
                <a:latin typeface="Bradley Hand ITC" pitchFamily="66" charset="0"/>
              </a:rPr>
              <a:t> SKPD </a:t>
            </a:r>
            <a:r>
              <a:rPr lang="es-ES" sz="2200" b="1" dirty="0" err="1" smtClean="0">
                <a:latin typeface="Bradley Hand ITC" pitchFamily="66" charset="0"/>
              </a:rPr>
              <a:t>serta</a:t>
            </a:r>
            <a:r>
              <a:rPr lang="es-ES" sz="2200" b="1" dirty="0" smtClean="0">
                <a:latin typeface="Bradley Hand ITC" pitchFamily="66" charset="0"/>
              </a:rPr>
              <a:t> </a:t>
            </a:r>
            <a:r>
              <a:rPr lang="es-ES" sz="2200" b="1" dirty="0" err="1" smtClean="0">
                <a:latin typeface="Bradley Hand ITC" pitchFamily="66" charset="0"/>
              </a:rPr>
              <a:t>rencana</a:t>
            </a:r>
            <a:r>
              <a:rPr lang="es-ES" sz="2200" b="1" dirty="0" smtClean="0">
                <a:latin typeface="Bradley Hand ITC" pitchFamily="66" charset="0"/>
              </a:rPr>
              <a:t> </a:t>
            </a:r>
            <a:r>
              <a:rPr lang="es-ES" sz="2200" b="1" dirty="0" err="1" smtClean="0">
                <a:latin typeface="Bradley Hand ITC" pitchFamily="66" charset="0"/>
              </a:rPr>
              <a:t>pembiayaan</a:t>
            </a:r>
            <a:r>
              <a:rPr lang="id-ID" sz="2200" b="1" dirty="0" smtClean="0">
                <a:latin typeface="Bradley Hand ITC" pitchFamily="66" charset="0"/>
              </a:rPr>
              <a:t> sebagai dasar </a:t>
            </a:r>
          </a:p>
          <a:p>
            <a:pPr algn="ctr"/>
            <a:r>
              <a:rPr lang="id-ID" sz="2200" b="1" dirty="0" smtClean="0">
                <a:solidFill>
                  <a:srgbClr val="FF0000"/>
                </a:solidFill>
                <a:effectLst>
                  <a:outerShdw blurRad="38100" dist="38100" dir="2700000" algn="tl">
                    <a:srgbClr val="000000">
                      <a:alpha val="43137"/>
                    </a:srgbClr>
                  </a:outerShdw>
                </a:effectLst>
                <a:latin typeface="Bradley Hand ITC" pitchFamily="66" charset="0"/>
              </a:rPr>
              <a:t>penyusunan APBD.</a:t>
            </a:r>
          </a:p>
        </p:txBody>
      </p:sp>
      <p:graphicFrame>
        <p:nvGraphicFramePr>
          <p:cNvPr id="49" name="Diagram 48"/>
          <p:cNvGraphicFramePr/>
          <p:nvPr/>
        </p:nvGraphicFramePr>
        <p:xfrm>
          <a:off x="785786" y="2620874"/>
          <a:ext cx="7358114" cy="3379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IPD NTB-mbak rina\AIPD.png"/>
          <p:cNvPicPr/>
          <p:nvPr/>
        </p:nvPicPr>
        <p:blipFill>
          <a:blip r:embed="rId2"/>
          <a:srcRect/>
          <a:stretch>
            <a:fillRect/>
          </a:stretch>
        </p:blipFill>
        <p:spPr bwMode="auto">
          <a:xfrm>
            <a:off x="3143240" y="6215082"/>
            <a:ext cx="2340000" cy="642942"/>
          </a:xfrm>
          <a:prstGeom prst="rect">
            <a:avLst/>
          </a:prstGeom>
          <a:noFill/>
          <a:ln w="9525">
            <a:noFill/>
            <a:miter lim="800000"/>
            <a:headEnd/>
            <a:tailEnd/>
          </a:ln>
        </p:spPr>
      </p:pic>
      <p:pic>
        <p:nvPicPr>
          <p:cNvPr id="6" name="Picture 2" descr="C:\Documents and Settings\user\Desktop\AUSTRALIA AID\SURAT DAN LOGO\LOGO\logo-jatim-22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5" y="6072206"/>
            <a:ext cx="1153431" cy="78581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6"/>
          <p:cNvSpPr>
            <a:spLocks noGrp="1" noChangeArrowheads="1"/>
          </p:cNvSpPr>
          <p:nvPr>
            <p:ph type="sldNum" sz="quarter" idx="12"/>
          </p:nvPr>
        </p:nvSpPr>
        <p:spPr>
          <a:xfrm>
            <a:off x="6553200" y="6243638"/>
            <a:ext cx="2133600" cy="457200"/>
          </a:xfrm>
        </p:spPr>
        <p:txBody>
          <a:bodyPr/>
          <a:lstStyle/>
          <a:p>
            <a:pPr>
              <a:defRPr/>
            </a:pPr>
            <a:fld id="{E927B353-5EA2-48E6-9E9D-F9F638BF5243}" type="slidenum">
              <a:rPr lang="en-US" altLang="en-US"/>
              <a:pPr>
                <a:defRPr/>
              </a:pPr>
              <a:t>25</a:t>
            </a:fld>
            <a:endParaRPr lang="en-US" altLang="en-US"/>
          </a:p>
        </p:txBody>
      </p:sp>
      <p:sp>
        <p:nvSpPr>
          <p:cNvPr id="29" name="Rectangle 2"/>
          <p:cNvSpPr txBox="1">
            <a:spLocks noChangeArrowheads="1"/>
          </p:cNvSpPr>
          <p:nvPr/>
        </p:nvSpPr>
        <p:spPr bwMode="auto">
          <a:xfrm>
            <a:off x="838200" y="114300"/>
            <a:ext cx="7391400" cy="495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0" cap="none" spc="0" normalizeH="0" baseline="0" noProof="0" dirty="0" err="1" smtClean="0">
                <a:ln>
                  <a:noFill/>
                </a:ln>
                <a:solidFill>
                  <a:schemeClr val="tx2"/>
                </a:solidFill>
                <a:effectLst/>
                <a:uLnTx/>
                <a:uFillTx/>
                <a:latin typeface="Trebuchet MS" pitchFamily="34" charset="0"/>
                <a:ea typeface="+mj-ea"/>
                <a:cs typeface="+mj-cs"/>
              </a:rPr>
              <a:t>Penyiapan</a:t>
            </a:r>
            <a:r>
              <a:rPr kumimoji="0" lang="en-US" sz="3500" b="0" i="0" u="none" strike="noStrike" kern="0" cap="none" spc="0" normalizeH="0" baseline="0" noProof="0" dirty="0" smtClean="0">
                <a:ln>
                  <a:noFill/>
                </a:ln>
                <a:solidFill>
                  <a:schemeClr val="tx2"/>
                </a:solidFill>
                <a:effectLst/>
                <a:uLnTx/>
                <a:uFillTx/>
                <a:latin typeface="Trebuchet MS" pitchFamily="34" charset="0"/>
                <a:ea typeface="+mj-ea"/>
                <a:cs typeface="+mj-cs"/>
              </a:rPr>
              <a:t> </a:t>
            </a:r>
            <a:r>
              <a:rPr kumimoji="0" lang="en-US" sz="3500" b="0" i="0" u="none" strike="noStrike" kern="0" cap="none" spc="0" normalizeH="0" baseline="0" noProof="0" dirty="0" err="1" smtClean="0">
                <a:ln>
                  <a:noFill/>
                </a:ln>
                <a:solidFill>
                  <a:schemeClr val="tx2"/>
                </a:solidFill>
                <a:effectLst/>
                <a:uLnTx/>
                <a:uFillTx/>
                <a:latin typeface="Trebuchet MS" pitchFamily="34" charset="0"/>
                <a:ea typeface="+mj-ea"/>
                <a:cs typeface="+mj-cs"/>
              </a:rPr>
              <a:t>Raperda</a:t>
            </a:r>
            <a:r>
              <a:rPr kumimoji="0" lang="en-US" sz="3500" b="0" i="0" u="none" strike="noStrike" kern="0" cap="none" spc="0" normalizeH="0" baseline="0" noProof="0" dirty="0" smtClean="0">
                <a:ln>
                  <a:noFill/>
                </a:ln>
                <a:solidFill>
                  <a:schemeClr val="tx2"/>
                </a:solidFill>
                <a:effectLst/>
                <a:uLnTx/>
                <a:uFillTx/>
                <a:latin typeface="Trebuchet MS" pitchFamily="34" charset="0"/>
                <a:ea typeface="+mj-ea"/>
                <a:cs typeface="+mj-cs"/>
              </a:rPr>
              <a:t> APBD</a:t>
            </a:r>
          </a:p>
        </p:txBody>
      </p:sp>
      <p:sp>
        <p:nvSpPr>
          <p:cNvPr id="30" name="Rectangle 3"/>
          <p:cNvSpPr>
            <a:spLocks noChangeArrowheads="1"/>
          </p:cNvSpPr>
          <p:nvPr/>
        </p:nvSpPr>
        <p:spPr bwMode="auto">
          <a:xfrm>
            <a:off x="0" y="685800"/>
            <a:ext cx="3048000" cy="6172200"/>
          </a:xfrm>
          <a:prstGeom prst="rect">
            <a:avLst/>
          </a:prstGeom>
          <a:solidFill>
            <a:srgbClr val="663300"/>
          </a:solidFill>
          <a:ln w="9525">
            <a:solidFill>
              <a:srgbClr val="000000"/>
            </a:solidFill>
            <a:miter lim="800000"/>
            <a:headEnd/>
            <a:tailEnd/>
          </a:ln>
        </p:spPr>
        <p:txBody>
          <a:bodyPr wrap="none" anchor="ctr"/>
          <a:lstStyle/>
          <a:p>
            <a:endParaRPr lang="id-ID" dirty="0">
              <a:solidFill>
                <a:schemeClr val="bg1"/>
              </a:solidFill>
              <a:latin typeface="Trebuchet MS" pitchFamily="34" charset="0"/>
              <a:cs typeface="Arial" pitchFamily="34" charset="0"/>
            </a:endParaRPr>
          </a:p>
        </p:txBody>
      </p:sp>
      <p:sp>
        <p:nvSpPr>
          <p:cNvPr id="31" name="Rectangle 4"/>
          <p:cNvSpPr>
            <a:spLocks noChangeArrowheads="1"/>
          </p:cNvSpPr>
          <p:nvPr/>
        </p:nvSpPr>
        <p:spPr bwMode="auto">
          <a:xfrm>
            <a:off x="6096000" y="685800"/>
            <a:ext cx="3048000" cy="6172200"/>
          </a:xfrm>
          <a:prstGeom prst="rect">
            <a:avLst/>
          </a:prstGeom>
          <a:solidFill>
            <a:schemeClr val="bg1">
              <a:lumMod val="75000"/>
            </a:schemeClr>
          </a:solidFill>
          <a:ln w="9525">
            <a:solidFill>
              <a:srgbClr val="000000"/>
            </a:solidFill>
            <a:miter lim="800000"/>
            <a:headEnd/>
            <a:tailEnd/>
          </a:ln>
        </p:spPr>
        <p:txBody>
          <a:bodyPr wrap="none" anchor="ctr"/>
          <a:lstStyle/>
          <a:p>
            <a:endParaRPr lang="id-ID" dirty="0">
              <a:solidFill>
                <a:schemeClr val="bg1"/>
              </a:solidFill>
            </a:endParaRPr>
          </a:p>
        </p:txBody>
      </p:sp>
      <p:sp>
        <p:nvSpPr>
          <p:cNvPr id="32" name="Text Box 5"/>
          <p:cNvSpPr txBox="1">
            <a:spLocks noChangeArrowheads="1"/>
          </p:cNvSpPr>
          <p:nvPr/>
        </p:nvSpPr>
        <p:spPr bwMode="auto">
          <a:xfrm>
            <a:off x="0" y="685800"/>
            <a:ext cx="3048000" cy="650875"/>
          </a:xfrm>
          <a:prstGeom prst="rect">
            <a:avLst/>
          </a:prstGeom>
          <a:noFill/>
          <a:ln w="9525">
            <a:solidFill>
              <a:srgbClr val="000000"/>
            </a:solidFill>
            <a:miter lim="800000"/>
            <a:headEnd/>
            <a:tailEnd/>
          </a:ln>
        </p:spPr>
        <p:txBody>
          <a:bodyPr>
            <a:spAutoFit/>
          </a:bodyPr>
          <a:lstStyle/>
          <a:p>
            <a:pPr>
              <a:spcBef>
                <a:spcPct val="50000"/>
              </a:spcBef>
            </a:pPr>
            <a:r>
              <a:rPr lang="en-US" b="1" dirty="0" err="1">
                <a:solidFill>
                  <a:schemeClr val="bg1"/>
                </a:solidFill>
                <a:latin typeface="Trebuchet MS" pitchFamily="34" charset="0"/>
                <a:cs typeface="Arial" pitchFamily="34" charset="0"/>
              </a:rPr>
              <a:t>Kepala</a:t>
            </a:r>
            <a:r>
              <a:rPr lang="en-US" b="1" dirty="0">
                <a:solidFill>
                  <a:schemeClr val="bg1"/>
                </a:solidFill>
                <a:latin typeface="Trebuchet MS" pitchFamily="34" charset="0"/>
                <a:cs typeface="Arial" pitchFamily="34" charset="0"/>
              </a:rPr>
              <a:t> SKPD/SKPKD</a:t>
            </a:r>
            <a:r>
              <a:rPr lang="en-US" sz="1200" b="1" dirty="0">
                <a:solidFill>
                  <a:schemeClr val="bg1"/>
                </a:solidFill>
                <a:latin typeface="Trebuchet MS" pitchFamily="34" charset="0"/>
                <a:cs typeface="Arial" pitchFamily="34" charset="0"/>
              </a:rPr>
              <a:t> </a:t>
            </a:r>
          </a:p>
          <a:p>
            <a:pPr>
              <a:spcBef>
                <a:spcPct val="50000"/>
              </a:spcBef>
            </a:pPr>
            <a:r>
              <a:rPr lang="en-US" sz="1200" b="1" dirty="0">
                <a:solidFill>
                  <a:schemeClr val="bg1"/>
                </a:solidFill>
                <a:latin typeface="Trebuchet MS" pitchFamily="34" charset="0"/>
                <a:cs typeface="Arial" pitchFamily="34" charset="0"/>
              </a:rPr>
              <a:t>(</a:t>
            </a:r>
            <a:r>
              <a:rPr lang="en-US" sz="1200" b="1" dirty="0" err="1">
                <a:solidFill>
                  <a:schemeClr val="bg1"/>
                </a:solidFill>
                <a:latin typeface="Trebuchet MS" pitchFamily="34" charset="0"/>
                <a:cs typeface="Arial" pitchFamily="34" charset="0"/>
              </a:rPr>
              <a:t>Satuan</a:t>
            </a:r>
            <a:r>
              <a:rPr lang="en-US" sz="1200" b="1" dirty="0">
                <a:solidFill>
                  <a:schemeClr val="bg1"/>
                </a:solidFill>
                <a:latin typeface="Trebuchet MS" pitchFamily="34" charset="0"/>
                <a:cs typeface="Arial" pitchFamily="34" charset="0"/>
              </a:rPr>
              <a:t> </a:t>
            </a:r>
            <a:r>
              <a:rPr lang="en-US" sz="1200" b="1" dirty="0" err="1">
                <a:solidFill>
                  <a:schemeClr val="bg1"/>
                </a:solidFill>
                <a:latin typeface="Trebuchet MS" pitchFamily="34" charset="0"/>
                <a:cs typeface="Arial" pitchFamily="34" charset="0"/>
              </a:rPr>
              <a:t>Kerja</a:t>
            </a:r>
            <a:r>
              <a:rPr lang="en-US" sz="1200" b="1" dirty="0">
                <a:solidFill>
                  <a:schemeClr val="bg1"/>
                </a:solidFill>
                <a:latin typeface="Trebuchet MS" pitchFamily="34" charset="0"/>
                <a:cs typeface="Arial" pitchFamily="34" charset="0"/>
              </a:rPr>
              <a:t> </a:t>
            </a:r>
            <a:r>
              <a:rPr lang="en-US" sz="1200" b="1" dirty="0" err="1">
                <a:solidFill>
                  <a:schemeClr val="bg1"/>
                </a:solidFill>
                <a:latin typeface="Trebuchet MS" pitchFamily="34" charset="0"/>
                <a:cs typeface="Arial" pitchFamily="34" charset="0"/>
              </a:rPr>
              <a:t>Perangkat</a:t>
            </a:r>
            <a:r>
              <a:rPr lang="en-US" sz="1200" b="1" dirty="0">
                <a:solidFill>
                  <a:schemeClr val="bg1"/>
                </a:solidFill>
                <a:latin typeface="Trebuchet MS" pitchFamily="34" charset="0"/>
                <a:cs typeface="Arial" pitchFamily="34" charset="0"/>
              </a:rPr>
              <a:t> Daerah)</a:t>
            </a:r>
          </a:p>
        </p:txBody>
      </p:sp>
      <p:sp>
        <p:nvSpPr>
          <p:cNvPr id="33" name="Text Box 6"/>
          <p:cNvSpPr txBox="1">
            <a:spLocks noChangeArrowheads="1"/>
          </p:cNvSpPr>
          <p:nvPr/>
        </p:nvSpPr>
        <p:spPr bwMode="auto">
          <a:xfrm>
            <a:off x="6096000" y="685800"/>
            <a:ext cx="3048000" cy="650875"/>
          </a:xfrm>
          <a:prstGeom prst="rect">
            <a:avLst/>
          </a:prstGeom>
          <a:noFill/>
          <a:ln w="9525">
            <a:solidFill>
              <a:srgbClr val="000000"/>
            </a:solidFill>
            <a:miter lim="800000"/>
            <a:headEnd/>
            <a:tailEnd/>
          </a:ln>
        </p:spPr>
        <p:txBody>
          <a:bodyPr>
            <a:spAutoFit/>
          </a:bodyPr>
          <a:lstStyle/>
          <a:p>
            <a:r>
              <a:rPr lang="en-US" b="1" dirty="0">
                <a:solidFill>
                  <a:srgbClr val="000000"/>
                </a:solidFill>
                <a:latin typeface="Trebuchet MS" pitchFamily="34" charset="0"/>
                <a:cs typeface="Arial" pitchFamily="34" charset="0"/>
              </a:rPr>
              <a:t>Tim </a:t>
            </a:r>
            <a:r>
              <a:rPr lang="en-US" b="1" dirty="0" err="1">
                <a:solidFill>
                  <a:srgbClr val="000000"/>
                </a:solidFill>
                <a:latin typeface="Trebuchet MS" pitchFamily="34" charset="0"/>
                <a:cs typeface="Arial" pitchFamily="34" charset="0"/>
              </a:rPr>
              <a:t>Anggaran</a:t>
            </a:r>
            <a:r>
              <a:rPr lang="en-US" b="1" dirty="0">
                <a:solidFill>
                  <a:srgbClr val="000000"/>
                </a:solidFill>
                <a:latin typeface="Trebuchet MS" pitchFamily="34" charset="0"/>
                <a:cs typeface="Arial" pitchFamily="34" charset="0"/>
              </a:rPr>
              <a:t> </a:t>
            </a:r>
          </a:p>
          <a:p>
            <a:r>
              <a:rPr lang="en-US" b="1" dirty="0" err="1">
                <a:solidFill>
                  <a:srgbClr val="000000"/>
                </a:solidFill>
                <a:latin typeface="Trebuchet MS" pitchFamily="34" charset="0"/>
                <a:cs typeface="Arial" pitchFamily="34" charset="0"/>
              </a:rPr>
              <a:t>Pemerintah</a:t>
            </a:r>
            <a:r>
              <a:rPr lang="en-US" b="1" dirty="0">
                <a:solidFill>
                  <a:srgbClr val="000000"/>
                </a:solidFill>
                <a:latin typeface="Trebuchet MS" pitchFamily="34" charset="0"/>
                <a:cs typeface="Arial" pitchFamily="34" charset="0"/>
              </a:rPr>
              <a:t> Daerah</a:t>
            </a:r>
            <a:endParaRPr lang="en-US" sz="1200" b="1" dirty="0">
              <a:solidFill>
                <a:srgbClr val="000000"/>
              </a:solidFill>
              <a:latin typeface="Trebuchet MS" pitchFamily="34" charset="0"/>
              <a:cs typeface="Arial" pitchFamily="34" charset="0"/>
            </a:endParaRPr>
          </a:p>
        </p:txBody>
      </p:sp>
      <p:sp>
        <p:nvSpPr>
          <p:cNvPr id="34" name="Rectangle 7"/>
          <p:cNvSpPr>
            <a:spLocks noChangeArrowheads="1"/>
          </p:cNvSpPr>
          <p:nvPr/>
        </p:nvSpPr>
        <p:spPr bwMode="auto">
          <a:xfrm>
            <a:off x="3048000" y="685800"/>
            <a:ext cx="3048000" cy="6172200"/>
          </a:xfrm>
          <a:prstGeom prst="rect">
            <a:avLst/>
          </a:prstGeom>
          <a:solidFill>
            <a:srgbClr val="E0C0A0"/>
          </a:solidFill>
          <a:ln w="9525">
            <a:solidFill>
              <a:srgbClr val="000000"/>
            </a:solidFill>
            <a:miter lim="800000"/>
            <a:headEnd/>
            <a:tailEnd/>
          </a:ln>
        </p:spPr>
        <p:txBody>
          <a:bodyPr wrap="none" anchor="ctr"/>
          <a:lstStyle/>
          <a:p>
            <a:endParaRPr lang="id-ID"/>
          </a:p>
        </p:txBody>
      </p:sp>
      <p:sp>
        <p:nvSpPr>
          <p:cNvPr id="35" name="Text Box 8"/>
          <p:cNvSpPr txBox="1">
            <a:spLocks noChangeArrowheads="1"/>
          </p:cNvSpPr>
          <p:nvPr/>
        </p:nvSpPr>
        <p:spPr bwMode="auto">
          <a:xfrm>
            <a:off x="3048000" y="685800"/>
            <a:ext cx="3048000" cy="650875"/>
          </a:xfrm>
          <a:prstGeom prst="rect">
            <a:avLst/>
          </a:prstGeom>
          <a:noFill/>
          <a:ln w="9525">
            <a:solidFill>
              <a:srgbClr val="000000"/>
            </a:solidFill>
            <a:miter lim="800000"/>
            <a:headEnd/>
            <a:tailEnd/>
          </a:ln>
        </p:spPr>
        <p:txBody>
          <a:bodyPr>
            <a:spAutoFit/>
          </a:bodyPr>
          <a:lstStyle/>
          <a:p>
            <a:pPr>
              <a:spcBef>
                <a:spcPct val="50000"/>
              </a:spcBef>
            </a:pPr>
            <a:r>
              <a:rPr lang="en-US" b="1" dirty="0">
                <a:solidFill>
                  <a:srgbClr val="000000"/>
                </a:solidFill>
                <a:latin typeface="Trebuchet MS" pitchFamily="34" charset="0"/>
                <a:cs typeface="Arial" pitchFamily="34" charset="0"/>
              </a:rPr>
              <a:t>PPKD </a:t>
            </a:r>
          </a:p>
          <a:p>
            <a:pPr>
              <a:spcBef>
                <a:spcPct val="50000"/>
              </a:spcBef>
            </a:pPr>
            <a:r>
              <a:rPr lang="en-US" sz="1200" b="1" dirty="0">
                <a:solidFill>
                  <a:srgbClr val="000000"/>
                </a:solidFill>
                <a:latin typeface="Trebuchet MS" pitchFamily="34" charset="0"/>
                <a:cs typeface="Arial" pitchFamily="34" charset="0"/>
              </a:rPr>
              <a:t>(</a:t>
            </a:r>
            <a:r>
              <a:rPr lang="en-US" sz="1200" b="1" dirty="0" err="1">
                <a:solidFill>
                  <a:srgbClr val="000000"/>
                </a:solidFill>
                <a:latin typeface="Trebuchet MS" pitchFamily="34" charset="0"/>
                <a:cs typeface="Arial" pitchFamily="34" charset="0"/>
              </a:rPr>
              <a:t>Pejabat</a:t>
            </a:r>
            <a:r>
              <a:rPr lang="en-US" sz="1200" b="1" dirty="0">
                <a:solidFill>
                  <a:srgbClr val="000000"/>
                </a:solidFill>
                <a:latin typeface="Trebuchet MS" pitchFamily="34" charset="0"/>
                <a:cs typeface="Arial" pitchFamily="34" charset="0"/>
              </a:rPr>
              <a:t> </a:t>
            </a:r>
            <a:r>
              <a:rPr lang="en-US" sz="1200" b="1" dirty="0" err="1">
                <a:solidFill>
                  <a:srgbClr val="000000"/>
                </a:solidFill>
                <a:latin typeface="Trebuchet MS" pitchFamily="34" charset="0"/>
                <a:cs typeface="Arial" pitchFamily="34" charset="0"/>
              </a:rPr>
              <a:t>Pengelola</a:t>
            </a:r>
            <a:r>
              <a:rPr lang="en-US" sz="1200" b="1" dirty="0">
                <a:solidFill>
                  <a:srgbClr val="000000"/>
                </a:solidFill>
                <a:latin typeface="Trebuchet MS" pitchFamily="34" charset="0"/>
                <a:cs typeface="Arial" pitchFamily="34" charset="0"/>
              </a:rPr>
              <a:t> </a:t>
            </a:r>
            <a:r>
              <a:rPr lang="en-US" sz="1200" b="1" dirty="0" err="1">
                <a:solidFill>
                  <a:srgbClr val="000000"/>
                </a:solidFill>
                <a:latin typeface="Trebuchet MS" pitchFamily="34" charset="0"/>
                <a:cs typeface="Arial" pitchFamily="34" charset="0"/>
              </a:rPr>
              <a:t>Keuangan</a:t>
            </a:r>
            <a:r>
              <a:rPr lang="en-US" sz="1200" b="1" dirty="0">
                <a:solidFill>
                  <a:srgbClr val="000000"/>
                </a:solidFill>
                <a:latin typeface="Trebuchet MS" pitchFamily="34" charset="0"/>
                <a:cs typeface="Arial" pitchFamily="34" charset="0"/>
              </a:rPr>
              <a:t> Daerah)</a:t>
            </a:r>
          </a:p>
        </p:txBody>
      </p:sp>
      <p:sp>
        <p:nvSpPr>
          <p:cNvPr id="36" name="AutoShape 9"/>
          <p:cNvSpPr>
            <a:spLocks noChangeArrowheads="1"/>
          </p:cNvSpPr>
          <p:nvPr/>
        </p:nvSpPr>
        <p:spPr bwMode="auto">
          <a:xfrm>
            <a:off x="250825" y="1727200"/>
            <a:ext cx="1806575" cy="781050"/>
          </a:xfrm>
          <a:prstGeom prst="foldedCorner">
            <a:avLst>
              <a:gd name="adj" fmla="val 12500"/>
            </a:avLst>
          </a:prstGeom>
          <a:solidFill>
            <a:srgbClr val="FFFFCC"/>
          </a:solidFill>
          <a:ln w="9525">
            <a:solidFill>
              <a:srgbClr val="000000"/>
            </a:solidFill>
            <a:round/>
            <a:headEnd/>
            <a:tailEnd/>
          </a:ln>
        </p:spPr>
        <p:txBody>
          <a:bodyPr>
            <a:spAutoFit/>
          </a:bodyPr>
          <a:lstStyle/>
          <a:p>
            <a:pPr>
              <a:spcBef>
                <a:spcPct val="50000"/>
              </a:spcBef>
            </a:pPr>
            <a:r>
              <a:rPr lang="en-US" sz="2000" b="1">
                <a:solidFill>
                  <a:srgbClr val="000000"/>
                </a:solidFill>
                <a:latin typeface="Trebuchet MS" pitchFamily="34" charset="0"/>
                <a:cs typeface="Arial" pitchFamily="34" charset="0"/>
              </a:rPr>
              <a:t>RKA-SKPD/ RKA-PPKD</a:t>
            </a:r>
          </a:p>
        </p:txBody>
      </p:sp>
      <p:sp>
        <p:nvSpPr>
          <p:cNvPr id="37" name="Rectangle 10"/>
          <p:cNvSpPr>
            <a:spLocks noChangeArrowheads="1"/>
          </p:cNvSpPr>
          <p:nvPr/>
        </p:nvSpPr>
        <p:spPr bwMode="auto">
          <a:xfrm>
            <a:off x="2438400" y="1787525"/>
            <a:ext cx="1287463" cy="244475"/>
          </a:xfrm>
          <a:prstGeom prst="rect">
            <a:avLst/>
          </a:prstGeom>
          <a:noFill/>
          <a:ln w="9525">
            <a:noFill/>
            <a:miter lim="800000"/>
            <a:headEnd/>
            <a:tailEnd/>
          </a:ln>
        </p:spPr>
        <p:txBody>
          <a:bodyPr lIns="0" tIns="0" rIns="0" bIns="0">
            <a:spAutoFit/>
          </a:bodyPr>
          <a:lstStyle/>
          <a:p>
            <a:pPr>
              <a:spcBef>
                <a:spcPct val="50000"/>
              </a:spcBef>
            </a:pPr>
            <a:r>
              <a:rPr lang="en-US" sz="1600" b="1">
                <a:solidFill>
                  <a:srgbClr val="000000"/>
                </a:solidFill>
                <a:latin typeface="Trebuchet MS" pitchFamily="34" charset="0"/>
                <a:cs typeface="Arial" pitchFamily="34" charset="0"/>
              </a:rPr>
              <a:t>Disampaikan</a:t>
            </a:r>
          </a:p>
        </p:txBody>
      </p:sp>
      <p:sp>
        <p:nvSpPr>
          <p:cNvPr id="38" name="AutoShape 11"/>
          <p:cNvSpPr>
            <a:spLocks noChangeArrowheads="1"/>
          </p:cNvSpPr>
          <p:nvPr/>
        </p:nvSpPr>
        <p:spPr bwMode="auto">
          <a:xfrm>
            <a:off x="3962400" y="1484313"/>
            <a:ext cx="1473200" cy="1120775"/>
          </a:xfrm>
          <a:prstGeom prst="foldedCorner">
            <a:avLst>
              <a:gd name="adj" fmla="val 12500"/>
            </a:avLst>
          </a:prstGeom>
          <a:solidFill>
            <a:srgbClr val="FFFFCC"/>
          </a:solidFill>
          <a:ln w="9525">
            <a:solidFill>
              <a:srgbClr val="000000"/>
            </a:solidFill>
            <a:round/>
            <a:headEnd/>
            <a:tailEnd/>
          </a:ln>
        </p:spPr>
        <p:txBody>
          <a:bodyPr>
            <a:spAutoFit/>
          </a:bodyPr>
          <a:lstStyle/>
          <a:p>
            <a:pPr>
              <a:spcBef>
                <a:spcPct val="50000"/>
              </a:spcBef>
            </a:pPr>
            <a:r>
              <a:rPr lang="en-US" sz="2000" b="1">
                <a:solidFill>
                  <a:srgbClr val="000000"/>
                </a:solidFill>
                <a:latin typeface="Trebuchet MS" pitchFamily="34" charset="0"/>
                <a:cs typeface="Arial" pitchFamily="34" charset="0"/>
              </a:rPr>
              <a:t>RKA-SKPD/RKA-PPKD</a:t>
            </a:r>
          </a:p>
        </p:txBody>
      </p:sp>
      <p:cxnSp>
        <p:nvCxnSpPr>
          <p:cNvPr id="39" name="AutoShape 12"/>
          <p:cNvCxnSpPr>
            <a:cxnSpLocks noChangeShapeType="1"/>
            <a:stCxn id="36" idx="3"/>
            <a:endCxn id="38" idx="1"/>
          </p:cNvCxnSpPr>
          <p:nvPr/>
        </p:nvCxnSpPr>
        <p:spPr bwMode="auto">
          <a:xfrm flipV="1">
            <a:off x="2057400" y="2044700"/>
            <a:ext cx="1905000" cy="73025"/>
          </a:xfrm>
          <a:prstGeom prst="straightConnector1">
            <a:avLst/>
          </a:prstGeom>
          <a:noFill/>
          <a:ln w="9525">
            <a:solidFill>
              <a:srgbClr val="000000"/>
            </a:solidFill>
            <a:round/>
            <a:headEnd/>
            <a:tailEnd type="triangle" w="lg" len="lg"/>
          </a:ln>
        </p:spPr>
      </p:cxnSp>
      <p:sp>
        <p:nvSpPr>
          <p:cNvPr id="40" name="AutoShape 13"/>
          <p:cNvSpPr>
            <a:spLocks noChangeArrowheads="1"/>
          </p:cNvSpPr>
          <p:nvPr/>
        </p:nvSpPr>
        <p:spPr bwMode="auto">
          <a:xfrm>
            <a:off x="6718300" y="1484313"/>
            <a:ext cx="1295400" cy="1120775"/>
          </a:xfrm>
          <a:prstGeom prst="foldedCorner">
            <a:avLst>
              <a:gd name="adj" fmla="val 12500"/>
            </a:avLst>
          </a:prstGeom>
          <a:solidFill>
            <a:srgbClr val="FFFFCC"/>
          </a:solidFill>
          <a:ln w="9525">
            <a:solidFill>
              <a:srgbClr val="000000"/>
            </a:solidFill>
            <a:round/>
            <a:headEnd/>
            <a:tailEnd/>
          </a:ln>
        </p:spPr>
        <p:txBody>
          <a:bodyPr>
            <a:spAutoFit/>
          </a:bodyPr>
          <a:lstStyle/>
          <a:p>
            <a:pPr>
              <a:spcBef>
                <a:spcPct val="50000"/>
              </a:spcBef>
            </a:pPr>
            <a:r>
              <a:rPr lang="en-US" sz="2000" b="1">
                <a:solidFill>
                  <a:srgbClr val="000000"/>
                </a:solidFill>
                <a:latin typeface="Trebuchet MS" pitchFamily="34" charset="0"/>
                <a:cs typeface="Arial" pitchFamily="34" charset="0"/>
              </a:rPr>
              <a:t>RKA-SKPD/ PPKD</a:t>
            </a:r>
          </a:p>
        </p:txBody>
      </p:sp>
      <p:cxnSp>
        <p:nvCxnSpPr>
          <p:cNvPr id="41" name="AutoShape 14"/>
          <p:cNvCxnSpPr>
            <a:cxnSpLocks noChangeShapeType="1"/>
            <a:stCxn id="38" idx="3"/>
            <a:endCxn id="40" idx="1"/>
          </p:cNvCxnSpPr>
          <p:nvPr/>
        </p:nvCxnSpPr>
        <p:spPr bwMode="auto">
          <a:xfrm>
            <a:off x="5435600" y="2044700"/>
            <a:ext cx="1282700" cy="0"/>
          </a:xfrm>
          <a:prstGeom prst="straightConnector1">
            <a:avLst/>
          </a:prstGeom>
          <a:noFill/>
          <a:ln w="9525">
            <a:solidFill>
              <a:srgbClr val="000000"/>
            </a:solidFill>
            <a:prstDash val="dash"/>
            <a:round/>
            <a:headEnd/>
            <a:tailEnd type="triangle" w="lg" len="lg"/>
          </a:ln>
        </p:spPr>
      </p:cxnSp>
      <p:sp>
        <p:nvSpPr>
          <p:cNvPr id="42" name="Rectangle 15"/>
          <p:cNvSpPr>
            <a:spLocks noChangeArrowheads="1"/>
          </p:cNvSpPr>
          <p:nvPr/>
        </p:nvSpPr>
        <p:spPr bwMode="auto">
          <a:xfrm>
            <a:off x="8077200" y="1981200"/>
            <a:ext cx="822325" cy="244475"/>
          </a:xfrm>
          <a:prstGeom prst="rect">
            <a:avLst/>
          </a:prstGeom>
          <a:noFill/>
          <a:ln w="9525">
            <a:noFill/>
            <a:miter lim="800000"/>
            <a:headEnd/>
            <a:tailEnd/>
          </a:ln>
        </p:spPr>
        <p:txBody>
          <a:bodyPr lIns="0" tIns="0" rIns="0" bIns="0"/>
          <a:lstStyle/>
          <a:p>
            <a:pPr>
              <a:spcBef>
                <a:spcPct val="50000"/>
              </a:spcBef>
            </a:pPr>
            <a:r>
              <a:rPr lang="en-US" sz="1600" b="1">
                <a:solidFill>
                  <a:srgbClr val="000000"/>
                </a:solidFill>
                <a:latin typeface="Trebuchet MS" pitchFamily="34" charset="0"/>
                <a:cs typeface="Arial" pitchFamily="34" charset="0"/>
              </a:rPr>
              <a:t>Dibahas</a:t>
            </a:r>
          </a:p>
        </p:txBody>
      </p:sp>
      <p:sp>
        <p:nvSpPr>
          <p:cNvPr id="43" name="Rectangle 16"/>
          <p:cNvSpPr>
            <a:spLocks noChangeArrowheads="1"/>
          </p:cNvSpPr>
          <p:nvPr/>
        </p:nvSpPr>
        <p:spPr bwMode="auto">
          <a:xfrm>
            <a:off x="6248400" y="3794125"/>
            <a:ext cx="2743200" cy="2682875"/>
          </a:xfrm>
          <a:prstGeom prst="rect">
            <a:avLst/>
          </a:prstGeom>
          <a:noFill/>
          <a:ln w="38100" cap="sq" cmpd="dbl">
            <a:solidFill>
              <a:srgbClr val="000000"/>
            </a:solidFill>
            <a:miter lim="800000"/>
            <a:headEnd type="none" w="sm" len="sm"/>
            <a:tailEnd type="none" w="sm" len="sm"/>
          </a:ln>
        </p:spPr>
        <p:txBody>
          <a:bodyPr lIns="45720" rIns="45720">
            <a:spAutoFit/>
          </a:bodyPr>
          <a:lstStyle/>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kebijakan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umum</a:t>
            </a:r>
            <a:r>
              <a:rPr lang="en-US" sz="1400" dirty="0">
                <a:solidFill>
                  <a:srgbClr val="000000"/>
                </a:solidFill>
                <a:latin typeface="Trebuchet MS" pitchFamily="34" charset="0"/>
                <a:cs typeface="Arial" pitchFamily="34" charset="0"/>
              </a:rPr>
              <a:t> APBD</a:t>
            </a:r>
          </a:p>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prioritas</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dan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plafon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anggaran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sementara</a:t>
            </a:r>
            <a:endParaRPr lang="en-US" sz="1400" dirty="0">
              <a:solidFill>
                <a:srgbClr val="000000"/>
              </a:solidFill>
              <a:latin typeface="Trebuchet MS" pitchFamily="34" charset="0"/>
              <a:cs typeface="Arial" pitchFamily="34" charset="0"/>
            </a:endParaRPr>
          </a:p>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prakiraan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maju</a:t>
            </a:r>
            <a:r>
              <a:rPr lang="en-US" sz="1400" dirty="0">
                <a:solidFill>
                  <a:srgbClr val="000000"/>
                </a:solidFill>
                <a:latin typeface="Trebuchet MS" pitchFamily="34" charset="0"/>
                <a:cs typeface="Arial" pitchFamily="34" charset="0"/>
              </a:rPr>
              <a:t> yang </a:t>
            </a:r>
            <a:r>
              <a:rPr lang="en-US" sz="1400" dirty="0" err="1">
                <a:solidFill>
                  <a:srgbClr val="000000"/>
                </a:solidFill>
                <a:latin typeface="Trebuchet MS" pitchFamily="34" charset="0"/>
                <a:cs typeface="Arial" pitchFamily="34" charset="0"/>
              </a:rPr>
              <a:t>telah</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disetujui</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tahun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anggaran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sebelumnya</a:t>
            </a:r>
            <a:endParaRPr lang="en-US" sz="1400" dirty="0">
              <a:solidFill>
                <a:srgbClr val="000000"/>
              </a:solidFill>
              <a:latin typeface="Trebuchet MS" pitchFamily="34" charset="0"/>
              <a:cs typeface="Arial" pitchFamily="34" charset="0"/>
            </a:endParaRPr>
          </a:p>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dokumen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perencanaan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lainnya</a:t>
            </a:r>
            <a:endParaRPr lang="en-US" sz="1400" dirty="0">
              <a:solidFill>
                <a:srgbClr val="000000"/>
              </a:solidFill>
              <a:latin typeface="Trebuchet MS" pitchFamily="34" charset="0"/>
              <a:cs typeface="Arial" pitchFamily="34" charset="0"/>
            </a:endParaRPr>
          </a:p>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capaian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kinerja</a:t>
            </a:r>
            <a:endParaRPr lang="en-US" sz="1400" dirty="0">
              <a:solidFill>
                <a:srgbClr val="000000"/>
              </a:solidFill>
              <a:latin typeface="Trebuchet MS" pitchFamily="34" charset="0"/>
              <a:cs typeface="Arial" pitchFamily="34" charset="0"/>
            </a:endParaRPr>
          </a:p>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indikator</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kinerja</a:t>
            </a:r>
            <a:endParaRPr lang="en-US" sz="1400" dirty="0">
              <a:solidFill>
                <a:srgbClr val="000000"/>
              </a:solidFill>
              <a:latin typeface="Trebuchet MS" pitchFamily="34" charset="0"/>
              <a:cs typeface="Arial" pitchFamily="34" charset="0"/>
            </a:endParaRPr>
          </a:p>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analisis</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standar</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belanja</a:t>
            </a:r>
            <a:endParaRPr lang="en-US" sz="1400" dirty="0">
              <a:solidFill>
                <a:srgbClr val="000000"/>
              </a:solidFill>
              <a:latin typeface="Trebuchet MS" pitchFamily="34" charset="0"/>
              <a:cs typeface="Arial" pitchFamily="34" charset="0"/>
            </a:endParaRPr>
          </a:p>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standar</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satuan</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harga</a:t>
            </a:r>
            <a:endParaRPr lang="en-US" sz="1400" dirty="0">
              <a:solidFill>
                <a:srgbClr val="000000"/>
              </a:solidFill>
              <a:latin typeface="Trebuchet MS" pitchFamily="34" charset="0"/>
              <a:cs typeface="Arial" pitchFamily="34" charset="0"/>
            </a:endParaRPr>
          </a:p>
          <a:p>
            <a:pPr marL="173038" indent="-173038" algn="l">
              <a:buClr>
                <a:srgbClr val="FF3300"/>
              </a:buClr>
              <a:buFont typeface="Times New Roman" pitchFamily="18" charset="0"/>
              <a:buChar char="●"/>
            </a:pPr>
            <a:r>
              <a:rPr lang="en-US" sz="1400" dirty="0" err="1">
                <a:solidFill>
                  <a:srgbClr val="000000"/>
                </a:solidFill>
                <a:latin typeface="Trebuchet MS" pitchFamily="34" charset="0"/>
                <a:cs typeface="Arial" pitchFamily="34" charset="0"/>
              </a:rPr>
              <a:t>standar</a:t>
            </a:r>
            <a:r>
              <a:rPr lang="en-US" sz="1400" dirty="0">
                <a:solidFill>
                  <a:srgbClr val="000000"/>
                </a:solidFill>
                <a:latin typeface="Trebuchet MS" pitchFamily="34" charset="0"/>
                <a:cs typeface="Arial" pitchFamily="34" charset="0"/>
              </a:rPr>
              <a:t> </a:t>
            </a:r>
            <a:r>
              <a:rPr lang="en-US" sz="1400" dirty="0" err="1">
                <a:solidFill>
                  <a:srgbClr val="000000"/>
                </a:solidFill>
                <a:latin typeface="Trebuchet MS" pitchFamily="34" charset="0"/>
                <a:cs typeface="Arial" pitchFamily="34" charset="0"/>
              </a:rPr>
              <a:t>pelayanan</a:t>
            </a:r>
            <a:r>
              <a:rPr lang="en-US" sz="1400" dirty="0">
                <a:solidFill>
                  <a:srgbClr val="000000"/>
                </a:solidFill>
                <a:latin typeface="Trebuchet MS" pitchFamily="34" charset="0"/>
                <a:cs typeface="Arial" pitchFamily="34" charset="0"/>
              </a:rPr>
              <a:t> minimal</a:t>
            </a:r>
            <a:endParaRPr lang="en-US" sz="1400" b="1" dirty="0">
              <a:solidFill>
                <a:srgbClr val="000000"/>
              </a:solidFill>
              <a:latin typeface="Trebuchet MS" pitchFamily="34" charset="0"/>
              <a:cs typeface="Arial" pitchFamily="34" charset="0"/>
            </a:endParaRPr>
          </a:p>
        </p:txBody>
      </p:sp>
      <p:sp>
        <p:nvSpPr>
          <p:cNvPr id="44" name="Rectangle 17"/>
          <p:cNvSpPr>
            <a:spLocks noChangeArrowheads="1"/>
          </p:cNvSpPr>
          <p:nvPr/>
        </p:nvSpPr>
        <p:spPr bwMode="auto">
          <a:xfrm>
            <a:off x="7620000" y="2743200"/>
            <a:ext cx="1363663" cy="733425"/>
          </a:xfrm>
          <a:prstGeom prst="rect">
            <a:avLst/>
          </a:prstGeom>
          <a:noFill/>
          <a:ln w="9525">
            <a:noFill/>
            <a:miter lim="800000"/>
            <a:headEnd/>
            <a:tailEnd/>
          </a:ln>
        </p:spPr>
        <p:txBody>
          <a:bodyPr lIns="0" tIns="0" rIns="0" bIns="0">
            <a:spAutoFit/>
          </a:bodyPr>
          <a:lstStyle/>
          <a:p>
            <a:pPr>
              <a:spcBef>
                <a:spcPct val="50000"/>
              </a:spcBef>
            </a:pPr>
            <a:r>
              <a:rPr lang="en-US" sz="1600" b="1">
                <a:solidFill>
                  <a:srgbClr val="000000"/>
                </a:solidFill>
                <a:latin typeface="Trebuchet MS" pitchFamily="34" charset="0"/>
                <a:cs typeface="Arial" pitchFamily="34" charset="0"/>
              </a:rPr>
              <a:t>penelaahan kesesuaian dengan</a:t>
            </a:r>
          </a:p>
        </p:txBody>
      </p:sp>
      <p:sp>
        <p:nvSpPr>
          <p:cNvPr id="45" name="AutoShape 18"/>
          <p:cNvSpPr>
            <a:spLocks noChangeArrowheads="1"/>
          </p:cNvSpPr>
          <p:nvPr/>
        </p:nvSpPr>
        <p:spPr bwMode="auto">
          <a:xfrm>
            <a:off x="3187700" y="4160838"/>
            <a:ext cx="1295400" cy="1096962"/>
          </a:xfrm>
          <a:prstGeom prst="foldedCorner">
            <a:avLst>
              <a:gd name="adj" fmla="val 12500"/>
            </a:avLst>
          </a:prstGeom>
          <a:solidFill>
            <a:srgbClr val="FFFF00"/>
          </a:solidFill>
          <a:ln w="9525">
            <a:solidFill>
              <a:srgbClr val="000000"/>
            </a:solidFill>
            <a:round/>
            <a:headEnd/>
            <a:tailEnd/>
          </a:ln>
        </p:spPr>
        <p:txBody>
          <a:bodyPr/>
          <a:lstStyle/>
          <a:p>
            <a:pPr>
              <a:spcBef>
                <a:spcPct val="50000"/>
              </a:spcBef>
            </a:pPr>
            <a:r>
              <a:rPr lang="en-US" b="1">
                <a:solidFill>
                  <a:srgbClr val="000000"/>
                </a:solidFill>
                <a:latin typeface="Trebuchet MS" pitchFamily="34" charset="0"/>
                <a:cs typeface="Arial" pitchFamily="34" charset="0"/>
              </a:rPr>
              <a:t>Raperda tentang APBD</a:t>
            </a:r>
          </a:p>
        </p:txBody>
      </p:sp>
      <p:sp>
        <p:nvSpPr>
          <p:cNvPr id="46" name="AutoShape 19"/>
          <p:cNvSpPr>
            <a:spLocks noChangeArrowheads="1"/>
          </p:cNvSpPr>
          <p:nvPr/>
        </p:nvSpPr>
        <p:spPr bwMode="auto">
          <a:xfrm>
            <a:off x="3103563" y="5621338"/>
            <a:ext cx="1417637" cy="914400"/>
          </a:xfrm>
          <a:prstGeom prst="foldedCorner">
            <a:avLst>
              <a:gd name="adj" fmla="val 12500"/>
            </a:avLst>
          </a:prstGeom>
          <a:solidFill>
            <a:srgbClr val="FFFFCC"/>
          </a:solidFill>
          <a:ln w="9525">
            <a:solidFill>
              <a:srgbClr val="000000"/>
            </a:solidFill>
            <a:round/>
            <a:headEnd/>
            <a:tailEnd/>
          </a:ln>
        </p:spPr>
        <p:txBody>
          <a:bodyPr lIns="45720" rIns="45720"/>
          <a:lstStyle/>
          <a:p>
            <a:pPr>
              <a:spcBef>
                <a:spcPct val="50000"/>
              </a:spcBef>
            </a:pPr>
            <a:r>
              <a:rPr lang="en-US" b="1">
                <a:solidFill>
                  <a:srgbClr val="000000"/>
                </a:solidFill>
                <a:latin typeface="Trebuchet MS" pitchFamily="34" charset="0"/>
                <a:cs typeface="Arial" pitchFamily="34" charset="0"/>
              </a:rPr>
              <a:t>Nota Keuangan </a:t>
            </a:r>
          </a:p>
        </p:txBody>
      </p:sp>
      <p:sp>
        <p:nvSpPr>
          <p:cNvPr id="47" name="AutoShape 20"/>
          <p:cNvSpPr>
            <a:spLocks noChangeArrowheads="1"/>
          </p:cNvSpPr>
          <p:nvPr/>
        </p:nvSpPr>
        <p:spPr bwMode="auto">
          <a:xfrm>
            <a:off x="4627563" y="5622925"/>
            <a:ext cx="1417637" cy="914400"/>
          </a:xfrm>
          <a:prstGeom prst="foldedCorner">
            <a:avLst>
              <a:gd name="adj" fmla="val 12500"/>
            </a:avLst>
          </a:prstGeom>
          <a:solidFill>
            <a:srgbClr val="FFFFCC"/>
          </a:solidFill>
          <a:ln w="9525">
            <a:solidFill>
              <a:srgbClr val="000000"/>
            </a:solidFill>
            <a:round/>
            <a:headEnd/>
            <a:tailEnd/>
          </a:ln>
        </p:spPr>
        <p:txBody>
          <a:bodyPr lIns="45720" rIns="45720"/>
          <a:lstStyle/>
          <a:p>
            <a:pPr>
              <a:spcBef>
                <a:spcPct val="50000"/>
              </a:spcBef>
            </a:pPr>
            <a:r>
              <a:rPr lang="en-US" b="1">
                <a:solidFill>
                  <a:srgbClr val="000000"/>
                </a:solidFill>
                <a:latin typeface="Trebuchet MS" pitchFamily="34" charset="0"/>
                <a:cs typeface="Arial" pitchFamily="34" charset="0"/>
              </a:rPr>
              <a:t>Rancangan APBD</a:t>
            </a:r>
          </a:p>
        </p:txBody>
      </p:sp>
      <p:sp>
        <p:nvSpPr>
          <p:cNvPr id="48" name="WordArt 21"/>
          <p:cNvSpPr>
            <a:spLocks noChangeArrowheads="1" noChangeShapeType="1" noTextEdit="1"/>
          </p:cNvSpPr>
          <p:nvPr/>
        </p:nvSpPr>
        <p:spPr bwMode="auto">
          <a:xfrm>
            <a:off x="4391025" y="5883275"/>
            <a:ext cx="320675" cy="420688"/>
          </a:xfrm>
          <a:prstGeom prst="rect">
            <a:avLst/>
          </a:prstGeom>
        </p:spPr>
        <p:txBody>
          <a:bodyPr wrap="none" fromWordArt="1">
            <a:prstTxWarp prst="textPlain">
              <a:avLst>
                <a:gd name="adj" fmla="val 50000"/>
              </a:avLst>
            </a:prstTxWarp>
          </a:bodyPr>
          <a:lstStyle/>
          <a:p>
            <a:r>
              <a:rPr lang="id-ID" sz="3600" b="1" i="1" kern="10">
                <a:ln w="9525">
                  <a:solidFill>
                    <a:srgbClr val="000000"/>
                  </a:solidFill>
                  <a:round/>
                  <a:headEnd/>
                  <a:tailEnd/>
                </a:ln>
                <a:solidFill>
                  <a:srgbClr val="FF3300"/>
                </a:solidFill>
                <a:effectLst>
                  <a:outerShdw dist="53882" dir="2700000" algn="ctr" rotWithShape="0">
                    <a:srgbClr val="C0C0C0">
                      <a:alpha val="79999"/>
                    </a:srgbClr>
                  </a:outerShdw>
                </a:effectLst>
                <a:latin typeface="Times New Roman"/>
                <a:cs typeface="Times New Roman"/>
              </a:rPr>
              <a:t>&amp;</a:t>
            </a:r>
          </a:p>
        </p:txBody>
      </p:sp>
      <p:sp>
        <p:nvSpPr>
          <p:cNvPr id="49" name="WordArt 22"/>
          <p:cNvSpPr>
            <a:spLocks noChangeArrowheads="1" noChangeShapeType="1" noTextEdit="1"/>
          </p:cNvSpPr>
          <p:nvPr/>
        </p:nvSpPr>
        <p:spPr bwMode="auto">
          <a:xfrm>
            <a:off x="4267200" y="4495800"/>
            <a:ext cx="457200" cy="469900"/>
          </a:xfrm>
          <a:prstGeom prst="rect">
            <a:avLst/>
          </a:prstGeom>
        </p:spPr>
        <p:txBody>
          <a:bodyPr wrap="none" fromWordArt="1">
            <a:prstTxWarp prst="textPlain">
              <a:avLst>
                <a:gd name="adj" fmla="val 50000"/>
              </a:avLst>
            </a:prstTxWarp>
          </a:bodyPr>
          <a:lstStyle/>
          <a:p>
            <a:r>
              <a:rPr lang="id-ID" sz="3600" kern="10">
                <a:ln w="9525">
                  <a:solidFill>
                    <a:srgbClr val="000000"/>
                  </a:solidFill>
                  <a:round/>
                  <a:headEnd/>
                  <a:tailEnd/>
                </a:ln>
                <a:solidFill>
                  <a:srgbClr val="FF3300"/>
                </a:solidFill>
                <a:effectLst>
                  <a:outerShdw dist="53882" dir="2700000" algn="ctr" rotWithShape="0">
                    <a:srgbClr val="C0C0C0">
                      <a:alpha val="79999"/>
                    </a:srgbClr>
                  </a:outerShdw>
                </a:effectLst>
                <a:latin typeface="Impact"/>
              </a:rPr>
              <a:t>+</a:t>
            </a:r>
          </a:p>
        </p:txBody>
      </p:sp>
      <p:sp>
        <p:nvSpPr>
          <p:cNvPr id="50" name="Rectangle 23"/>
          <p:cNvSpPr>
            <a:spLocks noChangeArrowheads="1"/>
          </p:cNvSpPr>
          <p:nvPr/>
        </p:nvSpPr>
        <p:spPr bwMode="auto">
          <a:xfrm>
            <a:off x="4711700" y="4403725"/>
            <a:ext cx="1287463" cy="549275"/>
          </a:xfrm>
          <a:prstGeom prst="rect">
            <a:avLst/>
          </a:prstGeom>
          <a:noFill/>
          <a:ln w="9525">
            <a:noFill/>
            <a:miter lim="800000"/>
            <a:headEnd/>
            <a:tailEnd/>
          </a:ln>
        </p:spPr>
        <p:txBody>
          <a:bodyPr lIns="0" tIns="0" rIns="0" bIns="0">
            <a:spAutoFit/>
          </a:bodyPr>
          <a:lstStyle/>
          <a:p>
            <a:pPr>
              <a:spcBef>
                <a:spcPct val="50000"/>
              </a:spcBef>
            </a:pPr>
            <a:r>
              <a:rPr lang="en-US" b="1">
                <a:solidFill>
                  <a:srgbClr val="000000"/>
                </a:solidFill>
                <a:latin typeface="Trebuchet MS" pitchFamily="34" charset="0"/>
                <a:cs typeface="Arial" pitchFamily="34" charset="0"/>
              </a:rPr>
              <a:t>dokumen pendukung</a:t>
            </a:r>
          </a:p>
        </p:txBody>
      </p:sp>
      <p:cxnSp>
        <p:nvCxnSpPr>
          <p:cNvPr id="51" name="AutoShape 24"/>
          <p:cNvCxnSpPr>
            <a:cxnSpLocks noChangeShapeType="1"/>
            <a:stCxn id="50" idx="2"/>
            <a:endCxn id="47" idx="0"/>
          </p:cNvCxnSpPr>
          <p:nvPr/>
        </p:nvCxnSpPr>
        <p:spPr bwMode="auto">
          <a:xfrm flipH="1">
            <a:off x="5337175" y="4953000"/>
            <a:ext cx="19050" cy="669925"/>
          </a:xfrm>
          <a:prstGeom prst="straightConnector1">
            <a:avLst/>
          </a:prstGeom>
          <a:noFill/>
          <a:ln w="19050">
            <a:solidFill>
              <a:srgbClr val="FF3300"/>
            </a:solidFill>
            <a:round/>
            <a:headEnd/>
            <a:tailEnd type="triangle" w="lg" len="lg"/>
          </a:ln>
        </p:spPr>
      </p:cxnSp>
      <p:cxnSp>
        <p:nvCxnSpPr>
          <p:cNvPr id="52" name="AutoShape 25"/>
          <p:cNvCxnSpPr>
            <a:cxnSpLocks noChangeShapeType="1"/>
            <a:stCxn id="50" idx="2"/>
            <a:endCxn id="46" idx="0"/>
          </p:cNvCxnSpPr>
          <p:nvPr/>
        </p:nvCxnSpPr>
        <p:spPr bwMode="auto">
          <a:xfrm flipH="1">
            <a:off x="3813175" y="4953000"/>
            <a:ext cx="1543050" cy="668338"/>
          </a:xfrm>
          <a:prstGeom prst="straightConnector1">
            <a:avLst/>
          </a:prstGeom>
          <a:noFill/>
          <a:ln w="19050">
            <a:solidFill>
              <a:srgbClr val="FF3300"/>
            </a:solidFill>
            <a:round/>
            <a:headEnd/>
            <a:tailEnd type="triangle" w="lg" len="lg"/>
          </a:ln>
        </p:spPr>
      </p:cxnSp>
      <p:sp>
        <p:nvSpPr>
          <p:cNvPr id="53" name="AutoShape 26"/>
          <p:cNvSpPr>
            <a:spLocks noChangeArrowheads="1"/>
          </p:cNvSpPr>
          <p:nvPr/>
        </p:nvSpPr>
        <p:spPr bwMode="auto">
          <a:xfrm>
            <a:off x="3200400" y="2654300"/>
            <a:ext cx="2286000" cy="900113"/>
          </a:xfrm>
          <a:prstGeom prst="foldedCorner">
            <a:avLst>
              <a:gd name="adj" fmla="val 12500"/>
            </a:avLst>
          </a:prstGeom>
          <a:solidFill>
            <a:srgbClr val="FFFFCC"/>
          </a:solidFill>
          <a:ln w="9525">
            <a:solidFill>
              <a:srgbClr val="000000"/>
            </a:solidFill>
            <a:round/>
            <a:headEnd/>
            <a:tailEnd/>
          </a:ln>
        </p:spPr>
        <p:txBody>
          <a:bodyPr>
            <a:spAutoFit/>
          </a:bodyPr>
          <a:lstStyle/>
          <a:p>
            <a:pPr>
              <a:spcBef>
                <a:spcPct val="50000"/>
              </a:spcBef>
            </a:pPr>
            <a:r>
              <a:rPr lang="en-US" sz="2000" b="1">
                <a:solidFill>
                  <a:srgbClr val="000000"/>
                </a:solidFill>
                <a:latin typeface="Trebuchet MS" pitchFamily="34" charset="0"/>
                <a:cs typeface="Arial" pitchFamily="34" charset="0"/>
              </a:rPr>
              <a:t>RKA-SKPD/PPKD </a:t>
            </a:r>
          </a:p>
          <a:p>
            <a:pPr>
              <a:spcBef>
                <a:spcPct val="50000"/>
              </a:spcBef>
            </a:pPr>
            <a:r>
              <a:rPr lang="en-US" b="1">
                <a:solidFill>
                  <a:srgbClr val="000000"/>
                </a:solidFill>
                <a:latin typeface="Trebuchet MS" pitchFamily="34" charset="0"/>
                <a:cs typeface="Arial" pitchFamily="34" charset="0"/>
              </a:rPr>
              <a:t>yang telah ditelaah</a:t>
            </a:r>
          </a:p>
        </p:txBody>
      </p:sp>
      <p:cxnSp>
        <p:nvCxnSpPr>
          <p:cNvPr id="54" name="AutoShape 27"/>
          <p:cNvCxnSpPr>
            <a:cxnSpLocks noChangeShapeType="1"/>
          </p:cNvCxnSpPr>
          <p:nvPr/>
        </p:nvCxnSpPr>
        <p:spPr bwMode="auto">
          <a:xfrm>
            <a:off x="7391400" y="2506663"/>
            <a:ext cx="0" cy="1268412"/>
          </a:xfrm>
          <a:prstGeom prst="straightConnector1">
            <a:avLst/>
          </a:prstGeom>
          <a:noFill/>
          <a:ln w="28575">
            <a:solidFill>
              <a:srgbClr val="000000"/>
            </a:solidFill>
            <a:prstDash val="sysDot"/>
            <a:round/>
            <a:headEnd type="triangle" w="lg" len="lg"/>
            <a:tailEnd type="triangle" w="lg" len="lg"/>
          </a:ln>
        </p:spPr>
      </p:cxnSp>
      <p:sp>
        <p:nvSpPr>
          <p:cNvPr id="55" name="Line 28"/>
          <p:cNvSpPr>
            <a:spLocks noChangeShapeType="1"/>
          </p:cNvSpPr>
          <p:nvPr/>
        </p:nvSpPr>
        <p:spPr bwMode="auto">
          <a:xfrm>
            <a:off x="3810000" y="3556000"/>
            <a:ext cx="0" cy="593725"/>
          </a:xfrm>
          <a:prstGeom prst="line">
            <a:avLst/>
          </a:prstGeom>
          <a:noFill/>
          <a:ln w="19050">
            <a:solidFill>
              <a:srgbClr val="000000"/>
            </a:solidFill>
            <a:round/>
            <a:headEnd/>
            <a:tailEnd type="triangle" w="lg" len="lg"/>
          </a:ln>
        </p:spPr>
        <p:txBody>
          <a:bodyPr/>
          <a:lstStyle/>
          <a:p>
            <a:endParaRPr lang="id-ID"/>
          </a:p>
        </p:txBody>
      </p:sp>
      <p:sp>
        <p:nvSpPr>
          <p:cNvPr id="56" name="Line 29"/>
          <p:cNvSpPr>
            <a:spLocks noChangeShapeType="1"/>
          </p:cNvSpPr>
          <p:nvPr/>
        </p:nvSpPr>
        <p:spPr bwMode="auto">
          <a:xfrm flipH="1">
            <a:off x="5486400" y="3124200"/>
            <a:ext cx="1905000" cy="0"/>
          </a:xfrm>
          <a:prstGeom prst="line">
            <a:avLst/>
          </a:prstGeom>
          <a:noFill/>
          <a:ln w="9525">
            <a:solidFill>
              <a:srgbClr val="000000"/>
            </a:solidFill>
            <a:round/>
            <a:headEnd/>
            <a:tailEnd type="triangle" w="lg" len="lg"/>
          </a:ln>
        </p:spPr>
        <p:txBody>
          <a:bodyPr/>
          <a:lstStyle/>
          <a:p>
            <a:endParaRPr lang="id-ID"/>
          </a:p>
        </p:txBody>
      </p:sp>
      <p:pic>
        <p:nvPicPr>
          <p:cNvPr id="57" name="Picture 41" descr="INDONESIA FLAG"/>
          <p:cNvPicPr>
            <a:picLocks noChangeAspect="1" noChangeArrowheads="1" noCrop="1"/>
          </p:cNvPicPr>
          <p:nvPr/>
        </p:nvPicPr>
        <p:blipFill>
          <a:blip r:embed="rId4"/>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7" name="Picture 41" descr="INDONESIA FLAG"/>
          <p:cNvPicPr>
            <a:picLocks noChangeAspect="1" noChangeArrowheads="1" noCrop="1"/>
          </p:cNvPicPr>
          <p:nvPr/>
        </p:nvPicPr>
        <p:blipFill>
          <a:blip r:embed="rId3"/>
          <a:srcRect/>
          <a:stretch>
            <a:fillRect/>
          </a:stretch>
        </p:blipFill>
        <p:spPr bwMode="auto">
          <a:xfrm>
            <a:off x="8396288" y="0"/>
            <a:ext cx="685800" cy="457200"/>
          </a:xfrm>
          <a:prstGeom prst="rect">
            <a:avLst/>
          </a:prstGeom>
          <a:noFill/>
          <a:ln w="9525">
            <a:noFill/>
            <a:miter lim="800000"/>
            <a:headEnd/>
            <a:tailEnd/>
          </a:ln>
        </p:spPr>
      </p:pic>
      <p:graphicFrame>
        <p:nvGraphicFramePr>
          <p:cNvPr id="46" name="Diagram 45"/>
          <p:cNvGraphicFramePr/>
          <p:nvPr/>
        </p:nvGraphicFramePr>
        <p:xfrm>
          <a:off x="0" y="142852"/>
          <a:ext cx="9144000" cy="5929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0" name="TextBox 14"/>
          <p:cNvSpPr txBox="1">
            <a:spLocks noChangeArrowheads="1"/>
          </p:cNvSpPr>
          <p:nvPr/>
        </p:nvSpPr>
        <p:spPr bwMode="auto">
          <a:xfrm>
            <a:off x="0" y="48260"/>
            <a:ext cx="8760069" cy="523220"/>
          </a:xfrm>
          <a:prstGeom prst="rect">
            <a:avLst/>
          </a:prstGeom>
          <a:solidFill>
            <a:schemeClr val="accent1">
              <a:lumMod val="20000"/>
              <a:lumOff val="80000"/>
            </a:schemeClr>
          </a:solidFill>
          <a:ln/>
        </p:spPr>
        <p:style>
          <a:lnRef idx="0">
            <a:schemeClr val="accent1"/>
          </a:lnRef>
          <a:fillRef idx="3">
            <a:schemeClr val="accent1"/>
          </a:fillRef>
          <a:effectRef idx="3">
            <a:schemeClr val="accent1"/>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defRPr/>
            </a:pPr>
            <a:r>
              <a:rPr lang="id-ID" sz="2800" b="1" spc="50" dirty="0" smtClean="0">
                <a:ln w="11430"/>
                <a:solidFill>
                  <a:srgbClr val="FF0000"/>
                </a:solidFill>
                <a:effectLst>
                  <a:outerShdw blurRad="76200" dist="50800" dir="5400000" algn="tl" rotWithShape="0">
                    <a:srgbClr val="000000">
                      <a:alpha val="65000"/>
                    </a:srgbClr>
                  </a:outerShdw>
                </a:effectLst>
                <a:latin typeface="Candara" pitchFamily="34" charset="0"/>
              </a:rPr>
              <a:t>Pendekatan dalam Penyusunan RKA – SKPD </a:t>
            </a:r>
            <a:r>
              <a:rPr lang="id-ID" b="1" spc="50" dirty="0" smtClean="0">
                <a:ln w="11430"/>
                <a:solidFill>
                  <a:srgbClr val="FF0000"/>
                </a:solidFill>
                <a:effectLst>
                  <a:outerShdw blurRad="76200" dist="50800" dir="5400000" algn="tl" rotWithShape="0">
                    <a:srgbClr val="000000">
                      <a:alpha val="65000"/>
                    </a:srgbClr>
                  </a:outerShdw>
                </a:effectLst>
                <a:latin typeface="Candara" pitchFamily="34" charset="0"/>
              </a:rPr>
              <a:t>(Pasal 90:2)</a:t>
            </a:r>
            <a:r>
              <a:rPr lang="id-ID" sz="2800" b="1" spc="50" dirty="0" smtClean="0">
                <a:ln w="11430"/>
                <a:solidFill>
                  <a:srgbClr val="FF0000"/>
                </a:solidFill>
                <a:effectLst>
                  <a:outerShdw blurRad="76200" dist="50800" dir="5400000" algn="tl" rotWithShape="0">
                    <a:srgbClr val="000000">
                      <a:alpha val="65000"/>
                    </a:srgbClr>
                  </a:outerShdw>
                </a:effectLst>
                <a:latin typeface="Candara" pitchFamily="34" charset="0"/>
              </a:rPr>
              <a:t> </a:t>
            </a:r>
          </a:p>
        </p:txBody>
      </p:sp>
      <p:pic>
        <p:nvPicPr>
          <p:cNvPr id="9257" name="Picture 41" descr="INDONESIA FLAG"/>
          <p:cNvPicPr>
            <a:picLocks noChangeAspect="1" noChangeArrowheads="1" noCrop="1"/>
          </p:cNvPicPr>
          <p:nvPr/>
        </p:nvPicPr>
        <p:blipFill>
          <a:blip r:embed="rId3"/>
          <a:srcRect/>
          <a:stretch>
            <a:fillRect/>
          </a:stretch>
        </p:blipFill>
        <p:spPr bwMode="auto">
          <a:xfrm>
            <a:off x="8396288" y="0"/>
            <a:ext cx="685800" cy="457200"/>
          </a:xfrm>
          <a:prstGeom prst="rect">
            <a:avLst/>
          </a:prstGeom>
          <a:noFill/>
          <a:ln w="9525">
            <a:noFill/>
            <a:miter lim="800000"/>
            <a:headEnd/>
            <a:tailEnd/>
          </a:ln>
        </p:spPr>
      </p:pic>
      <p:graphicFrame>
        <p:nvGraphicFramePr>
          <p:cNvPr id="10" name="Diagram 9"/>
          <p:cNvGraphicFramePr/>
          <p:nvPr/>
        </p:nvGraphicFramePr>
        <p:xfrm>
          <a:off x="-142908" y="1428736"/>
          <a:ext cx="9144000" cy="4429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7" name="Picture 41" descr="INDONESIA FLAG"/>
          <p:cNvPicPr>
            <a:picLocks noChangeAspect="1" noChangeArrowheads="1" noCrop="1"/>
          </p:cNvPicPr>
          <p:nvPr/>
        </p:nvPicPr>
        <p:blipFill>
          <a:blip r:embed="rId3"/>
          <a:srcRect/>
          <a:stretch>
            <a:fillRect/>
          </a:stretch>
        </p:blipFill>
        <p:spPr bwMode="auto">
          <a:xfrm>
            <a:off x="8396288" y="0"/>
            <a:ext cx="685800" cy="457200"/>
          </a:xfrm>
          <a:prstGeom prst="rect">
            <a:avLst/>
          </a:prstGeom>
          <a:noFill/>
          <a:ln w="9525">
            <a:noFill/>
            <a:miter lim="800000"/>
            <a:headEnd/>
            <a:tailEnd/>
          </a:ln>
        </p:spPr>
      </p:pic>
      <p:pic>
        <p:nvPicPr>
          <p:cNvPr id="231426" name="Picture 2"/>
          <p:cNvPicPr>
            <a:picLocks noChangeAspect="1" noChangeArrowheads="1"/>
          </p:cNvPicPr>
          <p:nvPr/>
        </p:nvPicPr>
        <p:blipFill>
          <a:blip r:embed="rId4"/>
          <a:srcRect l="21413" t="19531" r="24231" b="60938"/>
          <a:stretch>
            <a:fillRect/>
          </a:stretch>
        </p:blipFill>
        <p:spPr bwMode="auto">
          <a:xfrm>
            <a:off x="1071538" y="-24"/>
            <a:ext cx="7072362" cy="1143008"/>
          </a:xfrm>
          <a:prstGeom prst="rect">
            <a:avLst/>
          </a:prstGeom>
          <a:noFill/>
          <a:ln w="9525">
            <a:noFill/>
            <a:miter lim="800000"/>
            <a:headEnd/>
            <a:tailEnd/>
          </a:ln>
          <a:effectLst/>
        </p:spPr>
      </p:pic>
      <p:graphicFrame>
        <p:nvGraphicFramePr>
          <p:cNvPr id="13" name="Diagram 12"/>
          <p:cNvGraphicFramePr/>
          <p:nvPr/>
        </p:nvGraphicFramePr>
        <p:xfrm>
          <a:off x="214314" y="1428736"/>
          <a:ext cx="8858280" cy="1477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Diagram 13"/>
          <p:cNvGraphicFramePr/>
          <p:nvPr/>
        </p:nvGraphicFramePr>
        <p:xfrm>
          <a:off x="642910" y="3143248"/>
          <a:ext cx="8215370" cy="114300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5" name="Diagram 14"/>
          <p:cNvGraphicFramePr/>
          <p:nvPr/>
        </p:nvGraphicFramePr>
        <p:xfrm>
          <a:off x="142876" y="4572008"/>
          <a:ext cx="8858280" cy="142876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7" name="Picture 41" descr="INDONESIA FLAG"/>
          <p:cNvPicPr>
            <a:picLocks noChangeAspect="1" noChangeArrowheads="1" noCrop="1"/>
          </p:cNvPicPr>
          <p:nvPr/>
        </p:nvPicPr>
        <p:blipFill>
          <a:blip r:embed="rId3"/>
          <a:srcRect/>
          <a:stretch>
            <a:fillRect/>
          </a:stretch>
        </p:blipFill>
        <p:spPr bwMode="auto">
          <a:xfrm>
            <a:off x="8396288" y="0"/>
            <a:ext cx="685800" cy="457200"/>
          </a:xfrm>
          <a:prstGeom prst="rect">
            <a:avLst/>
          </a:prstGeom>
          <a:noFill/>
          <a:ln w="9525">
            <a:noFill/>
            <a:miter lim="800000"/>
            <a:headEnd/>
            <a:tailEnd/>
          </a:ln>
        </p:spPr>
      </p:pic>
      <p:pic>
        <p:nvPicPr>
          <p:cNvPr id="231426" name="Picture 2"/>
          <p:cNvPicPr>
            <a:picLocks noChangeAspect="1" noChangeArrowheads="1"/>
          </p:cNvPicPr>
          <p:nvPr/>
        </p:nvPicPr>
        <p:blipFill>
          <a:blip r:embed="rId4"/>
          <a:srcRect l="21413" t="19531" r="24231" b="60938"/>
          <a:stretch>
            <a:fillRect/>
          </a:stretch>
        </p:blipFill>
        <p:spPr bwMode="auto">
          <a:xfrm>
            <a:off x="1071538" y="-24"/>
            <a:ext cx="7072362" cy="928694"/>
          </a:xfrm>
          <a:prstGeom prst="rect">
            <a:avLst/>
          </a:prstGeom>
          <a:noFill/>
          <a:ln w="9525">
            <a:noFill/>
            <a:miter lim="800000"/>
            <a:headEnd/>
            <a:tailEnd/>
          </a:ln>
          <a:effectLst/>
        </p:spPr>
      </p:pic>
      <p:graphicFrame>
        <p:nvGraphicFramePr>
          <p:cNvPr id="12" name="Diagram 11"/>
          <p:cNvGraphicFramePr/>
          <p:nvPr/>
        </p:nvGraphicFramePr>
        <p:xfrm>
          <a:off x="3428992" y="928670"/>
          <a:ext cx="2592000" cy="3693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2451" name="Picture 3"/>
          <p:cNvPicPr>
            <a:picLocks noChangeAspect="1" noChangeArrowheads="1"/>
          </p:cNvPicPr>
          <p:nvPr/>
        </p:nvPicPr>
        <p:blipFill>
          <a:blip r:embed="rId10"/>
          <a:srcRect l="17606" t="8008" r="13763" b="8984"/>
          <a:stretch>
            <a:fillRect/>
          </a:stretch>
        </p:blipFill>
        <p:spPr bwMode="auto">
          <a:xfrm>
            <a:off x="357158" y="1214423"/>
            <a:ext cx="8501122" cy="5000660"/>
          </a:xfrm>
          <a:prstGeom prst="rect">
            <a:avLst/>
          </a:prstGeom>
          <a:noFill/>
          <a:ln w="9525">
            <a:noFill/>
            <a:miter lim="800000"/>
            <a:headEnd/>
            <a:tailEnd/>
          </a:ln>
          <a:effectLst/>
        </p:spPr>
      </p:pic>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lgn="ctr">
              <a:buNone/>
            </a:pPr>
            <a:r>
              <a:rPr lang="id-ID" sz="23900" dirty="0" smtClean="0">
                <a:latin typeface="Arabic Typesetting" pitchFamily="66" charset="-78"/>
                <a:cs typeface="Arabic Typesetting" pitchFamily="66" charset="-78"/>
              </a:rPr>
              <a:t>kinerja</a:t>
            </a:r>
            <a:endParaRPr lang="id-ID" sz="239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3218953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7" name="Picture 41" descr="INDONESIA FLAG"/>
          <p:cNvPicPr>
            <a:picLocks noChangeAspect="1" noChangeArrowheads="1" noCrop="1"/>
          </p:cNvPicPr>
          <p:nvPr/>
        </p:nvPicPr>
        <p:blipFill>
          <a:blip r:embed="rId3"/>
          <a:srcRect/>
          <a:stretch>
            <a:fillRect/>
          </a:stretch>
        </p:blipFill>
        <p:spPr bwMode="auto">
          <a:xfrm>
            <a:off x="8396288" y="0"/>
            <a:ext cx="685800" cy="457200"/>
          </a:xfrm>
          <a:prstGeom prst="rect">
            <a:avLst/>
          </a:prstGeom>
          <a:noFill/>
          <a:ln w="9525">
            <a:noFill/>
            <a:miter lim="800000"/>
            <a:headEnd/>
            <a:tailEnd/>
          </a:ln>
        </p:spPr>
      </p:pic>
      <p:pic>
        <p:nvPicPr>
          <p:cNvPr id="231426" name="Picture 2"/>
          <p:cNvPicPr>
            <a:picLocks noChangeAspect="1" noChangeArrowheads="1"/>
          </p:cNvPicPr>
          <p:nvPr/>
        </p:nvPicPr>
        <p:blipFill>
          <a:blip r:embed="rId4"/>
          <a:srcRect l="21413" t="42969" r="24231" b="37500"/>
          <a:stretch>
            <a:fillRect/>
          </a:stretch>
        </p:blipFill>
        <p:spPr bwMode="auto">
          <a:xfrm>
            <a:off x="857224" y="0"/>
            <a:ext cx="7215238" cy="1142984"/>
          </a:xfrm>
          <a:prstGeom prst="rect">
            <a:avLst/>
          </a:prstGeom>
          <a:noFill/>
          <a:ln w="9525">
            <a:noFill/>
            <a:miter lim="800000"/>
            <a:headEnd/>
            <a:tailEnd/>
          </a:ln>
          <a:effectLst/>
        </p:spPr>
      </p:pic>
      <p:graphicFrame>
        <p:nvGraphicFramePr>
          <p:cNvPr id="9" name="Diagram 8"/>
          <p:cNvGraphicFramePr/>
          <p:nvPr/>
        </p:nvGraphicFramePr>
        <p:xfrm>
          <a:off x="142844" y="1500174"/>
          <a:ext cx="8643998" cy="25717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Diagram 9"/>
          <p:cNvGraphicFramePr/>
          <p:nvPr/>
        </p:nvGraphicFramePr>
        <p:xfrm>
          <a:off x="642910" y="4429132"/>
          <a:ext cx="8358214" cy="10715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7" name="Picture 41" descr="INDONESIA FLAG"/>
          <p:cNvPicPr>
            <a:picLocks noChangeAspect="1" noChangeArrowheads="1" noCrop="1"/>
          </p:cNvPicPr>
          <p:nvPr/>
        </p:nvPicPr>
        <p:blipFill>
          <a:blip r:embed="rId3"/>
          <a:srcRect/>
          <a:stretch>
            <a:fillRect/>
          </a:stretch>
        </p:blipFill>
        <p:spPr bwMode="auto">
          <a:xfrm>
            <a:off x="8396288" y="0"/>
            <a:ext cx="685800" cy="457200"/>
          </a:xfrm>
          <a:prstGeom prst="rect">
            <a:avLst/>
          </a:prstGeom>
          <a:noFill/>
          <a:ln w="9525">
            <a:noFill/>
            <a:miter lim="800000"/>
            <a:headEnd/>
            <a:tailEnd/>
          </a:ln>
        </p:spPr>
      </p:pic>
      <p:grpSp>
        <p:nvGrpSpPr>
          <p:cNvPr id="7" name="Group 6"/>
          <p:cNvGrpSpPr/>
          <p:nvPr/>
        </p:nvGrpSpPr>
        <p:grpSpPr>
          <a:xfrm>
            <a:off x="1758465" y="12423"/>
            <a:ext cx="6080760" cy="1202000"/>
            <a:chOff x="1839364" y="3197524"/>
            <a:chExt cx="6080760" cy="1230979"/>
          </a:xfrm>
          <a:scene3d>
            <a:camera prst="orthographicFront"/>
            <a:lightRig rig="flat" dir="t"/>
          </a:scene3d>
        </p:grpSpPr>
        <p:sp>
          <p:nvSpPr>
            <p:cNvPr id="9" name="Pentagon 8"/>
            <p:cNvSpPr/>
            <p:nvPr/>
          </p:nvSpPr>
          <p:spPr>
            <a:xfrm rot="10800000">
              <a:off x="1839364" y="3197524"/>
              <a:ext cx="6080760" cy="1230979"/>
            </a:xfrm>
            <a:prstGeom prst="homePlate">
              <a:avLst/>
            </a:prstGeom>
            <a:solidFill>
              <a:schemeClr val="accent6">
                <a:lumMod val="60000"/>
                <a:lumOff val="40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Pentagon 4"/>
            <p:cNvSpPr/>
            <p:nvPr/>
          </p:nvSpPr>
          <p:spPr>
            <a:xfrm rot="21600000">
              <a:off x="2147112" y="3197524"/>
              <a:ext cx="5773012" cy="123097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42828" tIns="106680" rIns="199136" bIns="106680" numCol="1" spcCol="1270" anchor="ctr" anchorCtr="0">
              <a:noAutofit/>
            </a:bodyPr>
            <a:lstStyle/>
            <a:p>
              <a:pPr lvl="0" algn="ctr" defTabSz="1244600" rtl="0">
                <a:lnSpc>
                  <a:spcPct val="90000"/>
                </a:lnSpc>
                <a:spcBef>
                  <a:spcPct val="0"/>
                </a:spcBef>
                <a:spcAft>
                  <a:spcPct val="35000"/>
                </a:spcAft>
              </a:pPr>
              <a:r>
                <a:rPr lang="id-ID" sz="2800" kern="1200" dirty="0" smtClean="0"/>
                <a:t>Penganggaran berdasarkan prestasi kerja</a:t>
              </a:r>
              <a:endParaRPr lang="id-ID" sz="2800" kern="1200" dirty="0"/>
            </a:p>
          </p:txBody>
        </p:sp>
      </p:grpSp>
      <p:sp>
        <p:nvSpPr>
          <p:cNvPr id="8" name="Oval 7"/>
          <p:cNvSpPr/>
          <p:nvPr/>
        </p:nvSpPr>
        <p:spPr>
          <a:xfrm>
            <a:off x="1142976" y="12423"/>
            <a:ext cx="1230979" cy="1202000"/>
          </a:xfrm>
          <a:prstGeom prst="ellipse">
            <a:avLst/>
          </a:prstGeom>
          <a:blipFill rotWithShape="0">
            <a:blip r:embed="rId4" cstate="prin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aphicFrame>
        <p:nvGraphicFramePr>
          <p:cNvPr id="15" name="Diagram 14"/>
          <p:cNvGraphicFramePr/>
          <p:nvPr/>
        </p:nvGraphicFramePr>
        <p:xfrm>
          <a:off x="-1714544" y="3157365"/>
          <a:ext cx="12287336" cy="9860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 15"/>
          <p:cNvGraphicFramePr/>
          <p:nvPr/>
        </p:nvGraphicFramePr>
        <p:xfrm>
          <a:off x="-1214478" y="4720248"/>
          <a:ext cx="12144460" cy="9233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4" name="Diagram 13"/>
          <p:cNvGraphicFramePr/>
          <p:nvPr/>
        </p:nvGraphicFramePr>
        <p:xfrm>
          <a:off x="-500098" y="1714488"/>
          <a:ext cx="10215634" cy="78581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14282" y="-24"/>
            <a:ext cx="8715436" cy="1143000"/>
          </a:xfrm>
        </p:spPr>
        <p:txBody>
          <a:bodyPr/>
          <a:lstStyle/>
          <a:p>
            <a:r>
              <a:rPr lang="id-ID" sz="3600" dirty="0" smtClean="0">
                <a:solidFill>
                  <a:schemeClr val="tx1"/>
                </a:solidFill>
              </a:rPr>
              <a:t>Substansi RKA-SKPD</a:t>
            </a:r>
            <a:br>
              <a:rPr lang="id-ID" sz="3600" dirty="0" smtClean="0">
                <a:solidFill>
                  <a:schemeClr val="tx1"/>
                </a:solidFill>
              </a:rPr>
            </a:br>
            <a:r>
              <a:rPr lang="id-ID" sz="2400" dirty="0" smtClean="0">
                <a:solidFill>
                  <a:schemeClr val="tx1"/>
                </a:solidFill>
              </a:rPr>
              <a:t>(Pasal 94)</a:t>
            </a:r>
            <a:endParaRPr lang="fr-CA" sz="3600" dirty="0" smtClean="0">
              <a:solidFill>
                <a:schemeClr val="tx1"/>
              </a:solidFill>
            </a:endParaRPr>
          </a:p>
        </p:txBody>
      </p:sp>
      <p:sp>
        <p:nvSpPr>
          <p:cNvPr id="4099" name="Espace réservé du contenu 2"/>
          <p:cNvSpPr>
            <a:spLocks noGrp="1"/>
          </p:cNvSpPr>
          <p:nvPr>
            <p:ph idx="1"/>
          </p:nvPr>
        </p:nvSpPr>
        <p:spPr>
          <a:xfrm>
            <a:off x="1285852" y="1285860"/>
            <a:ext cx="7572428" cy="5286412"/>
          </a:xfrm>
        </p:spPr>
        <p:txBody>
          <a:bodyPr/>
          <a:lstStyle/>
          <a:p>
            <a:pPr>
              <a:buNone/>
            </a:pPr>
            <a:r>
              <a:rPr lang="fr-CA" dirty="0" smtClean="0">
                <a:solidFill>
                  <a:srgbClr val="60624E"/>
                </a:solidFill>
              </a:rPr>
              <a:t> </a:t>
            </a:r>
          </a:p>
        </p:txBody>
      </p:sp>
      <p:graphicFrame>
        <p:nvGraphicFramePr>
          <p:cNvPr id="5" name="Diagram 4"/>
          <p:cNvGraphicFramePr/>
          <p:nvPr/>
        </p:nvGraphicFramePr>
        <p:xfrm>
          <a:off x="357158" y="1214422"/>
          <a:ext cx="8501122" cy="264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857224" y="3857628"/>
          <a:ext cx="7810512" cy="26432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41" descr="INDONESIA FLAG"/>
          <p:cNvPicPr>
            <a:picLocks noChangeAspect="1" noChangeArrowheads="1" noCrop="1"/>
          </p:cNvPicPr>
          <p:nvPr/>
        </p:nvPicPr>
        <p:blipFill>
          <a:blip r:embed="rId12"/>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33</a:t>
            </a:fld>
            <a:endParaRPr lang="en-US"/>
          </a:p>
        </p:txBody>
      </p:sp>
      <p:sp>
        <p:nvSpPr>
          <p:cNvPr id="12" name="Titre 1"/>
          <p:cNvSpPr txBox="1">
            <a:spLocks/>
          </p:cNvSpPr>
          <p:nvPr/>
        </p:nvSpPr>
        <p:spPr bwMode="auto">
          <a:xfrm>
            <a:off x="285720" y="-1429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4000" b="0" i="0" u="none" strike="noStrike" kern="0" cap="none" spc="0" normalizeH="0" baseline="0" noProof="0" dirty="0" smtClean="0">
                <a:ln>
                  <a:noFill/>
                </a:ln>
                <a:solidFill>
                  <a:sysClr val="windowText" lastClr="000000"/>
                </a:solidFill>
                <a:effectLst/>
                <a:uLnTx/>
                <a:uFillTx/>
                <a:latin typeface="+mj-lt"/>
                <a:ea typeface="+mj-ea"/>
                <a:cs typeface="+mj-cs"/>
              </a:rPr>
              <a:t>Teknik Penyusunan RKA-SKPD</a:t>
            </a:r>
            <a:endParaRPr kumimoji="0" lang="fr-CA" sz="4000" b="0" i="0" u="none" strike="noStrike" kern="0" cap="none" spc="0" normalizeH="0" baseline="0" noProof="0" dirty="0" smtClean="0">
              <a:ln>
                <a:noFill/>
              </a:ln>
              <a:solidFill>
                <a:sysClr val="windowText" lastClr="000000"/>
              </a:solidFill>
              <a:effectLst/>
              <a:uLnTx/>
              <a:uFillTx/>
              <a:latin typeface="+mj-lt"/>
              <a:ea typeface="+mj-ea"/>
              <a:cs typeface="+mj-cs"/>
            </a:endParaRPr>
          </a:p>
        </p:txBody>
      </p:sp>
      <p:graphicFrame>
        <p:nvGraphicFramePr>
          <p:cNvPr id="14" name="Content Placeholder 3"/>
          <p:cNvGraphicFramePr>
            <a:graphicFrameLocks/>
          </p:cNvGraphicFramePr>
          <p:nvPr/>
        </p:nvGraphicFramePr>
        <p:xfrm>
          <a:off x="-571536" y="1214422"/>
          <a:ext cx="10287072" cy="470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1" descr="INDONESIA FLAG"/>
          <p:cNvPicPr>
            <a:picLocks noChangeAspect="1" noChangeArrowheads="1" noCrop="1"/>
          </p:cNvPicPr>
          <p:nvPr/>
        </p:nvPicPr>
        <p:blipFill>
          <a:blip r:embed="rId7"/>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34</a:t>
            </a:fld>
            <a:endParaRPr lang="en-US"/>
          </a:p>
        </p:txBody>
      </p:sp>
      <p:pic>
        <p:nvPicPr>
          <p:cNvPr id="230402" name="Picture 2"/>
          <p:cNvPicPr>
            <a:picLocks noChangeAspect="1" noChangeArrowheads="1"/>
          </p:cNvPicPr>
          <p:nvPr/>
        </p:nvPicPr>
        <p:blipFill>
          <a:blip r:embed="rId2"/>
          <a:srcRect l="19766" t="17578" r="20388" b="70703"/>
          <a:stretch>
            <a:fillRect/>
          </a:stretch>
        </p:blipFill>
        <p:spPr bwMode="auto">
          <a:xfrm>
            <a:off x="642910" y="41918"/>
            <a:ext cx="7786742" cy="857256"/>
          </a:xfrm>
          <a:prstGeom prst="rect">
            <a:avLst/>
          </a:prstGeom>
          <a:noFill/>
          <a:ln w="9525">
            <a:noFill/>
            <a:miter lim="800000"/>
            <a:headEnd/>
            <a:tailEnd/>
          </a:ln>
          <a:effectLst/>
        </p:spPr>
      </p:pic>
      <p:sp>
        <p:nvSpPr>
          <p:cNvPr id="9" name="Rectangle 8"/>
          <p:cNvSpPr/>
          <p:nvPr/>
        </p:nvSpPr>
        <p:spPr>
          <a:xfrm>
            <a:off x="642910" y="1435230"/>
            <a:ext cx="7929618" cy="707886"/>
          </a:xfrm>
          <a:prstGeom prst="rect">
            <a:avLst/>
          </a:prstGeom>
          <a:blipFill dpi="0" rotWithShape="1">
            <a:blip r:embed="rId3" cstate="print">
              <a:alphaModFix amt="28000"/>
            </a:blip>
            <a:srcRect/>
            <a:stretch>
              <a:fillRect/>
            </a:stretch>
          </a:blipFill>
        </p:spPr>
        <p:txBody>
          <a:bodyPr wrap="square">
            <a:spAutoFit/>
          </a:bodyPr>
          <a:lstStyle/>
          <a:p>
            <a:pPr algn="ctr"/>
            <a:r>
              <a:rPr lang="id-ID" sz="2000" b="1" dirty="0" smtClean="0">
                <a:latin typeface="Bradley Hand ITC" pitchFamily="66" charset="0"/>
              </a:rPr>
              <a:t>Indikator kinerja adalah ukuran keberhasilan yang akan dicapai dari program dan kegiatan yang direncanakan.</a:t>
            </a:r>
          </a:p>
        </p:txBody>
      </p:sp>
      <p:pic>
        <p:nvPicPr>
          <p:cNvPr id="10" name="Picture 41" descr="INDONESIA FLAG"/>
          <p:cNvPicPr>
            <a:picLocks noChangeAspect="1" noChangeArrowheads="1" noCrop="1"/>
          </p:cNvPicPr>
          <p:nvPr/>
        </p:nvPicPr>
        <p:blipFill>
          <a:blip r:embed="rId4"/>
          <a:srcRect/>
          <a:stretch>
            <a:fillRect/>
          </a:stretch>
        </p:blipFill>
        <p:spPr bwMode="auto">
          <a:xfrm>
            <a:off x="8458200" y="42842"/>
            <a:ext cx="685800" cy="457200"/>
          </a:xfrm>
          <a:prstGeom prst="rect">
            <a:avLst/>
          </a:prstGeom>
          <a:noFill/>
          <a:ln w="9525">
            <a:noFill/>
            <a:miter lim="800000"/>
            <a:headEnd/>
            <a:tailEnd/>
          </a:ln>
        </p:spPr>
      </p:pic>
      <p:sp>
        <p:nvSpPr>
          <p:cNvPr id="13" name="Rectangle 3"/>
          <p:cNvSpPr txBox="1">
            <a:spLocks noChangeArrowheads="1"/>
          </p:cNvSpPr>
          <p:nvPr/>
        </p:nvSpPr>
        <p:spPr bwMode="auto">
          <a:xfrm>
            <a:off x="0" y="2643182"/>
            <a:ext cx="9144000" cy="2633650"/>
          </a:xfrm>
          <a:prstGeom prst="rect">
            <a:avLst/>
          </a:prstGeom>
          <a:blipFill dpi="0" rotWithShape="1">
            <a:blip r:embed="rId5">
              <a:alphaModFix amt="22000"/>
            </a:blip>
            <a:srcRect/>
            <a:stretch>
              <a:fillRect/>
            </a:stretch>
          </a:blip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Program</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Tolok</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Ukur</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dan</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target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kinerja</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hasil</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(outcome) </a:t>
            </a: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Kegiatan</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Tolok</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ukur</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dan</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target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kinerja</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masukan</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(input)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Tolok</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ukur</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dan</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target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kinerja</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keluaran</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(output)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Tolok</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ukur</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dan</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target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kinerja</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err="1" smtClean="0">
                <a:ln>
                  <a:noFill/>
                </a:ln>
                <a:solidFill>
                  <a:schemeClr val="tx1"/>
                </a:solidFill>
                <a:effectLst/>
                <a:uLnTx/>
                <a:uFillTx/>
                <a:latin typeface="Arial" pitchFamily="34" charset="0"/>
                <a:cs typeface="Arial" pitchFamily="34" charset="0"/>
              </a:rPr>
              <a:t>hasil</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(outcome)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C596644-7868-4EF9-A5F8-27478452F7D3}" type="slidenum">
              <a:rPr lang="en-US"/>
              <a:pPr/>
              <a:t>35</a:t>
            </a:fld>
            <a:endParaRPr lang="en-US"/>
          </a:p>
        </p:txBody>
      </p:sp>
      <p:sp>
        <p:nvSpPr>
          <p:cNvPr id="1112066" name="Text Box 2"/>
          <p:cNvSpPr txBox="1">
            <a:spLocks noChangeArrowheads="1"/>
          </p:cNvSpPr>
          <p:nvPr/>
        </p:nvSpPr>
        <p:spPr bwMode="auto">
          <a:xfrm>
            <a:off x="-71470" y="824195"/>
            <a:ext cx="9144000" cy="461665"/>
          </a:xfrm>
          <a:prstGeom prst="rect">
            <a:avLst/>
          </a:prstGeom>
          <a:noFill/>
          <a:ln w="9525">
            <a:noFill/>
            <a:miter lim="800000"/>
            <a:headEnd/>
            <a:tailEnd/>
          </a:ln>
          <a:effectLst/>
        </p:spPr>
        <p:txBody>
          <a:bodyPr wrap="square">
            <a:spAutoFit/>
          </a:bodyPr>
          <a:lstStyle/>
          <a:p>
            <a:pPr algn="ctr">
              <a:spcBef>
                <a:spcPct val="50000"/>
              </a:spcBef>
            </a:pPr>
            <a:r>
              <a:rPr lang="id-ID" sz="2400" b="1" dirty="0" smtClean="0">
                <a:latin typeface="Tahoma" pitchFamily="34" charset="0"/>
              </a:rPr>
              <a:t>Kriteria Penentuan Indikator</a:t>
            </a:r>
            <a:endParaRPr lang="en-US" sz="2400" b="1" dirty="0">
              <a:latin typeface="Tahoma" pitchFamily="34" charset="0"/>
            </a:endParaRPr>
          </a:p>
        </p:txBody>
      </p:sp>
      <p:pic>
        <p:nvPicPr>
          <p:cNvPr id="9"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pic>
        <p:nvPicPr>
          <p:cNvPr id="10" name="Picture 2"/>
          <p:cNvPicPr>
            <a:picLocks noChangeAspect="1" noChangeArrowheads="1"/>
          </p:cNvPicPr>
          <p:nvPr/>
        </p:nvPicPr>
        <p:blipFill>
          <a:blip r:embed="rId4"/>
          <a:srcRect l="19766" t="17578" r="20388" b="70703"/>
          <a:stretch>
            <a:fillRect/>
          </a:stretch>
        </p:blipFill>
        <p:spPr bwMode="auto">
          <a:xfrm>
            <a:off x="428596" y="83860"/>
            <a:ext cx="7786742" cy="743876"/>
          </a:xfrm>
          <a:prstGeom prst="rect">
            <a:avLst/>
          </a:prstGeom>
          <a:noFill/>
          <a:ln w="9525">
            <a:noFill/>
            <a:miter lim="800000"/>
            <a:headEnd/>
            <a:tailEnd/>
          </a:ln>
          <a:effectLst/>
        </p:spPr>
      </p:pic>
      <p:graphicFrame>
        <p:nvGraphicFramePr>
          <p:cNvPr id="13" name="Diagram 12"/>
          <p:cNvGraphicFramePr/>
          <p:nvPr/>
        </p:nvGraphicFramePr>
        <p:xfrm>
          <a:off x="285720" y="1428736"/>
          <a:ext cx="8715436" cy="47863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36</a:t>
            </a:fld>
            <a:endParaRPr lang="en-US"/>
          </a:p>
        </p:txBody>
      </p:sp>
      <p:pic>
        <p:nvPicPr>
          <p:cNvPr id="230402" name="Picture 2"/>
          <p:cNvPicPr>
            <a:picLocks noChangeAspect="1" noChangeArrowheads="1"/>
          </p:cNvPicPr>
          <p:nvPr/>
        </p:nvPicPr>
        <p:blipFill>
          <a:blip r:embed="rId2"/>
          <a:srcRect l="19766" t="17578" r="20388" b="70703"/>
          <a:stretch>
            <a:fillRect/>
          </a:stretch>
        </p:blipFill>
        <p:spPr bwMode="auto">
          <a:xfrm>
            <a:off x="642910" y="41918"/>
            <a:ext cx="7786742" cy="857256"/>
          </a:xfrm>
          <a:prstGeom prst="rect">
            <a:avLst/>
          </a:prstGeom>
          <a:noFill/>
          <a:ln w="9525">
            <a:noFill/>
            <a:miter lim="800000"/>
            <a:headEnd/>
            <a:tailEnd/>
          </a:ln>
          <a:effectLst/>
        </p:spPr>
      </p:pic>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sp>
        <p:nvSpPr>
          <p:cNvPr id="11" name="Rectangle 10"/>
          <p:cNvSpPr/>
          <p:nvPr/>
        </p:nvSpPr>
        <p:spPr>
          <a:xfrm>
            <a:off x="71406" y="928670"/>
            <a:ext cx="9072594" cy="1754326"/>
          </a:xfrm>
          <a:prstGeom prst="rect">
            <a:avLst/>
          </a:prstGeom>
          <a:blipFill dpi="0" rotWithShape="1">
            <a:blip r:embed="rId4">
              <a:alphaModFix amt="14000"/>
            </a:blip>
            <a:srcRect/>
            <a:stretch>
              <a:fillRect/>
            </a:stretch>
          </a:blipFill>
        </p:spPr>
        <p:txBody>
          <a:bodyPr wrap="square">
            <a:spAutoFit/>
          </a:bodyPr>
          <a:lstStyle/>
          <a:p>
            <a:r>
              <a:rPr lang="id-ID" b="1" dirty="0" smtClean="0"/>
              <a:t>Masukan (input) </a:t>
            </a:r>
            <a:r>
              <a:rPr lang="id-ID" dirty="0" smtClean="0"/>
              <a:t>merupakan sumber daya yang digunakan untuk memberikan pelayanan pemerintah. Indikator masukan meliputi biaya personil, biaya operasional, biaya modal, dan lain-lain </a:t>
            </a:r>
            <a:r>
              <a:rPr lang="sv-SE" dirty="0" smtClean="0"/>
              <a:t>yang secara total dituangkan dalam</a:t>
            </a:r>
            <a:r>
              <a:rPr lang="id-ID" dirty="0" smtClean="0"/>
              <a:t> belanja administrasi umum, belanja operasi dan pemeliharaan, dan belanja modal. Contoh Rupiah yang dibelanjakan untuk peralatan; Jumlah jam kerja pegawai yang dibebankan; Biaya-biaya fasilitas; Ongkos sewa</a:t>
            </a:r>
            <a:endParaRPr lang="sv-SE" dirty="0" smtClean="0"/>
          </a:p>
        </p:txBody>
      </p:sp>
      <p:sp>
        <p:nvSpPr>
          <p:cNvPr id="12" name="Rectangle 11"/>
          <p:cNvSpPr/>
          <p:nvPr/>
        </p:nvSpPr>
        <p:spPr>
          <a:xfrm>
            <a:off x="357158" y="2969311"/>
            <a:ext cx="8786842" cy="2031325"/>
          </a:xfrm>
          <a:prstGeom prst="rect">
            <a:avLst/>
          </a:prstGeom>
          <a:blipFill dpi="0" rotWithShape="1">
            <a:blip r:embed="rId5">
              <a:alphaModFix amt="30000"/>
            </a:blip>
            <a:srcRect/>
            <a:stretch>
              <a:fillRect/>
            </a:stretch>
          </a:blipFill>
        </p:spPr>
        <p:txBody>
          <a:bodyPr wrap="square">
            <a:spAutoFit/>
          </a:bodyPr>
          <a:lstStyle/>
          <a:p>
            <a:pPr algn="r"/>
            <a:r>
              <a:rPr lang="id-ID" b="1" dirty="0" smtClean="0"/>
              <a:t>Keluaran (output): </a:t>
            </a:r>
            <a:r>
              <a:rPr lang="id-ID" dirty="0" smtClean="0"/>
              <a:t>Produk dari suatu aktivitas/kegiatan yang dihasilkan satuan kerja</a:t>
            </a:r>
          </a:p>
          <a:p>
            <a:pPr algn="r"/>
            <a:r>
              <a:rPr lang="id-ID" dirty="0" smtClean="0"/>
              <a:t>perangkat daerah yang bersangkutan. Indikator keluaran (</a:t>
            </a:r>
            <a:r>
              <a:rPr lang="id-ID" i="1" dirty="0" smtClean="0"/>
              <a:t>ouput) digunakan untuk memonitor seberapa </a:t>
            </a:r>
            <a:r>
              <a:rPr lang="id-ID" dirty="0" smtClean="0"/>
              <a:t>banyak yang dapat dihasilkan atau disediakan. Indikator tersebut diidentifikasikan dengan banyaknya satuan hasil, produk-produk, tindakan-tindakan, dan lain sebagainya. contoh: Jumlah izin yang dikeluarkan; Jumlah panjang jalan yang diperbaiki; Jumlah orang yang dilatih;Jumlah dokumen yang diproses.</a:t>
            </a:r>
          </a:p>
        </p:txBody>
      </p:sp>
      <p:sp>
        <p:nvSpPr>
          <p:cNvPr id="14" name="Rectangle 13"/>
          <p:cNvSpPr/>
          <p:nvPr/>
        </p:nvSpPr>
        <p:spPr>
          <a:xfrm>
            <a:off x="0" y="5148876"/>
            <a:ext cx="9144000" cy="923330"/>
          </a:xfrm>
          <a:prstGeom prst="rect">
            <a:avLst/>
          </a:prstGeom>
          <a:blipFill dpi="0" rotWithShape="1">
            <a:blip r:embed="rId6">
              <a:alphaModFix amt="20000"/>
            </a:blip>
            <a:srcRect/>
            <a:stretch>
              <a:fillRect/>
            </a:stretch>
          </a:blipFill>
        </p:spPr>
        <p:txBody>
          <a:bodyPr wrap="square">
            <a:spAutoFit/>
          </a:bodyPr>
          <a:lstStyle/>
          <a:p>
            <a:r>
              <a:rPr lang="id-ID" dirty="0" smtClean="0"/>
              <a:t>Indikator hasil (</a:t>
            </a:r>
            <a:r>
              <a:rPr lang="id-ID" i="1" dirty="0" smtClean="0"/>
              <a:t>outcome) merupakan ukuran kinerja dari program </a:t>
            </a:r>
            <a:r>
              <a:rPr lang="id-ID" dirty="0" smtClean="0"/>
              <a:t>dalam memenuhi sasarannya. Pencapaian sasaran dapat ditentukan dalam satu tahun anggaran, beberapa tahun anggaran, atau periode pemerintahan.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a:xfrm>
            <a:off x="457200" y="6596088"/>
            <a:ext cx="3043230" cy="476250"/>
          </a:xfrm>
        </p:spPr>
        <p:txBody>
          <a:bodyPr/>
          <a:lstStyle/>
          <a:p>
            <a:r>
              <a:rPr lang="id-ID" dirty="0" smtClean="0"/>
              <a:t>sumber </a:t>
            </a:r>
            <a:r>
              <a:rPr lang="id-ID" dirty="0"/>
              <a:t>: Muhammad </a:t>
            </a:r>
            <a:r>
              <a:rPr lang="id-ID" dirty="0" smtClean="0"/>
              <a:t>Junaidi</a:t>
            </a:r>
            <a:endParaRPr lang="en-US" dirty="0"/>
          </a:p>
        </p:txBody>
      </p:sp>
      <p:sp>
        <p:nvSpPr>
          <p:cNvPr id="18" name="Slide Number Placeholder 3"/>
          <p:cNvSpPr>
            <a:spLocks noGrp="1"/>
          </p:cNvSpPr>
          <p:nvPr>
            <p:ph type="sldNum" sz="quarter" idx="12"/>
          </p:nvPr>
        </p:nvSpPr>
        <p:spPr/>
        <p:txBody>
          <a:bodyPr/>
          <a:lstStyle/>
          <a:p>
            <a:fld id="{113BBBBA-365C-4D5A-960E-CE5EEF2A44DA}" type="slidenum">
              <a:rPr lang="en-US"/>
              <a:pPr/>
              <a:t>37</a:t>
            </a:fld>
            <a:endParaRPr lang="en-US"/>
          </a:p>
        </p:txBody>
      </p:sp>
      <p:grpSp>
        <p:nvGrpSpPr>
          <p:cNvPr id="2" name="Group 2"/>
          <p:cNvGrpSpPr>
            <a:grpSpLocks/>
          </p:cNvGrpSpPr>
          <p:nvPr/>
        </p:nvGrpSpPr>
        <p:grpSpPr bwMode="auto">
          <a:xfrm>
            <a:off x="152400" y="381000"/>
            <a:ext cx="6858000" cy="6172200"/>
            <a:chOff x="240" y="96"/>
            <a:chExt cx="4320" cy="3888"/>
          </a:xfrm>
        </p:grpSpPr>
        <p:sp>
          <p:nvSpPr>
            <p:cNvPr id="157699" name="AutoShape 3"/>
            <p:cNvSpPr>
              <a:spLocks noChangeArrowheads="1"/>
            </p:cNvSpPr>
            <p:nvPr/>
          </p:nvSpPr>
          <p:spPr bwMode="auto">
            <a:xfrm>
              <a:off x="240" y="96"/>
              <a:ext cx="4320" cy="624"/>
            </a:xfrm>
            <a:prstGeom prst="roundRect">
              <a:avLst>
                <a:gd name="adj" fmla="val 16667"/>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1600">
                  <a:latin typeface="Times New Roman" pitchFamily="18" charset="0"/>
                </a:rPr>
                <a:t>INPUT /MASUKAN</a:t>
              </a:r>
            </a:p>
            <a:p>
              <a:pPr algn="ctr"/>
              <a:r>
                <a:rPr lang="en-US" sz="1600">
                  <a:latin typeface="Times New Roman" pitchFamily="18" charset="0"/>
                </a:rPr>
                <a:t>Sumberdaya (anggaran/dana, sumberdaya manusia, peralatan/teknologi, material)</a:t>
              </a:r>
            </a:p>
            <a:p>
              <a:pPr algn="ctr"/>
              <a:r>
                <a:rPr lang="en-US" sz="1600">
                  <a:latin typeface="Times New Roman" pitchFamily="18" charset="0"/>
                </a:rPr>
                <a:t>Yang dipergunakan untuk melaksanakan suatu kegiatan</a:t>
              </a:r>
            </a:p>
          </p:txBody>
        </p:sp>
        <p:sp>
          <p:nvSpPr>
            <p:cNvPr id="157700" name="AutoShape 4"/>
            <p:cNvSpPr>
              <a:spLocks noChangeArrowheads="1"/>
            </p:cNvSpPr>
            <p:nvPr/>
          </p:nvSpPr>
          <p:spPr bwMode="auto">
            <a:xfrm>
              <a:off x="240" y="816"/>
              <a:ext cx="4320" cy="528"/>
            </a:xfrm>
            <a:prstGeom prst="roundRect">
              <a:avLst>
                <a:gd name="adj" fmla="val 16667"/>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1600">
                  <a:latin typeface="Times New Roman" pitchFamily="18" charset="0"/>
                </a:rPr>
                <a:t>PROSES</a:t>
              </a:r>
            </a:p>
            <a:p>
              <a:pPr algn="ctr"/>
              <a:r>
                <a:rPr lang="en-US" sz="1600">
                  <a:latin typeface="Times New Roman" pitchFamily="18" charset="0"/>
                </a:rPr>
                <a:t>Upaya yang dilakukan dalam rangka mengolah masukan menjadi keluaran</a:t>
              </a:r>
            </a:p>
          </p:txBody>
        </p:sp>
        <p:sp>
          <p:nvSpPr>
            <p:cNvPr id="157701" name="AutoShape 5"/>
            <p:cNvSpPr>
              <a:spLocks noChangeArrowheads="1"/>
            </p:cNvSpPr>
            <p:nvPr/>
          </p:nvSpPr>
          <p:spPr bwMode="auto">
            <a:xfrm>
              <a:off x="240" y="1440"/>
              <a:ext cx="4320" cy="576"/>
            </a:xfrm>
            <a:prstGeom prst="roundRect">
              <a:avLst>
                <a:gd name="adj" fmla="val 16667"/>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gn="ctr"/>
              <a:endParaRPr lang="en-US" sz="1600">
                <a:latin typeface="Times New Roman" pitchFamily="18" charset="0"/>
              </a:endParaRPr>
            </a:p>
            <a:p>
              <a:pPr algn="ctr"/>
              <a:r>
                <a:rPr lang="en-US" sz="1600">
                  <a:latin typeface="Times New Roman" pitchFamily="18" charset="0"/>
                </a:rPr>
                <a:t>OUTPUT/KELUARAN</a:t>
              </a:r>
            </a:p>
            <a:p>
              <a:pPr algn="ctr"/>
              <a:r>
                <a:rPr lang="en-US" sz="1600">
                  <a:latin typeface="Times New Roman" pitchFamily="18" charset="0"/>
                </a:rPr>
                <a:t>Sesuatu yang diharapkan langsung dicapai dari suatu kegiatan baik berupa fisik /non</a:t>
              </a:r>
            </a:p>
            <a:p>
              <a:pPr algn="ctr"/>
              <a:r>
                <a:rPr lang="en-US" sz="1600">
                  <a:latin typeface="Times New Roman" pitchFamily="18" charset="0"/>
                </a:rPr>
                <a:t>fisik</a:t>
              </a:r>
            </a:p>
            <a:p>
              <a:pPr algn="ctr"/>
              <a:endParaRPr lang="en-US" sz="1600">
                <a:latin typeface="Times New Roman" pitchFamily="18" charset="0"/>
              </a:endParaRPr>
            </a:p>
          </p:txBody>
        </p:sp>
        <p:sp>
          <p:nvSpPr>
            <p:cNvPr id="157702" name="AutoShape 6"/>
            <p:cNvSpPr>
              <a:spLocks noChangeArrowheads="1"/>
            </p:cNvSpPr>
            <p:nvPr/>
          </p:nvSpPr>
          <p:spPr bwMode="auto">
            <a:xfrm>
              <a:off x="240" y="2112"/>
              <a:ext cx="4320" cy="672"/>
            </a:xfrm>
            <a:prstGeom prst="roundRect">
              <a:avLst>
                <a:gd name="adj" fmla="val 16667"/>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1600" dirty="0">
                  <a:latin typeface="Times New Roman" pitchFamily="18" charset="0"/>
                </a:rPr>
                <a:t>OUTCOMES/HASIL</a:t>
              </a:r>
            </a:p>
            <a:p>
              <a:pPr algn="ctr"/>
              <a:r>
                <a:rPr lang="en-US" sz="1600" dirty="0" err="1">
                  <a:latin typeface="Times New Roman" pitchFamily="18" charset="0"/>
                </a:rPr>
                <a:t>Segala</a:t>
              </a:r>
              <a:r>
                <a:rPr lang="en-US" sz="1600" dirty="0">
                  <a:latin typeface="Times New Roman" pitchFamily="18" charset="0"/>
                </a:rPr>
                <a:t> </a:t>
              </a:r>
              <a:r>
                <a:rPr lang="en-US" sz="1600" dirty="0" err="1">
                  <a:latin typeface="Times New Roman" pitchFamily="18" charset="0"/>
                </a:rPr>
                <a:t>sesuatu</a:t>
              </a:r>
              <a:r>
                <a:rPr lang="en-US" sz="1600" dirty="0">
                  <a:latin typeface="Times New Roman" pitchFamily="18" charset="0"/>
                </a:rPr>
                <a:t> yang </a:t>
              </a:r>
              <a:r>
                <a:rPr lang="en-US" sz="1600" dirty="0" err="1">
                  <a:latin typeface="Times New Roman" pitchFamily="18" charset="0"/>
                </a:rPr>
                <a:t>mencerminkan</a:t>
              </a:r>
              <a:r>
                <a:rPr lang="en-US" sz="1600" dirty="0">
                  <a:latin typeface="Times New Roman" pitchFamily="18" charset="0"/>
                </a:rPr>
                <a:t> </a:t>
              </a:r>
              <a:r>
                <a:rPr lang="en-US" sz="1600" dirty="0" err="1">
                  <a:latin typeface="Times New Roman" pitchFamily="18" charset="0"/>
                </a:rPr>
                <a:t>berfungsinya</a:t>
              </a:r>
              <a:r>
                <a:rPr lang="en-US" sz="1600" dirty="0">
                  <a:latin typeface="Times New Roman" pitchFamily="18" charset="0"/>
                </a:rPr>
                <a:t> output/</a:t>
              </a:r>
              <a:r>
                <a:rPr lang="en-US" sz="1600" dirty="0" err="1">
                  <a:latin typeface="Times New Roman" pitchFamily="18" charset="0"/>
                </a:rPr>
                <a:t>keluaran</a:t>
              </a:r>
              <a:r>
                <a:rPr lang="en-US" sz="1600" dirty="0">
                  <a:latin typeface="Times New Roman" pitchFamily="18" charset="0"/>
                </a:rPr>
                <a:t>.</a:t>
              </a:r>
            </a:p>
            <a:p>
              <a:pPr algn="ctr"/>
              <a:r>
                <a:rPr lang="en-US" sz="1600" dirty="0" err="1">
                  <a:latin typeface="Times New Roman" pitchFamily="18" charset="0"/>
                </a:rPr>
                <a:t>Hasil</a:t>
              </a:r>
              <a:r>
                <a:rPr lang="en-US" sz="1600" dirty="0">
                  <a:latin typeface="Times New Roman" pitchFamily="18" charset="0"/>
                </a:rPr>
                <a:t> </a:t>
              </a:r>
              <a:r>
                <a:rPr lang="en-US" sz="1600" dirty="0" err="1">
                  <a:latin typeface="Times New Roman" pitchFamily="18" charset="0"/>
                </a:rPr>
                <a:t>nyata</a:t>
              </a:r>
              <a:r>
                <a:rPr lang="en-US" sz="1600" dirty="0">
                  <a:latin typeface="Times New Roman" pitchFamily="18" charset="0"/>
                </a:rPr>
                <a:t> yang </a:t>
              </a:r>
              <a:r>
                <a:rPr lang="en-US" sz="1600" dirty="0" err="1">
                  <a:latin typeface="Times New Roman" pitchFamily="18" charset="0"/>
                </a:rPr>
                <a:t>diperoleh</a:t>
              </a:r>
              <a:r>
                <a:rPr lang="en-US" sz="1600" dirty="0">
                  <a:latin typeface="Times New Roman" pitchFamily="18" charset="0"/>
                </a:rPr>
                <a:t> </a:t>
              </a:r>
              <a:r>
                <a:rPr lang="en-US" sz="1600" dirty="0" err="1">
                  <a:latin typeface="Times New Roman" pitchFamily="18" charset="0"/>
                </a:rPr>
                <a:t>setelah</a:t>
              </a:r>
              <a:r>
                <a:rPr lang="en-US" sz="1600" dirty="0">
                  <a:latin typeface="Times New Roman" pitchFamily="18" charset="0"/>
                </a:rPr>
                <a:t> </a:t>
              </a:r>
              <a:r>
                <a:rPr lang="en-US" sz="1600" dirty="0" err="1">
                  <a:latin typeface="Times New Roman" pitchFamily="18" charset="0"/>
                </a:rPr>
                <a:t>adanya</a:t>
              </a:r>
              <a:r>
                <a:rPr lang="en-US" sz="1600" dirty="0">
                  <a:latin typeface="Times New Roman" pitchFamily="18" charset="0"/>
                </a:rPr>
                <a:t> output/</a:t>
              </a:r>
              <a:r>
                <a:rPr lang="en-US" sz="1600" dirty="0" err="1">
                  <a:latin typeface="Times New Roman" pitchFamily="18" charset="0"/>
                </a:rPr>
                <a:t>keluaran</a:t>
              </a:r>
              <a:endParaRPr lang="en-US" sz="1600" dirty="0">
                <a:latin typeface="Times New Roman" pitchFamily="18" charset="0"/>
              </a:endParaRPr>
            </a:p>
          </p:txBody>
        </p:sp>
        <p:sp>
          <p:nvSpPr>
            <p:cNvPr id="157703" name="AutoShape 7"/>
            <p:cNvSpPr>
              <a:spLocks noChangeArrowheads="1"/>
            </p:cNvSpPr>
            <p:nvPr/>
          </p:nvSpPr>
          <p:spPr bwMode="auto">
            <a:xfrm>
              <a:off x="240" y="2880"/>
              <a:ext cx="4320" cy="480"/>
            </a:xfrm>
            <a:prstGeom prst="roundRect">
              <a:avLst>
                <a:gd name="adj" fmla="val 16667"/>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1600" dirty="0">
                  <a:latin typeface="Times New Roman" pitchFamily="18" charset="0"/>
                </a:rPr>
                <a:t>BENEFIT/MANFAAT</a:t>
              </a:r>
            </a:p>
            <a:p>
              <a:pPr algn="ctr"/>
              <a:r>
                <a:rPr lang="en-US" sz="1600" dirty="0">
                  <a:latin typeface="Times New Roman" pitchFamily="18" charset="0"/>
                </a:rPr>
                <a:t>	</a:t>
              </a:r>
              <a:r>
                <a:rPr lang="en-US" sz="1600" dirty="0" err="1">
                  <a:latin typeface="Times New Roman" pitchFamily="18" charset="0"/>
                </a:rPr>
                <a:t>Manfaat</a:t>
              </a:r>
              <a:r>
                <a:rPr lang="en-US" sz="1600" dirty="0">
                  <a:latin typeface="Times New Roman" pitchFamily="18" charset="0"/>
                </a:rPr>
                <a:t> yang </a:t>
              </a:r>
              <a:r>
                <a:rPr lang="en-US" sz="1600" dirty="0" err="1">
                  <a:latin typeface="Times New Roman" pitchFamily="18" charset="0"/>
                </a:rPr>
                <a:t>diperoleh</a:t>
              </a:r>
              <a:r>
                <a:rPr lang="en-US" sz="1600" dirty="0">
                  <a:latin typeface="Times New Roman" pitchFamily="18" charset="0"/>
                </a:rPr>
                <a:t> </a:t>
              </a:r>
              <a:r>
                <a:rPr lang="en-US" sz="1600" dirty="0" err="1">
                  <a:latin typeface="Times New Roman" pitchFamily="18" charset="0"/>
                </a:rPr>
                <a:t>dari</a:t>
              </a:r>
              <a:r>
                <a:rPr lang="en-US" sz="1600" dirty="0">
                  <a:latin typeface="Times New Roman" pitchFamily="18" charset="0"/>
                </a:rPr>
                <a:t> </a:t>
              </a:r>
              <a:r>
                <a:rPr lang="en-US" sz="1600" dirty="0" err="1">
                  <a:latin typeface="Times New Roman" pitchFamily="18" charset="0"/>
                </a:rPr>
                <a:t>adanya</a:t>
              </a:r>
              <a:r>
                <a:rPr lang="en-US" sz="1600" dirty="0">
                  <a:latin typeface="Times New Roman" pitchFamily="18" charset="0"/>
                </a:rPr>
                <a:t> </a:t>
              </a:r>
              <a:r>
                <a:rPr lang="en-US" sz="1600" dirty="0" err="1">
                  <a:latin typeface="Times New Roman" pitchFamily="18" charset="0"/>
                </a:rPr>
                <a:t>indikator</a:t>
              </a:r>
              <a:r>
                <a:rPr lang="en-US" sz="1600" dirty="0">
                  <a:latin typeface="Times New Roman" pitchFamily="18" charset="0"/>
                </a:rPr>
                <a:t> </a:t>
              </a:r>
              <a:r>
                <a:rPr lang="en-US" sz="1600" dirty="0" err="1">
                  <a:latin typeface="Times New Roman" pitchFamily="18" charset="0"/>
                </a:rPr>
                <a:t>hasil</a:t>
              </a:r>
              <a:endParaRPr lang="en-US" sz="1600" dirty="0">
                <a:latin typeface="Times New Roman" pitchFamily="18" charset="0"/>
              </a:endParaRPr>
            </a:p>
          </p:txBody>
        </p:sp>
        <p:sp>
          <p:nvSpPr>
            <p:cNvPr id="157704" name="AutoShape 8"/>
            <p:cNvSpPr>
              <a:spLocks noChangeArrowheads="1"/>
            </p:cNvSpPr>
            <p:nvPr/>
          </p:nvSpPr>
          <p:spPr bwMode="auto">
            <a:xfrm>
              <a:off x="240" y="3456"/>
              <a:ext cx="4320" cy="528"/>
            </a:xfrm>
            <a:prstGeom prst="roundRect">
              <a:avLst>
                <a:gd name="adj" fmla="val 16667"/>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1600" dirty="0">
                  <a:latin typeface="Times New Roman" pitchFamily="18" charset="0"/>
                </a:rPr>
                <a:t>IMPACT/DAMPAK</a:t>
              </a:r>
            </a:p>
            <a:p>
              <a:pPr algn="ctr"/>
              <a:r>
                <a:rPr lang="en-US" sz="1600" dirty="0" err="1">
                  <a:latin typeface="Times New Roman" pitchFamily="18" charset="0"/>
                </a:rPr>
                <a:t>Pengaruh</a:t>
              </a:r>
              <a:r>
                <a:rPr lang="en-US" sz="1600" dirty="0">
                  <a:latin typeface="Times New Roman" pitchFamily="18" charset="0"/>
                </a:rPr>
                <a:t> yang </a:t>
              </a:r>
              <a:r>
                <a:rPr lang="en-US" sz="1600" dirty="0" err="1">
                  <a:latin typeface="Times New Roman" pitchFamily="18" charset="0"/>
                </a:rPr>
                <a:t>ditimbulkan</a:t>
              </a:r>
              <a:r>
                <a:rPr lang="en-US" sz="1600" dirty="0">
                  <a:latin typeface="Times New Roman" pitchFamily="18" charset="0"/>
                </a:rPr>
                <a:t> </a:t>
              </a:r>
              <a:r>
                <a:rPr lang="en-US" sz="1600" dirty="0" err="1">
                  <a:latin typeface="Times New Roman" pitchFamily="18" charset="0"/>
                </a:rPr>
                <a:t>dari</a:t>
              </a:r>
              <a:r>
                <a:rPr lang="en-US" sz="1600" dirty="0">
                  <a:latin typeface="Times New Roman" pitchFamily="18" charset="0"/>
                </a:rPr>
                <a:t> </a:t>
              </a:r>
              <a:r>
                <a:rPr lang="en-US" sz="1600" dirty="0" err="1">
                  <a:latin typeface="Times New Roman" pitchFamily="18" charset="0"/>
                </a:rPr>
                <a:t>adanya</a:t>
              </a:r>
              <a:r>
                <a:rPr lang="en-US" sz="1600" dirty="0">
                  <a:latin typeface="Times New Roman" pitchFamily="18" charset="0"/>
                </a:rPr>
                <a:t> </a:t>
              </a:r>
              <a:r>
                <a:rPr lang="en-US" sz="1600" dirty="0" err="1">
                  <a:latin typeface="Times New Roman" pitchFamily="18" charset="0"/>
                </a:rPr>
                <a:t>manfaat</a:t>
              </a:r>
              <a:r>
                <a:rPr lang="en-US" sz="1600" dirty="0">
                  <a:latin typeface="Times New Roman" pitchFamily="18" charset="0"/>
                </a:rPr>
                <a:t> yang </a:t>
              </a:r>
              <a:r>
                <a:rPr lang="en-US" sz="1600" dirty="0" err="1">
                  <a:latin typeface="Times New Roman" pitchFamily="18" charset="0"/>
                </a:rPr>
                <a:t>diperoleh</a:t>
              </a:r>
              <a:r>
                <a:rPr lang="en-US" sz="1600" dirty="0">
                  <a:latin typeface="Times New Roman" pitchFamily="18" charset="0"/>
                </a:rPr>
                <a:t> </a:t>
              </a:r>
              <a:r>
                <a:rPr lang="en-US" sz="1600" dirty="0" err="1">
                  <a:latin typeface="Times New Roman" pitchFamily="18" charset="0"/>
                </a:rPr>
                <a:t>dari</a:t>
              </a:r>
              <a:r>
                <a:rPr lang="en-US" sz="1600" dirty="0">
                  <a:latin typeface="Times New Roman" pitchFamily="18" charset="0"/>
                </a:rPr>
                <a:t> </a:t>
              </a:r>
              <a:r>
                <a:rPr lang="en-US" sz="1600" dirty="0" err="1">
                  <a:latin typeface="Times New Roman" pitchFamily="18" charset="0"/>
                </a:rPr>
                <a:t>hasil</a:t>
              </a:r>
              <a:r>
                <a:rPr lang="en-US" sz="1600" dirty="0">
                  <a:latin typeface="Times New Roman" pitchFamily="18" charset="0"/>
                </a:rPr>
                <a:t> </a:t>
              </a:r>
              <a:r>
                <a:rPr lang="en-US" sz="1600" dirty="0" err="1">
                  <a:latin typeface="Times New Roman" pitchFamily="18" charset="0"/>
                </a:rPr>
                <a:t>dari</a:t>
              </a:r>
              <a:r>
                <a:rPr lang="en-US" sz="1600" dirty="0">
                  <a:latin typeface="Times New Roman" pitchFamily="18" charset="0"/>
                </a:rPr>
                <a:t> </a:t>
              </a:r>
              <a:r>
                <a:rPr lang="en-US" sz="1600" dirty="0" err="1">
                  <a:latin typeface="Times New Roman" pitchFamily="18" charset="0"/>
                </a:rPr>
                <a:t>suatu</a:t>
              </a:r>
              <a:r>
                <a:rPr lang="en-US" sz="1600" dirty="0">
                  <a:latin typeface="Times New Roman" pitchFamily="18" charset="0"/>
                </a:rPr>
                <a:t> </a:t>
              </a:r>
            </a:p>
            <a:p>
              <a:pPr algn="ctr"/>
              <a:r>
                <a:rPr lang="en-US" sz="1600" dirty="0" err="1">
                  <a:latin typeface="Times New Roman" pitchFamily="18" charset="0"/>
                </a:rPr>
                <a:t>Kegiatan</a:t>
              </a:r>
              <a:r>
                <a:rPr lang="en-US" sz="1600" dirty="0">
                  <a:latin typeface="Times New Roman" pitchFamily="18" charset="0"/>
                </a:rPr>
                <a:t>. </a:t>
              </a:r>
              <a:r>
                <a:rPr lang="en-US" sz="1600" dirty="0" err="1">
                  <a:latin typeface="Times New Roman" pitchFamily="18" charset="0"/>
                </a:rPr>
                <a:t>Sifatnya</a:t>
              </a:r>
              <a:r>
                <a:rPr lang="en-US" sz="1600" dirty="0">
                  <a:latin typeface="Times New Roman" pitchFamily="18" charset="0"/>
                </a:rPr>
                <a:t> </a:t>
              </a:r>
              <a:r>
                <a:rPr lang="en-US" sz="1600" dirty="0" err="1">
                  <a:latin typeface="Times New Roman" pitchFamily="18" charset="0"/>
                </a:rPr>
                <a:t>makro</a:t>
              </a:r>
              <a:r>
                <a:rPr lang="en-US" sz="1600" dirty="0">
                  <a:latin typeface="Times New Roman" pitchFamily="18" charset="0"/>
                </a:rPr>
                <a:t>, regional</a:t>
              </a:r>
            </a:p>
          </p:txBody>
        </p:sp>
      </p:grpSp>
      <p:sp>
        <p:nvSpPr>
          <p:cNvPr id="157705" name="AutoShape 9"/>
          <p:cNvSpPr>
            <a:spLocks noChangeArrowheads="1"/>
          </p:cNvSpPr>
          <p:nvPr/>
        </p:nvSpPr>
        <p:spPr bwMode="auto">
          <a:xfrm>
            <a:off x="7162800" y="685800"/>
            <a:ext cx="1828800" cy="685800"/>
          </a:xfrm>
          <a:prstGeom prst="roundRect">
            <a:avLst>
              <a:gd name="adj" fmla="val 16667"/>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sz="1600">
                <a:solidFill>
                  <a:srgbClr val="660066"/>
                </a:solidFill>
                <a:latin typeface="Times New Roman" pitchFamily="18" charset="0"/>
              </a:rPr>
              <a:t>Jumlah Dana</a:t>
            </a:r>
          </a:p>
          <a:p>
            <a:pPr algn="ctr"/>
            <a:r>
              <a:rPr lang="en-US" sz="1600">
                <a:solidFill>
                  <a:srgbClr val="660066"/>
                </a:solidFill>
                <a:latin typeface="Times New Roman" pitchFamily="18" charset="0"/>
              </a:rPr>
              <a:t>Rp</a:t>
            </a:r>
          </a:p>
        </p:txBody>
      </p:sp>
      <p:sp>
        <p:nvSpPr>
          <p:cNvPr id="157706" name="AutoShape 10"/>
          <p:cNvSpPr>
            <a:spLocks noChangeArrowheads="1"/>
          </p:cNvSpPr>
          <p:nvPr/>
        </p:nvSpPr>
        <p:spPr bwMode="auto">
          <a:xfrm>
            <a:off x="7162800" y="1524000"/>
            <a:ext cx="1828800" cy="838200"/>
          </a:xfrm>
          <a:prstGeom prst="roundRect">
            <a:avLst>
              <a:gd name="adj" fmla="val 16667"/>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sz="1400">
                <a:solidFill>
                  <a:srgbClr val="660066"/>
                </a:solidFill>
                <a:latin typeface="Times New Roman" pitchFamily="18" charset="0"/>
              </a:rPr>
              <a:t>1.Ketaatan pd Hk</a:t>
            </a:r>
          </a:p>
          <a:p>
            <a:pPr algn="ctr"/>
            <a:r>
              <a:rPr lang="en-US" sz="1400">
                <a:solidFill>
                  <a:srgbClr val="660066"/>
                </a:solidFill>
                <a:latin typeface="Times New Roman" pitchFamily="18" charset="0"/>
              </a:rPr>
              <a:t>/Aturan</a:t>
            </a:r>
          </a:p>
          <a:p>
            <a:pPr algn="ctr"/>
            <a:r>
              <a:rPr lang="en-US" sz="1400">
                <a:solidFill>
                  <a:srgbClr val="660066"/>
                </a:solidFill>
                <a:latin typeface="Times New Roman" pitchFamily="18" charset="0"/>
              </a:rPr>
              <a:t>2.Rata-rata Waktu</a:t>
            </a:r>
          </a:p>
          <a:p>
            <a:pPr algn="ctr"/>
            <a:r>
              <a:rPr lang="en-US" sz="1400">
                <a:solidFill>
                  <a:srgbClr val="660066"/>
                </a:solidFill>
                <a:latin typeface="Times New Roman" pitchFamily="18" charset="0"/>
              </a:rPr>
              <a:t>Pengadaan</a:t>
            </a:r>
          </a:p>
        </p:txBody>
      </p:sp>
      <p:sp>
        <p:nvSpPr>
          <p:cNvPr id="157707" name="AutoShape 11"/>
          <p:cNvSpPr>
            <a:spLocks noChangeArrowheads="1"/>
          </p:cNvSpPr>
          <p:nvPr/>
        </p:nvSpPr>
        <p:spPr bwMode="auto">
          <a:xfrm>
            <a:off x="7162800" y="228600"/>
            <a:ext cx="1828800" cy="381000"/>
          </a:xfrm>
          <a:prstGeom prst="roundRect">
            <a:avLst>
              <a:gd name="adj" fmla="val 16667"/>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sz="1600">
                <a:solidFill>
                  <a:srgbClr val="660066"/>
                </a:solidFill>
                <a:latin typeface="Times New Roman" pitchFamily="18" charset="0"/>
              </a:rPr>
              <a:t>Pengadaan O.Generik</a:t>
            </a:r>
          </a:p>
        </p:txBody>
      </p:sp>
      <p:sp>
        <p:nvSpPr>
          <p:cNvPr id="157708" name="AutoShape 12"/>
          <p:cNvSpPr>
            <a:spLocks noChangeArrowheads="1"/>
          </p:cNvSpPr>
          <p:nvPr/>
        </p:nvSpPr>
        <p:spPr bwMode="auto">
          <a:xfrm>
            <a:off x="7162800" y="2590800"/>
            <a:ext cx="1828800" cy="838200"/>
          </a:xfrm>
          <a:prstGeom prst="roundRect">
            <a:avLst>
              <a:gd name="adj" fmla="val 16667"/>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sz="1400">
                <a:solidFill>
                  <a:srgbClr val="660066"/>
                </a:solidFill>
                <a:latin typeface="Times New Roman" pitchFamily="18" charset="0"/>
              </a:rPr>
              <a:t>Jumlah Obat Generik</a:t>
            </a:r>
          </a:p>
          <a:p>
            <a:pPr algn="ctr"/>
            <a:r>
              <a:rPr lang="en-US" sz="1400">
                <a:solidFill>
                  <a:srgbClr val="660066"/>
                </a:solidFill>
                <a:latin typeface="Times New Roman" pitchFamily="18" charset="0"/>
              </a:rPr>
              <a:t>Yang tersedia</a:t>
            </a:r>
          </a:p>
        </p:txBody>
      </p:sp>
      <p:sp>
        <p:nvSpPr>
          <p:cNvPr id="157709" name="AutoShape 13"/>
          <p:cNvSpPr>
            <a:spLocks noChangeArrowheads="1"/>
          </p:cNvSpPr>
          <p:nvPr/>
        </p:nvSpPr>
        <p:spPr bwMode="auto">
          <a:xfrm>
            <a:off x="7162800" y="3810000"/>
            <a:ext cx="1828800" cy="838200"/>
          </a:xfrm>
          <a:prstGeom prst="roundRect">
            <a:avLst>
              <a:gd name="adj" fmla="val 16667"/>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sz="1400">
                <a:solidFill>
                  <a:srgbClr val="660066"/>
                </a:solidFill>
                <a:latin typeface="Times New Roman" pitchFamily="18" charset="0"/>
              </a:rPr>
              <a:t>Kualitas pengobatan</a:t>
            </a:r>
          </a:p>
        </p:txBody>
      </p:sp>
      <p:sp>
        <p:nvSpPr>
          <p:cNvPr id="157710" name="AutoShape 14"/>
          <p:cNvSpPr>
            <a:spLocks noChangeArrowheads="1"/>
          </p:cNvSpPr>
          <p:nvPr/>
        </p:nvSpPr>
        <p:spPr bwMode="auto">
          <a:xfrm>
            <a:off x="7162800" y="4800600"/>
            <a:ext cx="1828800" cy="762000"/>
          </a:xfrm>
          <a:prstGeom prst="roundRect">
            <a:avLst>
              <a:gd name="adj" fmla="val 16667"/>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sz="1400">
                <a:solidFill>
                  <a:srgbClr val="660066"/>
                </a:solidFill>
                <a:latin typeface="Times New Roman" pitchFamily="18" charset="0"/>
              </a:rPr>
              <a:t>Tingkat Kesembuhan</a:t>
            </a:r>
          </a:p>
        </p:txBody>
      </p:sp>
      <p:sp>
        <p:nvSpPr>
          <p:cNvPr id="157711" name="AutoShape 15"/>
          <p:cNvSpPr>
            <a:spLocks noChangeArrowheads="1"/>
          </p:cNvSpPr>
          <p:nvPr/>
        </p:nvSpPr>
        <p:spPr bwMode="auto">
          <a:xfrm>
            <a:off x="7162800" y="5715000"/>
            <a:ext cx="1828800" cy="838200"/>
          </a:xfrm>
          <a:prstGeom prst="roundRect">
            <a:avLst>
              <a:gd name="adj" fmla="val 16667"/>
            </a:avLst>
          </a:prstGeom>
          <a:solidFill>
            <a:schemeClr val="accent1"/>
          </a:solidFill>
          <a:ln w="12700" cap="sq">
            <a:solidFill>
              <a:schemeClr val="tx1"/>
            </a:solidFill>
            <a:round/>
            <a:headEnd type="none" w="sm" len="sm"/>
            <a:tailEnd type="none" w="sm" len="sm"/>
          </a:ln>
          <a:effectLst/>
        </p:spPr>
        <p:txBody>
          <a:bodyPr wrap="none" anchor="ctr"/>
          <a:lstStyle/>
          <a:p>
            <a:pPr algn="ctr"/>
            <a:r>
              <a:rPr lang="en-US" sz="1400">
                <a:solidFill>
                  <a:srgbClr val="660066"/>
                </a:solidFill>
                <a:latin typeface="Times New Roman" pitchFamily="18" charset="0"/>
              </a:rPr>
              <a:t>Tingkat Kesehatan Masy</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EF03AB4E-43C0-454E-8135-B56CCEB0076E}" type="slidenum">
              <a:rPr lang="en-US"/>
              <a:pPr/>
              <a:t>38</a:t>
            </a:fld>
            <a:endParaRPr lang="en-US"/>
          </a:p>
        </p:txBody>
      </p:sp>
      <p:sp>
        <p:nvSpPr>
          <p:cNvPr id="1110018" name="Text Box 2"/>
          <p:cNvSpPr txBox="1">
            <a:spLocks noChangeArrowheads="1"/>
          </p:cNvSpPr>
          <p:nvPr/>
        </p:nvSpPr>
        <p:spPr bwMode="auto">
          <a:xfrm>
            <a:off x="0" y="785794"/>
            <a:ext cx="91440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err="1">
                <a:latin typeface="Tahoma" pitchFamily="34" charset="0"/>
              </a:rPr>
              <a:t>Contoh</a:t>
            </a:r>
            <a:r>
              <a:rPr lang="en-US" sz="2400" b="1" dirty="0">
                <a:latin typeface="Tahoma" pitchFamily="34" charset="0"/>
              </a:rPr>
              <a:t> </a:t>
            </a:r>
            <a:r>
              <a:rPr lang="en-US" sz="2400" b="1" dirty="0" err="1">
                <a:latin typeface="Tahoma" pitchFamily="34" charset="0"/>
              </a:rPr>
              <a:t>Indikator</a:t>
            </a:r>
            <a:r>
              <a:rPr lang="en-US" sz="2400" b="1" dirty="0">
                <a:latin typeface="Tahoma" pitchFamily="34" charset="0"/>
              </a:rPr>
              <a:t> </a:t>
            </a:r>
            <a:r>
              <a:rPr lang="en-US" sz="2400" b="1" dirty="0" err="1">
                <a:latin typeface="Tahoma" pitchFamily="34" charset="0"/>
              </a:rPr>
              <a:t>Bidang</a:t>
            </a:r>
            <a:r>
              <a:rPr lang="en-US" sz="2400" b="1" dirty="0">
                <a:latin typeface="Tahoma" pitchFamily="34" charset="0"/>
              </a:rPr>
              <a:t> Pembangunan </a:t>
            </a:r>
            <a:r>
              <a:rPr lang="en-US" sz="2400" b="1" dirty="0" err="1">
                <a:latin typeface="Tahoma" pitchFamily="34" charset="0"/>
              </a:rPr>
              <a:t>Kesehatan</a:t>
            </a:r>
            <a:endParaRPr lang="en-US" sz="2400" b="1" dirty="0">
              <a:latin typeface="Tahoma" pitchFamily="34" charset="0"/>
            </a:endParaRPr>
          </a:p>
        </p:txBody>
      </p:sp>
      <p:graphicFrame>
        <p:nvGraphicFramePr>
          <p:cNvPr id="1110019" name="Object 3"/>
          <p:cNvGraphicFramePr>
            <a:graphicFrameLocks noGrp="1" noChangeAspect="1"/>
          </p:cNvGraphicFramePr>
          <p:nvPr>
            <p:ph sz="half" idx="1"/>
          </p:nvPr>
        </p:nvGraphicFramePr>
        <p:xfrm>
          <a:off x="285720" y="1285861"/>
          <a:ext cx="8501122" cy="4714908"/>
        </p:xfrm>
        <a:graphic>
          <a:graphicData uri="http://schemas.openxmlformats.org/presentationml/2006/ole">
            <mc:AlternateContent xmlns:mc="http://schemas.openxmlformats.org/markup-compatibility/2006">
              <mc:Choice xmlns:v="urn:schemas-microsoft-com:vml" Requires="v">
                <p:oleObj spid="_x0000_s247820" name="Document" r:id="rId4" imgW="7095768" imgH="5956737" progId="Word.Document.8">
                  <p:embed/>
                </p:oleObj>
              </mc:Choice>
              <mc:Fallback>
                <p:oleObj name="Document" r:id="rId4" imgW="7095768" imgH="5956737"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1285861"/>
                        <a:ext cx="8501122" cy="4714908"/>
                      </a:xfrm>
                      <a:prstGeom prst="rect">
                        <a:avLst/>
                      </a:prstGeom>
                      <a:solidFill>
                        <a:srgbClr val="FFFF66"/>
                      </a:solidFill>
                    </p:spPr>
                  </p:pic>
                </p:oleObj>
              </mc:Fallback>
            </mc:AlternateContent>
          </a:graphicData>
        </a:graphic>
      </p:graphicFrame>
      <p:pic>
        <p:nvPicPr>
          <p:cNvPr id="9" name="Picture 41" descr="INDONESIA FLAG"/>
          <p:cNvPicPr>
            <a:picLocks noChangeAspect="1" noChangeArrowheads="1" noCrop="1"/>
          </p:cNvPicPr>
          <p:nvPr/>
        </p:nvPicPr>
        <p:blipFill>
          <a:blip r:embed="rId6"/>
          <a:srcRect/>
          <a:stretch>
            <a:fillRect/>
          </a:stretch>
        </p:blipFill>
        <p:spPr bwMode="auto">
          <a:xfrm>
            <a:off x="8458200" y="42842"/>
            <a:ext cx="685800" cy="457200"/>
          </a:xfrm>
          <a:prstGeom prst="rect">
            <a:avLst/>
          </a:prstGeom>
          <a:noFill/>
          <a:ln w="9525">
            <a:noFill/>
            <a:miter lim="800000"/>
            <a:headEnd/>
            <a:tailEnd/>
          </a:ln>
        </p:spPr>
      </p:pic>
      <p:pic>
        <p:nvPicPr>
          <p:cNvPr id="10" name="Picture 2"/>
          <p:cNvPicPr>
            <a:picLocks noChangeAspect="1" noChangeArrowheads="1"/>
          </p:cNvPicPr>
          <p:nvPr/>
        </p:nvPicPr>
        <p:blipFill>
          <a:blip r:embed="rId7"/>
          <a:srcRect l="19766" t="17578" r="20388" b="70703"/>
          <a:stretch>
            <a:fillRect/>
          </a:stretch>
        </p:blipFill>
        <p:spPr bwMode="auto">
          <a:xfrm>
            <a:off x="428596" y="83860"/>
            <a:ext cx="7786742" cy="743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C596644-7868-4EF9-A5F8-27478452F7D3}" type="slidenum">
              <a:rPr lang="en-US"/>
              <a:pPr/>
              <a:t>39</a:t>
            </a:fld>
            <a:endParaRPr lang="en-US"/>
          </a:p>
        </p:txBody>
      </p:sp>
      <p:sp>
        <p:nvSpPr>
          <p:cNvPr id="1112066" name="Text Box 2"/>
          <p:cNvSpPr txBox="1">
            <a:spLocks noChangeArrowheads="1"/>
          </p:cNvSpPr>
          <p:nvPr/>
        </p:nvSpPr>
        <p:spPr bwMode="auto">
          <a:xfrm>
            <a:off x="-71470" y="824195"/>
            <a:ext cx="9144000" cy="461665"/>
          </a:xfrm>
          <a:prstGeom prst="rect">
            <a:avLst/>
          </a:prstGeom>
          <a:noFill/>
          <a:ln w="9525">
            <a:noFill/>
            <a:miter lim="800000"/>
            <a:headEnd/>
            <a:tailEnd/>
          </a:ln>
          <a:effectLst/>
        </p:spPr>
        <p:txBody>
          <a:bodyPr wrap="square">
            <a:spAutoFit/>
          </a:bodyPr>
          <a:lstStyle/>
          <a:p>
            <a:pPr algn="ctr">
              <a:spcBef>
                <a:spcPct val="50000"/>
              </a:spcBef>
            </a:pPr>
            <a:r>
              <a:rPr lang="en-US" sz="2400" b="1" dirty="0" err="1">
                <a:latin typeface="Tahoma" pitchFamily="34" charset="0"/>
              </a:rPr>
              <a:t>Contoh</a:t>
            </a:r>
            <a:r>
              <a:rPr lang="en-US" sz="2400" b="1" dirty="0">
                <a:latin typeface="Tahoma" pitchFamily="34" charset="0"/>
              </a:rPr>
              <a:t> </a:t>
            </a:r>
            <a:r>
              <a:rPr lang="en-US" sz="2400" b="1" dirty="0" err="1">
                <a:latin typeface="Tahoma" pitchFamily="34" charset="0"/>
              </a:rPr>
              <a:t>Indikator</a:t>
            </a:r>
            <a:r>
              <a:rPr lang="en-US" sz="2400" b="1" dirty="0">
                <a:latin typeface="Tahoma" pitchFamily="34" charset="0"/>
              </a:rPr>
              <a:t> </a:t>
            </a:r>
            <a:r>
              <a:rPr lang="en-US" sz="2400" b="1" dirty="0" err="1">
                <a:latin typeface="Tahoma" pitchFamily="34" charset="0"/>
              </a:rPr>
              <a:t>Bidang</a:t>
            </a:r>
            <a:r>
              <a:rPr lang="en-US" sz="2400" b="1" dirty="0">
                <a:latin typeface="Tahoma" pitchFamily="34" charset="0"/>
              </a:rPr>
              <a:t> Pembangunan </a:t>
            </a:r>
            <a:r>
              <a:rPr lang="en-US" sz="2400" b="1" dirty="0" err="1">
                <a:latin typeface="Tahoma" pitchFamily="34" charset="0"/>
              </a:rPr>
              <a:t>Pendidikan</a:t>
            </a:r>
            <a:endParaRPr lang="en-US" sz="2400" b="1" dirty="0">
              <a:latin typeface="Tahoma" pitchFamily="34" charset="0"/>
            </a:endParaRPr>
          </a:p>
        </p:txBody>
      </p:sp>
      <p:graphicFrame>
        <p:nvGraphicFramePr>
          <p:cNvPr id="1112067" name="Object 3"/>
          <p:cNvGraphicFramePr>
            <a:graphicFrameLocks noGrp="1" noChangeAspect="1"/>
          </p:cNvGraphicFramePr>
          <p:nvPr>
            <p:ph sz="half" idx="1"/>
          </p:nvPr>
        </p:nvGraphicFramePr>
        <p:xfrm>
          <a:off x="1" y="1285860"/>
          <a:ext cx="9143548" cy="4786346"/>
        </p:xfrm>
        <a:graphic>
          <a:graphicData uri="http://schemas.openxmlformats.org/presentationml/2006/ole">
            <mc:AlternateContent xmlns:mc="http://schemas.openxmlformats.org/markup-compatibility/2006">
              <mc:Choice xmlns:v="urn:schemas-microsoft-com:vml" Requires="v">
                <p:oleObj spid="_x0000_s248844" name="Document" r:id="rId4" imgW="7095768" imgH="4781693" progId="Word.Document.8">
                  <p:embed/>
                </p:oleObj>
              </mc:Choice>
              <mc:Fallback>
                <p:oleObj name="Document" r:id="rId4" imgW="7095768" imgH="4781693"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85860"/>
                        <a:ext cx="9143548" cy="4786346"/>
                      </a:xfrm>
                      <a:prstGeom prst="rect">
                        <a:avLst/>
                      </a:prstGeom>
                      <a:solidFill>
                        <a:srgbClr val="FFFF66"/>
                      </a:solidFill>
                    </p:spPr>
                  </p:pic>
                </p:oleObj>
              </mc:Fallback>
            </mc:AlternateContent>
          </a:graphicData>
        </a:graphic>
      </p:graphicFrame>
      <p:pic>
        <p:nvPicPr>
          <p:cNvPr id="9" name="Picture 41" descr="INDONESIA FLAG"/>
          <p:cNvPicPr>
            <a:picLocks noChangeAspect="1" noChangeArrowheads="1" noCrop="1"/>
          </p:cNvPicPr>
          <p:nvPr/>
        </p:nvPicPr>
        <p:blipFill>
          <a:blip r:embed="rId6"/>
          <a:srcRect/>
          <a:stretch>
            <a:fillRect/>
          </a:stretch>
        </p:blipFill>
        <p:spPr bwMode="auto">
          <a:xfrm>
            <a:off x="8458200" y="42842"/>
            <a:ext cx="685800" cy="457200"/>
          </a:xfrm>
          <a:prstGeom prst="rect">
            <a:avLst/>
          </a:prstGeom>
          <a:noFill/>
          <a:ln w="9525">
            <a:noFill/>
            <a:miter lim="800000"/>
            <a:headEnd/>
            <a:tailEnd/>
          </a:ln>
        </p:spPr>
      </p:pic>
      <p:pic>
        <p:nvPicPr>
          <p:cNvPr id="10" name="Picture 2"/>
          <p:cNvPicPr>
            <a:picLocks noChangeAspect="1" noChangeArrowheads="1"/>
          </p:cNvPicPr>
          <p:nvPr/>
        </p:nvPicPr>
        <p:blipFill>
          <a:blip r:embed="rId7"/>
          <a:srcRect l="19766" t="17578" r="20388" b="70703"/>
          <a:stretch>
            <a:fillRect/>
          </a:stretch>
        </p:blipFill>
        <p:spPr bwMode="auto">
          <a:xfrm>
            <a:off x="428596" y="83860"/>
            <a:ext cx="7786742" cy="743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Sesi 1</a:t>
            </a:r>
            <a:endParaRPr lang="id-ID" dirty="0"/>
          </a:p>
        </p:txBody>
      </p:sp>
      <p:sp>
        <p:nvSpPr>
          <p:cNvPr id="3" name="Content Placeholder 2"/>
          <p:cNvSpPr>
            <a:spLocks noGrp="1"/>
          </p:cNvSpPr>
          <p:nvPr>
            <p:ph idx="1"/>
          </p:nvPr>
        </p:nvSpPr>
        <p:spPr>
          <a:xfrm>
            <a:off x="457200" y="1600201"/>
            <a:ext cx="8229600" cy="820688"/>
          </a:xfrm>
        </p:spPr>
        <p:txBody>
          <a:bodyPr/>
          <a:lstStyle/>
          <a:p>
            <a:pPr marL="0" indent="0" algn="ctr">
              <a:buNone/>
            </a:pPr>
            <a:r>
              <a:rPr lang="id-ID" sz="4400" dirty="0" smtClean="0"/>
              <a:t>PRINSIP-PRINSIP ANGGARAN DAERAH BERBASIS KINERJA</a:t>
            </a:r>
            <a:endParaRPr lang="id-ID" sz="4400" dirty="0"/>
          </a:p>
        </p:txBody>
      </p:sp>
    </p:spTree>
    <p:extLst>
      <p:ext uri="{BB962C8B-B14F-4D97-AF65-F5344CB8AC3E}">
        <p14:creationId xmlns:p14="http://schemas.microsoft.com/office/powerpoint/2010/main" val="3254541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40</a:t>
            </a:fld>
            <a:endParaRPr lang="en-US"/>
          </a:p>
        </p:txBody>
      </p:sp>
      <p:pic>
        <p:nvPicPr>
          <p:cNvPr id="230402" name="Picture 2"/>
          <p:cNvPicPr>
            <a:picLocks noChangeAspect="1" noChangeArrowheads="1"/>
          </p:cNvPicPr>
          <p:nvPr/>
        </p:nvPicPr>
        <p:blipFill>
          <a:blip r:embed="rId2"/>
          <a:srcRect l="19766" t="31250" r="20388" b="56055"/>
          <a:stretch>
            <a:fillRect/>
          </a:stretch>
        </p:blipFill>
        <p:spPr bwMode="auto">
          <a:xfrm>
            <a:off x="642910" y="-24"/>
            <a:ext cx="7786742" cy="928694"/>
          </a:xfrm>
          <a:prstGeom prst="rect">
            <a:avLst/>
          </a:prstGeom>
          <a:noFill/>
          <a:ln w="9525">
            <a:noFill/>
            <a:miter lim="800000"/>
            <a:headEnd/>
            <a:tailEnd/>
          </a:ln>
          <a:effectLst/>
        </p:spPr>
      </p:pic>
      <p:sp>
        <p:nvSpPr>
          <p:cNvPr id="9" name="Rectangle 8"/>
          <p:cNvSpPr/>
          <p:nvPr/>
        </p:nvSpPr>
        <p:spPr>
          <a:xfrm>
            <a:off x="285720" y="1005472"/>
            <a:ext cx="8858280" cy="923330"/>
          </a:xfrm>
          <a:prstGeom prst="rect">
            <a:avLst/>
          </a:prstGeom>
          <a:blipFill dpi="0" rotWithShape="1">
            <a:blip r:embed="rId3">
              <a:alphaModFix amt="12000"/>
            </a:blip>
            <a:srcRect/>
            <a:stretch>
              <a:fillRect/>
            </a:stretch>
          </a:blipFill>
        </p:spPr>
        <p:txBody>
          <a:bodyPr wrap="square">
            <a:spAutoFit/>
          </a:bodyPr>
          <a:lstStyle/>
          <a:p>
            <a:pPr algn="r"/>
            <a:r>
              <a:rPr lang="id-ID" dirty="0" smtClean="0"/>
              <a:t>Capaian kinerja merupakan  ukuran prestasi kerja yang akan dicapai yang berwujud kualitas, kuantitas, efisiensi dan efektifitas pelaksanaan dari setiap program dan kegiatan.</a:t>
            </a:r>
          </a:p>
        </p:txBody>
      </p:sp>
      <p:pic>
        <p:nvPicPr>
          <p:cNvPr id="10" name="Picture 41" descr="INDONESIA FLAG"/>
          <p:cNvPicPr>
            <a:picLocks noChangeAspect="1" noChangeArrowheads="1" noCrop="1"/>
          </p:cNvPicPr>
          <p:nvPr/>
        </p:nvPicPr>
        <p:blipFill>
          <a:blip r:embed="rId4"/>
          <a:srcRect/>
          <a:stretch>
            <a:fillRect/>
          </a:stretch>
        </p:blipFill>
        <p:spPr bwMode="auto">
          <a:xfrm>
            <a:off x="8458200" y="42842"/>
            <a:ext cx="685800" cy="457200"/>
          </a:xfrm>
          <a:prstGeom prst="rect">
            <a:avLst/>
          </a:prstGeom>
          <a:noFill/>
          <a:ln w="9525">
            <a:noFill/>
            <a:miter lim="800000"/>
            <a:headEnd/>
            <a:tailEnd/>
          </a:ln>
        </p:spPr>
      </p:pic>
      <p:sp>
        <p:nvSpPr>
          <p:cNvPr id="11" name="Rectangle 10"/>
          <p:cNvSpPr/>
          <p:nvPr/>
        </p:nvSpPr>
        <p:spPr>
          <a:xfrm>
            <a:off x="-32" y="2228671"/>
            <a:ext cx="8001056" cy="1200329"/>
          </a:xfrm>
          <a:prstGeom prst="rect">
            <a:avLst/>
          </a:prstGeom>
          <a:blipFill dpi="0" rotWithShape="1">
            <a:blip r:embed="rId5">
              <a:alphaModFix amt="18000"/>
            </a:blip>
            <a:srcRect/>
            <a:stretch>
              <a:fillRect/>
            </a:stretch>
          </a:blipFill>
        </p:spPr>
        <p:txBody>
          <a:bodyPr wrap="square">
            <a:spAutoFit/>
          </a:bodyPr>
          <a:lstStyle/>
          <a:p>
            <a:r>
              <a:rPr lang="id-ID" dirty="0" smtClean="0"/>
              <a:t>Tolok ukur kinerja mencakup dua hal: </a:t>
            </a:r>
            <a:r>
              <a:rPr lang="id-ID" i="1" dirty="0" smtClean="0"/>
              <a:t>unsur keberhasilan yang diukur dan tingkat pencapaian setiap unsur keberhasilan. Setiap program atau </a:t>
            </a:r>
            <a:r>
              <a:rPr lang="id-ID" dirty="0" smtClean="0"/>
              <a:t>kegiatan minimal mempunyai satu unsur ukuran keberhasilan dan tingkat pencapaiannya (target kinerja) yang digunakan sebagai tolok ukur kinerja.</a:t>
            </a:r>
          </a:p>
        </p:txBody>
      </p:sp>
      <p:sp>
        <p:nvSpPr>
          <p:cNvPr id="12" name="Rectangle 11"/>
          <p:cNvSpPr/>
          <p:nvPr/>
        </p:nvSpPr>
        <p:spPr>
          <a:xfrm>
            <a:off x="285752" y="3714752"/>
            <a:ext cx="8858280" cy="1200329"/>
          </a:xfrm>
          <a:prstGeom prst="rect">
            <a:avLst/>
          </a:prstGeom>
          <a:blipFill dpi="0" rotWithShape="1">
            <a:blip r:embed="rId6">
              <a:alphaModFix amt="11000"/>
            </a:blip>
            <a:srcRect/>
            <a:stretch>
              <a:fillRect/>
            </a:stretch>
          </a:blipFill>
        </p:spPr>
        <p:txBody>
          <a:bodyPr wrap="square">
            <a:spAutoFit/>
          </a:bodyPr>
          <a:lstStyle/>
          <a:p>
            <a:pPr algn="r"/>
            <a:r>
              <a:rPr lang="id-ID" dirty="0" smtClean="0"/>
              <a:t>Tolok ukur kinerja menunjukkan unsur-unsur keberhasilan yang diukur dan tingkat pelayanan yang akan dicapai (</a:t>
            </a:r>
            <a:r>
              <a:rPr lang="id-ID" i="1" dirty="0" smtClean="0"/>
              <a:t>output) dari suatu program atau kegiatan dalam </a:t>
            </a:r>
            <a:r>
              <a:rPr lang="id-ID" dirty="0" smtClean="0"/>
              <a:t>satu tahun anggaran tertentu. </a:t>
            </a:r>
            <a:r>
              <a:rPr lang="id-ID" i="1" dirty="0" smtClean="0"/>
              <a:t>Output tersebut selanjutnya </a:t>
            </a:r>
            <a:r>
              <a:rPr lang="id-ID" dirty="0" smtClean="0"/>
              <a:t>menjadi dasar untuk menilai kewajaran biaya yang dianggarkan (</a:t>
            </a:r>
            <a:r>
              <a:rPr lang="id-ID" i="1" dirty="0" smtClean="0"/>
              <a:t>input).</a:t>
            </a:r>
          </a:p>
        </p:txBody>
      </p:sp>
      <p:sp>
        <p:nvSpPr>
          <p:cNvPr id="13" name="Rectangle 12"/>
          <p:cNvSpPr/>
          <p:nvPr/>
        </p:nvSpPr>
        <p:spPr>
          <a:xfrm>
            <a:off x="0" y="5143512"/>
            <a:ext cx="8072462" cy="923330"/>
          </a:xfrm>
          <a:prstGeom prst="rect">
            <a:avLst/>
          </a:prstGeom>
          <a:blipFill dpi="0" rotWithShape="1">
            <a:blip r:embed="rId7">
              <a:alphaModFix amt="22000"/>
            </a:blip>
            <a:srcRect/>
            <a:stretch>
              <a:fillRect/>
            </a:stretch>
          </a:blipFill>
        </p:spPr>
        <p:txBody>
          <a:bodyPr wrap="square">
            <a:spAutoFit/>
          </a:bodyPr>
          <a:lstStyle/>
          <a:p>
            <a:r>
              <a:rPr lang="id-ID" dirty="0" smtClean="0"/>
              <a:t>Jumlah anggaran belanja (</a:t>
            </a:r>
            <a:r>
              <a:rPr lang="id-ID" i="1" dirty="0" smtClean="0"/>
              <a:t>input) yang dinilai wajar untuk  </a:t>
            </a:r>
            <a:r>
              <a:rPr lang="id-ID" dirty="0" smtClean="0"/>
              <a:t>menghasilkan </a:t>
            </a:r>
            <a:r>
              <a:rPr lang="id-ID" i="1" dirty="0" smtClean="0"/>
              <a:t>output tertentu menunjukkan hubungan </a:t>
            </a:r>
            <a:r>
              <a:rPr lang="id-ID" dirty="0" smtClean="0"/>
              <a:t>rasional berupa </a:t>
            </a:r>
            <a:r>
              <a:rPr lang="id-ID" i="1" dirty="0" smtClean="0"/>
              <a:t>standar biaya atau harga satuan unit biaya.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41</a:t>
            </a:fld>
            <a:endParaRPr lang="en-US"/>
          </a:p>
        </p:txBody>
      </p:sp>
      <p:pic>
        <p:nvPicPr>
          <p:cNvPr id="230402" name="Picture 2"/>
          <p:cNvPicPr>
            <a:picLocks noChangeAspect="1" noChangeArrowheads="1"/>
          </p:cNvPicPr>
          <p:nvPr/>
        </p:nvPicPr>
        <p:blipFill>
          <a:blip r:embed="rId2"/>
          <a:srcRect l="19766" t="31250" r="20388" b="56055"/>
          <a:stretch>
            <a:fillRect/>
          </a:stretch>
        </p:blipFill>
        <p:spPr bwMode="auto">
          <a:xfrm>
            <a:off x="642910" y="-24"/>
            <a:ext cx="7786742" cy="928694"/>
          </a:xfrm>
          <a:prstGeom prst="rect">
            <a:avLst/>
          </a:prstGeom>
          <a:noFill/>
          <a:ln w="9525">
            <a:noFill/>
            <a:miter lim="800000"/>
            <a:headEnd/>
            <a:tailEnd/>
          </a:ln>
          <a:effectLst/>
        </p:spPr>
      </p:pic>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graphicFrame>
        <p:nvGraphicFramePr>
          <p:cNvPr id="16" name="Diagram 15"/>
          <p:cNvGraphicFramePr/>
          <p:nvPr/>
        </p:nvGraphicFramePr>
        <p:xfrm>
          <a:off x="-285784" y="1285860"/>
          <a:ext cx="9929850"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nvGraphicFramePr>
        <p:xfrm>
          <a:off x="-357222" y="2285992"/>
          <a:ext cx="10072758" cy="40005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42</a:t>
            </a:fld>
            <a:endParaRPr lang="en-US"/>
          </a:p>
        </p:txBody>
      </p:sp>
      <p:pic>
        <p:nvPicPr>
          <p:cNvPr id="230402" name="Picture 2"/>
          <p:cNvPicPr>
            <a:picLocks noChangeAspect="1" noChangeArrowheads="1"/>
          </p:cNvPicPr>
          <p:nvPr/>
        </p:nvPicPr>
        <p:blipFill>
          <a:blip r:embed="rId2"/>
          <a:srcRect l="19766" t="31250" r="20388" b="56055"/>
          <a:stretch>
            <a:fillRect/>
          </a:stretch>
        </p:blipFill>
        <p:spPr bwMode="auto">
          <a:xfrm>
            <a:off x="642910" y="-24"/>
            <a:ext cx="7786742" cy="928694"/>
          </a:xfrm>
          <a:prstGeom prst="rect">
            <a:avLst/>
          </a:prstGeom>
          <a:noFill/>
          <a:ln w="9525">
            <a:noFill/>
            <a:miter lim="800000"/>
            <a:headEnd/>
            <a:tailEnd/>
          </a:ln>
          <a:effectLst/>
        </p:spPr>
      </p:pic>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graphicFrame>
        <p:nvGraphicFramePr>
          <p:cNvPr id="16" name="Diagram 15"/>
          <p:cNvGraphicFramePr/>
          <p:nvPr/>
        </p:nvGraphicFramePr>
        <p:xfrm>
          <a:off x="-285784" y="1214422"/>
          <a:ext cx="9929850"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p:cNvGraphicFramePr/>
          <p:nvPr/>
        </p:nvGraphicFramePr>
        <p:xfrm>
          <a:off x="500066" y="2143116"/>
          <a:ext cx="8572528" cy="39290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43</a:t>
            </a:fld>
            <a:endParaRPr lang="en-US"/>
          </a:p>
        </p:txBody>
      </p:sp>
      <p:pic>
        <p:nvPicPr>
          <p:cNvPr id="230402" name="Picture 2"/>
          <p:cNvPicPr>
            <a:picLocks noChangeAspect="1" noChangeArrowheads="1"/>
          </p:cNvPicPr>
          <p:nvPr/>
        </p:nvPicPr>
        <p:blipFill>
          <a:blip r:embed="rId2"/>
          <a:srcRect l="19766" t="31250" r="20388" b="56055"/>
          <a:stretch>
            <a:fillRect/>
          </a:stretch>
        </p:blipFill>
        <p:spPr bwMode="auto">
          <a:xfrm>
            <a:off x="642910" y="-24"/>
            <a:ext cx="7786742" cy="928694"/>
          </a:xfrm>
          <a:prstGeom prst="rect">
            <a:avLst/>
          </a:prstGeom>
          <a:noFill/>
          <a:ln w="9525">
            <a:noFill/>
            <a:miter lim="800000"/>
            <a:headEnd/>
            <a:tailEnd/>
          </a:ln>
          <a:effectLst/>
        </p:spPr>
      </p:pic>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graphicFrame>
        <p:nvGraphicFramePr>
          <p:cNvPr id="16" name="Diagram 15"/>
          <p:cNvGraphicFramePr/>
          <p:nvPr/>
        </p:nvGraphicFramePr>
        <p:xfrm>
          <a:off x="-285784" y="1214422"/>
          <a:ext cx="9929850" cy="71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Diagram 14"/>
          <p:cNvGraphicFramePr/>
          <p:nvPr/>
        </p:nvGraphicFramePr>
        <p:xfrm>
          <a:off x="571472" y="2285992"/>
          <a:ext cx="8286808" cy="37862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itle 13"/>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44</a:t>
            </a:fld>
            <a:endParaRPr lang="en-US"/>
          </a:p>
        </p:txBody>
      </p:sp>
      <p:pic>
        <p:nvPicPr>
          <p:cNvPr id="230402" name="Picture 2"/>
          <p:cNvPicPr>
            <a:picLocks noChangeAspect="1" noChangeArrowheads="1"/>
          </p:cNvPicPr>
          <p:nvPr/>
        </p:nvPicPr>
        <p:blipFill>
          <a:blip r:embed="rId2"/>
          <a:srcRect l="19766" t="31250" r="20388" b="56055"/>
          <a:stretch>
            <a:fillRect/>
          </a:stretch>
        </p:blipFill>
        <p:spPr bwMode="auto">
          <a:xfrm>
            <a:off x="642910" y="-24"/>
            <a:ext cx="7786742" cy="928694"/>
          </a:xfrm>
          <a:prstGeom prst="rect">
            <a:avLst/>
          </a:prstGeom>
          <a:noFill/>
          <a:ln w="9525">
            <a:noFill/>
            <a:miter lim="800000"/>
            <a:headEnd/>
            <a:tailEnd/>
          </a:ln>
          <a:effectLst/>
        </p:spPr>
      </p:pic>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sp>
        <p:nvSpPr>
          <p:cNvPr id="11" name="Text Box 2"/>
          <p:cNvSpPr txBox="1">
            <a:spLocks noChangeArrowheads="1"/>
          </p:cNvSpPr>
          <p:nvPr/>
        </p:nvSpPr>
        <p:spPr bwMode="auto">
          <a:xfrm>
            <a:off x="857224" y="1239241"/>
            <a:ext cx="7924800" cy="1689693"/>
          </a:xfrm>
          <a:prstGeom prst="rect">
            <a:avLst/>
          </a:prstGeom>
          <a:noFill/>
          <a:ln w="12700">
            <a:noFill/>
            <a:miter lim="800000"/>
            <a:headEnd type="none" w="sm" len="sm"/>
            <a:tailEnd type="none" w="sm" len="sm"/>
          </a:ln>
          <a:effectLst/>
        </p:spPr>
        <p:txBody>
          <a:bodyPr>
            <a:spAutoFit/>
          </a:bodyPr>
          <a:lstStyle/>
          <a:p>
            <a:pPr algn="ctr">
              <a:lnSpc>
                <a:spcPct val="90000"/>
              </a:lnSpc>
            </a:pPr>
            <a:r>
              <a:rPr kumimoji="1" lang="en-US" sz="2400" b="1" dirty="0">
                <a:latin typeface="Thonburi" pitchFamily="34" charset="-34"/>
              </a:rPr>
              <a:t>REALISASI/CAPAIAN KINERJA</a:t>
            </a:r>
          </a:p>
          <a:p>
            <a:pPr algn="ctr">
              <a:lnSpc>
                <a:spcPct val="70000"/>
              </a:lnSpc>
            </a:pPr>
            <a:endParaRPr kumimoji="1" lang="en-US" sz="2400" b="1" dirty="0">
              <a:solidFill>
                <a:schemeClr val="bg2"/>
              </a:solidFill>
              <a:latin typeface="Thonburi" pitchFamily="34" charset="-34"/>
            </a:endParaRPr>
          </a:p>
          <a:p>
            <a:pPr algn="ctr">
              <a:lnSpc>
                <a:spcPct val="90000"/>
              </a:lnSpc>
            </a:pPr>
            <a:r>
              <a:rPr kumimoji="1" lang="en-US" sz="2400" dirty="0" err="1">
                <a:latin typeface="Thonburi" pitchFamily="34" charset="-34"/>
              </a:rPr>
              <a:t>Merupakan</a:t>
            </a:r>
            <a:r>
              <a:rPr kumimoji="1" lang="en-US" sz="2400" dirty="0">
                <a:latin typeface="Thonburi" pitchFamily="34" charset="-34"/>
              </a:rPr>
              <a:t> </a:t>
            </a:r>
            <a:r>
              <a:rPr kumimoji="1" lang="en-US" sz="2400" dirty="0" err="1">
                <a:latin typeface="Thonburi" pitchFamily="34" charset="-34"/>
              </a:rPr>
              <a:t>informasi</a:t>
            </a:r>
            <a:r>
              <a:rPr kumimoji="1" lang="en-US" sz="2400" dirty="0">
                <a:latin typeface="Thonburi" pitchFamily="34" charset="-34"/>
              </a:rPr>
              <a:t> </a:t>
            </a:r>
            <a:r>
              <a:rPr kumimoji="1" lang="en-US" sz="2400" dirty="0" err="1">
                <a:latin typeface="Thonburi" pitchFamily="34" charset="-34"/>
              </a:rPr>
              <a:t>mengenai</a:t>
            </a:r>
            <a:r>
              <a:rPr kumimoji="1" lang="en-US" sz="2400" dirty="0">
                <a:latin typeface="Thonburi" pitchFamily="34" charset="-34"/>
              </a:rPr>
              <a:t> </a:t>
            </a:r>
            <a:r>
              <a:rPr kumimoji="1" lang="en-US" sz="2400" dirty="0" err="1">
                <a:latin typeface="Thonburi" pitchFamily="34" charset="-34"/>
              </a:rPr>
              <a:t>ukuran</a:t>
            </a:r>
            <a:r>
              <a:rPr kumimoji="1" lang="en-US" sz="2400" dirty="0">
                <a:latin typeface="Thonburi" pitchFamily="34" charset="-34"/>
              </a:rPr>
              <a:t> </a:t>
            </a:r>
            <a:r>
              <a:rPr kumimoji="1" lang="en-US" sz="2400" dirty="0" err="1">
                <a:latin typeface="Thonburi" pitchFamily="34" charset="-34"/>
              </a:rPr>
              <a:t>kinerja</a:t>
            </a:r>
            <a:r>
              <a:rPr kumimoji="1" lang="en-US" sz="2400" dirty="0">
                <a:latin typeface="Thonburi" pitchFamily="34" charset="-34"/>
              </a:rPr>
              <a:t> yang </a:t>
            </a:r>
            <a:r>
              <a:rPr kumimoji="1" lang="en-US" sz="2400" dirty="0" err="1">
                <a:latin typeface="Thonburi" pitchFamily="34" charset="-34"/>
              </a:rPr>
              <a:t>dicapai</a:t>
            </a:r>
            <a:r>
              <a:rPr kumimoji="1" lang="en-US" sz="2400" dirty="0">
                <a:latin typeface="Thonburi" pitchFamily="34" charset="-34"/>
              </a:rPr>
              <a:t> </a:t>
            </a:r>
            <a:r>
              <a:rPr kumimoji="1" lang="en-US" sz="2400" dirty="0" err="1">
                <a:latin typeface="Thonburi" pitchFamily="34" charset="-34"/>
              </a:rPr>
              <a:t>setelah</a:t>
            </a:r>
            <a:r>
              <a:rPr kumimoji="1" lang="en-US" sz="2400" dirty="0">
                <a:latin typeface="Thonburi" pitchFamily="34" charset="-34"/>
              </a:rPr>
              <a:t> </a:t>
            </a:r>
            <a:r>
              <a:rPr kumimoji="1" lang="en-US" sz="2400" dirty="0" err="1">
                <a:latin typeface="Thonburi" pitchFamily="34" charset="-34"/>
              </a:rPr>
              <a:t>dilaksanakannya</a:t>
            </a:r>
            <a:r>
              <a:rPr kumimoji="1" lang="en-US" sz="2400" dirty="0">
                <a:latin typeface="Thonburi" pitchFamily="34" charset="-34"/>
              </a:rPr>
              <a:t> </a:t>
            </a:r>
            <a:r>
              <a:rPr kumimoji="1" lang="en-US" sz="2400" dirty="0" err="1">
                <a:latin typeface="Thonburi" pitchFamily="34" charset="-34"/>
              </a:rPr>
              <a:t>suatu</a:t>
            </a:r>
            <a:r>
              <a:rPr kumimoji="1" lang="en-US" sz="2400" dirty="0">
                <a:latin typeface="Thonburi" pitchFamily="34" charset="-34"/>
              </a:rPr>
              <a:t> </a:t>
            </a:r>
            <a:r>
              <a:rPr kumimoji="1" lang="en-US" sz="2400" dirty="0" err="1">
                <a:latin typeface="Thonburi" pitchFamily="34" charset="-34"/>
              </a:rPr>
              <a:t>kegiatan</a:t>
            </a:r>
            <a:r>
              <a:rPr kumimoji="1" lang="en-US" sz="2400" dirty="0">
                <a:latin typeface="Thonburi" pitchFamily="34" charset="-34"/>
              </a:rPr>
              <a:t> /program </a:t>
            </a:r>
            <a:r>
              <a:rPr kumimoji="1" lang="en-US" sz="2400" dirty="0" err="1">
                <a:latin typeface="Thonburi" pitchFamily="34" charset="-34"/>
              </a:rPr>
              <a:t>tertentu</a:t>
            </a:r>
            <a:r>
              <a:rPr kumimoji="1" lang="en-US" sz="2400" dirty="0"/>
              <a:t> </a:t>
            </a:r>
          </a:p>
        </p:txBody>
      </p:sp>
      <p:sp>
        <p:nvSpPr>
          <p:cNvPr id="12" name="AutoShape 3"/>
          <p:cNvSpPr>
            <a:spLocks noChangeArrowheads="1"/>
          </p:cNvSpPr>
          <p:nvPr/>
        </p:nvSpPr>
        <p:spPr bwMode="auto">
          <a:xfrm>
            <a:off x="1000100" y="3900506"/>
            <a:ext cx="7620000" cy="2171700"/>
          </a:xfrm>
          <a:prstGeom prst="roundRect">
            <a:avLst>
              <a:gd name="adj" fmla="val 4296"/>
            </a:avLst>
          </a:prstGeom>
          <a:solidFill>
            <a:schemeClr val="bg1"/>
          </a:solidFill>
          <a:ln w="12700">
            <a:solidFill>
              <a:schemeClr val="tx2"/>
            </a:solidFill>
            <a:round/>
            <a:headEnd type="none" w="sm" len="sm"/>
            <a:tailEnd type="none" w="sm" len="sm"/>
          </a:ln>
          <a:effectLst>
            <a:outerShdw dist="107763" dir="18900000" algn="ctr" rotWithShape="0">
              <a:schemeClr val="accent1"/>
            </a:outerShdw>
          </a:effectLst>
        </p:spPr>
        <p:txBody>
          <a:bodyPr>
            <a:spAutoFit/>
          </a:bodyPr>
          <a:lstStyle/>
          <a:p>
            <a:pPr marL="457200" indent="-457200">
              <a:lnSpc>
                <a:spcPct val="110000"/>
              </a:lnSpc>
            </a:pPr>
            <a:r>
              <a:rPr kumimoji="1" lang="en-US" sz="3000" b="1" dirty="0">
                <a:solidFill>
                  <a:srgbClr val="996600"/>
                </a:solidFill>
                <a:latin typeface="Tahoma" pitchFamily="34" charset="0"/>
              </a:rPr>
              <a:t>	</a:t>
            </a:r>
            <a:r>
              <a:rPr kumimoji="1" lang="en-US" sz="3000" dirty="0" err="1">
                <a:solidFill>
                  <a:srgbClr val="001400"/>
                </a:solidFill>
                <a:latin typeface="Thonburi" pitchFamily="34" charset="-34"/>
              </a:rPr>
              <a:t>Realisasi</a:t>
            </a:r>
            <a:r>
              <a:rPr kumimoji="1" lang="en-US" sz="3000" dirty="0">
                <a:solidFill>
                  <a:srgbClr val="001400"/>
                </a:solidFill>
                <a:latin typeface="Thonburi" pitchFamily="34" charset="-34"/>
              </a:rPr>
              <a:t>/</a:t>
            </a:r>
            <a:r>
              <a:rPr kumimoji="1" lang="en-US" sz="3000" dirty="0" err="1">
                <a:solidFill>
                  <a:srgbClr val="001400"/>
                </a:solidFill>
                <a:latin typeface="Thonburi" pitchFamily="34" charset="-34"/>
              </a:rPr>
              <a:t>capaian</a:t>
            </a:r>
            <a:r>
              <a:rPr kumimoji="1" lang="en-US" sz="3000" dirty="0">
                <a:solidFill>
                  <a:srgbClr val="001400"/>
                </a:solidFill>
                <a:latin typeface="Thonburi" pitchFamily="34" charset="-34"/>
              </a:rPr>
              <a:t> </a:t>
            </a:r>
            <a:r>
              <a:rPr kumimoji="1" lang="en-US" sz="3000" dirty="0" err="1">
                <a:solidFill>
                  <a:srgbClr val="001400"/>
                </a:solidFill>
                <a:latin typeface="Thonburi" pitchFamily="34" charset="-34"/>
              </a:rPr>
              <a:t>Kinerja</a:t>
            </a:r>
            <a:r>
              <a:rPr kumimoji="1" lang="en-US" sz="3000" dirty="0">
                <a:solidFill>
                  <a:srgbClr val="001400"/>
                </a:solidFill>
                <a:latin typeface="Thonburi" pitchFamily="34" charset="-34"/>
              </a:rPr>
              <a:t> </a:t>
            </a:r>
            <a:r>
              <a:rPr kumimoji="1" lang="en-US" sz="3000" dirty="0" err="1">
                <a:solidFill>
                  <a:srgbClr val="001400"/>
                </a:solidFill>
                <a:latin typeface="Thonburi" pitchFamily="34" charset="-34"/>
              </a:rPr>
              <a:t>Harus</a:t>
            </a:r>
            <a:r>
              <a:rPr kumimoji="1" lang="en-US" sz="3000" dirty="0">
                <a:solidFill>
                  <a:srgbClr val="001400"/>
                </a:solidFill>
                <a:latin typeface="Thonburi" pitchFamily="34" charset="-34"/>
              </a:rPr>
              <a:t>:</a:t>
            </a:r>
          </a:p>
          <a:p>
            <a:pPr marL="457200" indent="-457200">
              <a:lnSpc>
                <a:spcPct val="110000"/>
              </a:lnSpc>
              <a:buFontTx/>
              <a:buAutoNum type="arabicPeriod"/>
            </a:pPr>
            <a:r>
              <a:rPr kumimoji="1" lang="en-US" sz="3000" dirty="0" err="1">
                <a:solidFill>
                  <a:srgbClr val="001400"/>
                </a:solidFill>
                <a:latin typeface="Thonburi" pitchFamily="34" charset="-34"/>
              </a:rPr>
              <a:t>Berupa</a:t>
            </a:r>
            <a:r>
              <a:rPr kumimoji="1" lang="en-US" sz="3000" dirty="0">
                <a:solidFill>
                  <a:srgbClr val="001400"/>
                </a:solidFill>
                <a:latin typeface="Thonburi" pitchFamily="34" charset="-34"/>
              </a:rPr>
              <a:t> </a:t>
            </a:r>
            <a:r>
              <a:rPr kumimoji="1" lang="en-US" sz="3000" dirty="0" err="1">
                <a:solidFill>
                  <a:srgbClr val="001400"/>
                </a:solidFill>
                <a:latin typeface="Thonburi" pitchFamily="34" charset="-34"/>
              </a:rPr>
              <a:t>angka</a:t>
            </a:r>
            <a:r>
              <a:rPr kumimoji="1" lang="en-US" sz="3000" dirty="0">
                <a:solidFill>
                  <a:srgbClr val="001400"/>
                </a:solidFill>
                <a:latin typeface="Thonburi" pitchFamily="34" charset="-34"/>
              </a:rPr>
              <a:t> (</a:t>
            </a:r>
            <a:r>
              <a:rPr kumimoji="1" lang="en-US" sz="3000" dirty="0" err="1">
                <a:solidFill>
                  <a:srgbClr val="001400"/>
                </a:solidFill>
                <a:latin typeface="Thonburi" pitchFamily="34" charset="-34"/>
              </a:rPr>
              <a:t>numerik</a:t>
            </a:r>
            <a:r>
              <a:rPr kumimoji="1" lang="en-US" sz="3000" dirty="0">
                <a:solidFill>
                  <a:srgbClr val="001400"/>
                </a:solidFill>
                <a:latin typeface="Thonburi" pitchFamily="34" charset="-34"/>
              </a:rPr>
              <a:t>)</a:t>
            </a:r>
          </a:p>
          <a:p>
            <a:pPr marL="457200" indent="-457200">
              <a:lnSpc>
                <a:spcPct val="110000"/>
              </a:lnSpc>
              <a:buFontTx/>
              <a:buAutoNum type="arabicPeriod"/>
            </a:pPr>
            <a:r>
              <a:rPr kumimoji="1" lang="en-US" sz="3000" dirty="0" err="1">
                <a:latin typeface="Thonburi" pitchFamily="34" charset="-34"/>
              </a:rPr>
              <a:t>berdasarkan</a:t>
            </a:r>
            <a:r>
              <a:rPr kumimoji="1" lang="en-US" sz="3000" dirty="0">
                <a:latin typeface="Thonburi" pitchFamily="34" charset="-34"/>
              </a:rPr>
              <a:t> </a:t>
            </a:r>
            <a:r>
              <a:rPr kumimoji="1" lang="en-US" sz="3000" dirty="0" err="1">
                <a:latin typeface="Thonburi" pitchFamily="34" charset="-34"/>
              </a:rPr>
              <a:t>fakta</a:t>
            </a:r>
            <a:r>
              <a:rPr kumimoji="1" lang="en-US" sz="3000" dirty="0">
                <a:latin typeface="Thonburi" pitchFamily="34" charset="-34"/>
              </a:rPr>
              <a:t> yang </a:t>
            </a:r>
            <a:r>
              <a:rPr kumimoji="1" lang="en-US" sz="3000" dirty="0" err="1">
                <a:latin typeface="Thonburi" pitchFamily="34" charset="-34"/>
              </a:rPr>
              <a:t>dapat</a:t>
            </a:r>
            <a:r>
              <a:rPr kumimoji="1" lang="en-US" sz="3000" dirty="0">
                <a:latin typeface="Thonburi" pitchFamily="34" charset="-34"/>
              </a:rPr>
              <a:t> </a:t>
            </a:r>
            <a:r>
              <a:rPr kumimoji="1" lang="en-US" sz="3000" dirty="0" err="1">
                <a:latin typeface="Thonburi" pitchFamily="34" charset="-34"/>
              </a:rPr>
              <a:t>dibuktikan</a:t>
            </a:r>
            <a:r>
              <a:rPr kumimoji="1" lang="en-US" sz="3000" dirty="0">
                <a:latin typeface="Thonburi" pitchFamily="34" charset="-34"/>
              </a:rPr>
              <a:t> </a:t>
            </a:r>
            <a:r>
              <a:rPr kumimoji="1" lang="en-US" sz="3000" dirty="0" err="1">
                <a:latin typeface="Thonburi" pitchFamily="34" charset="-34"/>
              </a:rPr>
              <a:t>kebenarannya</a:t>
            </a:r>
            <a:endParaRPr kumimoji="1" lang="en-US" sz="3000" dirty="0">
              <a:latin typeface="Thonburi" pitchFamily="34" charset="-34"/>
            </a:endParaRPr>
          </a:p>
        </p:txBody>
      </p:sp>
      <p:sp>
        <p:nvSpPr>
          <p:cNvPr id="13" name="AutoShape 4"/>
          <p:cNvSpPr>
            <a:spLocks noChangeArrowheads="1"/>
          </p:cNvSpPr>
          <p:nvPr/>
        </p:nvSpPr>
        <p:spPr bwMode="auto">
          <a:xfrm>
            <a:off x="4191000" y="2913732"/>
            <a:ext cx="1066800" cy="914400"/>
          </a:xfrm>
          <a:prstGeom prst="downArrow">
            <a:avLst>
              <a:gd name="adj1" fmla="val 50000"/>
              <a:gd name="adj2" fmla="val 25000"/>
            </a:avLst>
          </a:prstGeom>
          <a:solidFill>
            <a:schemeClr val="bg1"/>
          </a:solidFill>
          <a:ln w="9525">
            <a:solidFill>
              <a:schemeClr val="tx2"/>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nimBg="1" autoUpdateAnimBg="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45</a:t>
            </a:fld>
            <a:endParaRPr lang="en-US"/>
          </a:p>
        </p:txBody>
      </p:sp>
      <p:pic>
        <p:nvPicPr>
          <p:cNvPr id="230402" name="Picture 2"/>
          <p:cNvPicPr>
            <a:picLocks noChangeAspect="1" noChangeArrowheads="1"/>
          </p:cNvPicPr>
          <p:nvPr/>
        </p:nvPicPr>
        <p:blipFill>
          <a:blip r:embed="rId2"/>
          <a:srcRect l="19766" t="45898" r="20388" b="41407"/>
          <a:stretch>
            <a:fillRect/>
          </a:stretch>
        </p:blipFill>
        <p:spPr bwMode="auto">
          <a:xfrm>
            <a:off x="642910" y="71414"/>
            <a:ext cx="7786742" cy="928694"/>
          </a:xfrm>
          <a:prstGeom prst="rect">
            <a:avLst/>
          </a:prstGeom>
          <a:noFill/>
          <a:ln w="9525">
            <a:noFill/>
            <a:miter lim="800000"/>
            <a:headEnd/>
            <a:tailEnd/>
          </a:ln>
          <a:effectLst/>
        </p:spPr>
      </p:pic>
      <p:sp>
        <p:nvSpPr>
          <p:cNvPr id="9" name="Rectangle 8"/>
          <p:cNvSpPr/>
          <p:nvPr/>
        </p:nvSpPr>
        <p:spPr>
          <a:xfrm>
            <a:off x="0" y="1219786"/>
            <a:ext cx="9144000" cy="1015663"/>
          </a:xfrm>
          <a:prstGeom prst="rect">
            <a:avLst/>
          </a:prstGeom>
        </p:spPr>
        <p:txBody>
          <a:bodyPr wrap="square">
            <a:spAutoFit/>
          </a:bodyPr>
          <a:lstStyle/>
          <a:p>
            <a:pPr algn="ctr"/>
            <a:r>
              <a:rPr lang="id-ID" sz="2000" b="1" dirty="0" smtClean="0">
                <a:latin typeface="Bradley Hand ITC" pitchFamily="66" charset="0"/>
              </a:rPr>
              <a:t>Analisis standar belanja merupakan penilaian </a:t>
            </a:r>
            <a:r>
              <a:rPr lang="id-ID" sz="2000" b="1" u="sng" dirty="0" smtClean="0">
                <a:latin typeface="Bradley Hand ITC" pitchFamily="66" charset="0"/>
              </a:rPr>
              <a:t>kewajaran</a:t>
            </a:r>
            <a:r>
              <a:rPr lang="id-ID" sz="2000" b="1" dirty="0" smtClean="0">
                <a:latin typeface="Bradley Hand ITC" pitchFamily="66" charset="0"/>
              </a:rPr>
              <a:t> atas </a:t>
            </a:r>
            <a:r>
              <a:rPr lang="id-ID" sz="2000" b="1" u="sng" dirty="0" smtClean="0">
                <a:solidFill>
                  <a:srgbClr val="FF0000"/>
                </a:solidFill>
                <a:latin typeface="Bradley Hand ITC" pitchFamily="66" charset="0"/>
              </a:rPr>
              <a:t>beban kerja </a:t>
            </a:r>
            <a:r>
              <a:rPr lang="id-ID" sz="2000" b="1" dirty="0" smtClean="0">
                <a:latin typeface="Bradley Hand ITC" pitchFamily="66" charset="0"/>
              </a:rPr>
              <a:t>dan </a:t>
            </a:r>
            <a:r>
              <a:rPr lang="id-ID" sz="2000" b="1" u="sng" dirty="0" smtClean="0">
                <a:solidFill>
                  <a:srgbClr val="FF0000"/>
                </a:solidFill>
                <a:latin typeface="Bradley Hand ITC" pitchFamily="66" charset="0"/>
              </a:rPr>
              <a:t>biaya</a:t>
            </a:r>
            <a:r>
              <a:rPr lang="id-ID" sz="2000" b="1" dirty="0" smtClean="0">
                <a:latin typeface="Bradley Hand ITC" pitchFamily="66" charset="0"/>
              </a:rPr>
              <a:t> yang digunakan untuk melaksanakan suatu program atau kegiatan yang akan dilaksanakan oleh suatu SKPD dalam satu tahun anggaran</a:t>
            </a:r>
          </a:p>
        </p:txBody>
      </p:sp>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graphicFrame>
        <p:nvGraphicFramePr>
          <p:cNvPr id="15" name="Diagram 14"/>
          <p:cNvGraphicFramePr/>
          <p:nvPr/>
        </p:nvGraphicFramePr>
        <p:xfrm>
          <a:off x="-642974" y="3429000"/>
          <a:ext cx="11072858" cy="2714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nvGraphicFramePr>
        <p:xfrm>
          <a:off x="-928726" y="2428868"/>
          <a:ext cx="11430080" cy="7858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0" y="1357298"/>
            <a:ext cx="9144000" cy="523220"/>
          </a:xfrm>
          <a:prstGeom prst="rect">
            <a:avLst/>
          </a:prstGeom>
          <a:noFill/>
          <a:ln w="9525">
            <a:noFill/>
            <a:miter lim="800000"/>
            <a:headEnd/>
            <a:tailEnd/>
          </a:ln>
          <a:effectLst/>
        </p:spPr>
        <p:txBody>
          <a:bodyPr anchor="b">
            <a:spAutoFit/>
          </a:bodyPr>
          <a:lstStyle/>
          <a:p>
            <a:pPr algn="ctr"/>
            <a:r>
              <a:rPr lang="en-US" sz="2800" b="1" dirty="0">
                <a:effectLst>
                  <a:outerShdw blurRad="38100" dist="38100" dir="2700000" algn="tl">
                    <a:srgbClr val="000000"/>
                  </a:outerShdw>
                </a:effectLst>
                <a:latin typeface="Garamond" pitchFamily="18" charset="0"/>
              </a:rPr>
              <a:t>PENILAIAN KEWAJARAN BIAYA</a:t>
            </a:r>
            <a:endParaRPr lang="en-GB" sz="2800" b="1" dirty="0">
              <a:effectLst>
                <a:outerShdw blurRad="38100" dist="38100" dir="2700000" algn="tl">
                  <a:srgbClr val="000000"/>
                </a:outerShdw>
              </a:effectLst>
              <a:latin typeface="Garamond" pitchFamily="18" charset="0"/>
            </a:endParaRPr>
          </a:p>
        </p:txBody>
      </p:sp>
      <p:grpSp>
        <p:nvGrpSpPr>
          <p:cNvPr id="12" name="Group 11"/>
          <p:cNvGrpSpPr/>
          <p:nvPr/>
        </p:nvGrpSpPr>
        <p:grpSpPr>
          <a:xfrm>
            <a:off x="571472" y="2107253"/>
            <a:ext cx="8186766" cy="4893647"/>
            <a:chOff x="571472" y="1428736"/>
            <a:chExt cx="8186766" cy="4893647"/>
          </a:xfrm>
        </p:grpSpPr>
        <p:sp>
          <p:nvSpPr>
            <p:cNvPr id="167939" name="Rectangle 3"/>
            <p:cNvSpPr>
              <a:spLocks noChangeArrowheads="1"/>
            </p:cNvSpPr>
            <p:nvPr/>
          </p:nvSpPr>
          <p:spPr bwMode="auto">
            <a:xfrm>
              <a:off x="571472" y="1428736"/>
              <a:ext cx="8186766" cy="4893647"/>
            </a:xfrm>
            <a:prstGeom prst="rect">
              <a:avLst/>
            </a:prstGeom>
            <a:noFill/>
            <a:ln w="9525">
              <a:noFill/>
              <a:miter lim="800000"/>
              <a:headEnd/>
              <a:tailEnd/>
            </a:ln>
            <a:effectLst/>
          </p:spPr>
          <p:txBody>
            <a:bodyPr wrap="square" anchor="b">
              <a:spAutoFit/>
            </a:bodyPr>
            <a:lstStyle/>
            <a:p>
              <a:pPr marL="341313" indent="-341313"/>
              <a:r>
                <a:rPr lang="en-US" sz="2400" b="1" dirty="0">
                  <a:effectLst>
                    <a:outerShdw blurRad="38100" dist="38100" dir="2700000" algn="tl">
                      <a:srgbClr val="000000"/>
                    </a:outerShdw>
                  </a:effectLst>
                  <a:latin typeface="Garamond" pitchFamily="18" charset="0"/>
                </a:rPr>
                <a:t>PROGRAM</a:t>
              </a:r>
            </a:p>
            <a:p>
              <a:pPr marL="341313" indent="-341313"/>
              <a:endParaRPr lang="en-US" sz="2400" b="1" dirty="0">
                <a:effectLst>
                  <a:outerShdw blurRad="38100" dist="38100" dir="2700000" algn="tl">
                    <a:srgbClr val="000000"/>
                  </a:outerShdw>
                </a:effectLst>
                <a:latin typeface="Garamond" pitchFamily="18" charset="0"/>
              </a:endParaRPr>
            </a:p>
            <a:p>
              <a:pPr marL="341313" indent="-341313"/>
              <a:endParaRPr lang="en-US" sz="2400" b="1" dirty="0">
                <a:effectLst>
                  <a:outerShdw blurRad="38100" dist="38100" dir="2700000" algn="tl">
                    <a:srgbClr val="000000"/>
                  </a:outerShdw>
                </a:effectLst>
                <a:latin typeface="Garamond" pitchFamily="18" charset="0"/>
              </a:endParaRPr>
            </a:p>
            <a:p>
              <a:pPr marL="341313" indent="-341313"/>
              <a:r>
                <a:rPr lang="en-US" sz="2400" b="1" dirty="0" smtClean="0">
                  <a:solidFill>
                    <a:schemeClr val="hlink"/>
                  </a:solidFill>
                  <a:effectLst>
                    <a:outerShdw blurRad="38100" dist="38100" dir="2700000" algn="tl">
                      <a:srgbClr val="000000"/>
                    </a:outerShdw>
                  </a:effectLst>
                  <a:latin typeface="Garamond" pitchFamily="18" charset="0"/>
                </a:rPr>
                <a:t>KEGIATAN    </a:t>
              </a:r>
              <a:r>
                <a:rPr lang="en-US" sz="2400" b="1" dirty="0" smtClean="0">
                  <a:effectLst>
                    <a:outerShdw blurRad="38100" dist="38100" dir="2700000" algn="tl">
                      <a:srgbClr val="000000"/>
                    </a:outerShdw>
                  </a:effectLst>
                  <a:latin typeface="Garamond" pitchFamily="18" charset="0"/>
                </a:rPr>
                <a:t>                                          </a:t>
              </a:r>
              <a:r>
                <a:rPr lang="en-US" sz="2400" b="1" dirty="0">
                  <a:solidFill>
                    <a:schemeClr val="hlink"/>
                  </a:solidFill>
                  <a:effectLst>
                    <a:outerShdw blurRad="38100" dist="38100" dir="2700000" algn="tl">
                      <a:srgbClr val="000000"/>
                    </a:outerShdw>
                  </a:effectLst>
                  <a:latin typeface="Garamond" pitchFamily="18" charset="0"/>
                </a:rPr>
                <a:t>TARGET KINERJA</a:t>
              </a:r>
              <a:r>
                <a:rPr lang="en-US" sz="2400" b="1" dirty="0">
                  <a:effectLst>
                    <a:outerShdw blurRad="38100" dist="38100" dir="2700000" algn="tl">
                      <a:srgbClr val="000000"/>
                    </a:outerShdw>
                  </a:effectLst>
                  <a:latin typeface="Garamond" pitchFamily="18" charset="0"/>
                </a:rPr>
                <a:t> </a:t>
              </a: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r>
                <a:rPr lang="en-US" sz="2400" b="1" dirty="0">
                  <a:solidFill>
                    <a:schemeClr val="tx2"/>
                  </a:solidFill>
                  <a:effectLst>
                    <a:outerShdw blurRad="38100" dist="38100" dir="2700000" algn="tl">
                      <a:srgbClr val="000000"/>
                    </a:outerShdw>
                  </a:effectLst>
                  <a:latin typeface="Garamond" pitchFamily="18" charset="0"/>
                </a:rPr>
                <a:t>ANGGARAN BELANJA                           STANDAR BIAYA</a:t>
              </a:r>
            </a:p>
            <a:p>
              <a:pPr marL="341313" indent="-341313"/>
              <a:endParaRPr lang="en-US" sz="2400" b="1" dirty="0">
                <a:solidFill>
                  <a:schemeClr val="tx2"/>
                </a:solidFill>
                <a:effectLst>
                  <a:outerShdw blurRad="38100" dist="38100" dir="2700000" algn="tl">
                    <a:srgbClr val="000000"/>
                  </a:outerShdw>
                </a:effectLst>
                <a:latin typeface="Garamond" pitchFamily="18" charset="0"/>
              </a:endParaRPr>
            </a:p>
            <a:p>
              <a:pPr marL="341313" indent="-341313"/>
              <a:r>
                <a:rPr lang="en-US" sz="2400" b="1" dirty="0">
                  <a:effectLst>
                    <a:outerShdw blurRad="38100" dist="38100" dir="2700000" algn="tl">
                      <a:srgbClr val="000000"/>
                    </a:outerShdw>
                  </a:effectLst>
                  <a:latin typeface="Garamond" pitchFamily="18" charset="0"/>
                </a:rPr>
                <a:t>                                                                     </a:t>
              </a:r>
            </a:p>
            <a:p>
              <a:pPr marL="341313" indent="-341313"/>
              <a:endParaRPr lang="id-ID" sz="2400" b="1" dirty="0" smtClean="0">
                <a:effectLst>
                  <a:outerShdw blurRad="38100" dist="38100" dir="2700000" algn="tl">
                    <a:srgbClr val="000000"/>
                  </a:outerShdw>
                </a:effectLst>
                <a:latin typeface="Garamond" pitchFamily="18" charset="0"/>
              </a:endParaRPr>
            </a:p>
            <a:p>
              <a:pPr marL="341313" indent="-341313"/>
              <a:r>
                <a:rPr lang="en-US" sz="2400" b="1" dirty="0" smtClean="0">
                  <a:effectLst>
                    <a:outerShdw blurRad="38100" dist="38100" dir="2700000" algn="tl">
                      <a:srgbClr val="000000"/>
                    </a:outerShdw>
                  </a:effectLst>
                  <a:latin typeface="Garamond" pitchFamily="18" charset="0"/>
                </a:rPr>
                <a:t>HARGA </a:t>
              </a:r>
              <a:r>
                <a:rPr lang="en-US" sz="2400" b="1" dirty="0">
                  <a:effectLst>
                    <a:outerShdw blurRad="38100" dist="38100" dir="2700000" algn="tl">
                      <a:srgbClr val="000000"/>
                    </a:outerShdw>
                  </a:effectLst>
                  <a:latin typeface="Garamond" pitchFamily="18" charset="0"/>
                </a:rPr>
                <a:t>YANG BERLAKU</a:t>
              </a:r>
            </a:p>
            <a:p>
              <a:pPr marL="341313" indent="-341313">
                <a:buFontTx/>
                <a:buChar char="•"/>
              </a:pPr>
              <a:endParaRPr lang="en-US" sz="2400" b="1" dirty="0">
                <a:solidFill>
                  <a:schemeClr val="hlink"/>
                </a:solidFill>
                <a:effectLst>
                  <a:outerShdw blurRad="38100" dist="38100" dir="2700000" algn="tl">
                    <a:srgbClr val="000000"/>
                  </a:outerShdw>
                </a:effectLst>
                <a:latin typeface="Garamond" pitchFamily="18" charset="0"/>
              </a:endParaRPr>
            </a:p>
          </p:txBody>
        </p:sp>
        <p:sp>
          <p:nvSpPr>
            <p:cNvPr id="167940" name="AutoShape 4"/>
            <p:cNvSpPr>
              <a:spLocks noChangeArrowheads="1"/>
            </p:cNvSpPr>
            <p:nvPr/>
          </p:nvSpPr>
          <p:spPr bwMode="auto">
            <a:xfrm>
              <a:off x="762000" y="1885944"/>
              <a:ext cx="1219200" cy="6858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d-ID"/>
            </a:p>
          </p:txBody>
        </p:sp>
        <p:sp>
          <p:nvSpPr>
            <p:cNvPr id="167941" name="AutoShape 5"/>
            <p:cNvSpPr>
              <a:spLocks noChangeArrowheads="1"/>
            </p:cNvSpPr>
            <p:nvPr/>
          </p:nvSpPr>
          <p:spPr bwMode="auto">
            <a:xfrm>
              <a:off x="762000" y="3071810"/>
              <a:ext cx="1219200" cy="6858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d-ID"/>
            </a:p>
          </p:txBody>
        </p:sp>
        <p:sp>
          <p:nvSpPr>
            <p:cNvPr id="167942" name="Line 6"/>
            <p:cNvSpPr>
              <a:spLocks noChangeShapeType="1"/>
            </p:cNvSpPr>
            <p:nvPr/>
          </p:nvSpPr>
          <p:spPr bwMode="auto">
            <a:xfrm>
              <a:off x="2595570" y="2829786"/>
              <a:ext cx="3048000" cy="0"/>
            </a:xfrm>
            <a:prstGeom prst="line">
              <a:avLst/>
            </a:prstGeom>
            <a:noFill/>
            <a:ln w="28575" cap="sq">
              <a:solidFill>
                <a:schemeClr val="tx1"/>
              </a:solidFill>
              <a:round/>
              <a:headEnd type="none" w="sm" len="sm"/>
              <a:tailEnd type="arrow" w="med" len="med"/>
            </a:ln>
            <a:effectLst/>
          </p:spPr>
          <p:txBody>
            <a:bodyPr wrap="none"/>
            <a:lstStyle/>
            <a:p>
              <a:endParaRPr lang="id-ID"/>
            </a:p>
          </p:txBody>
        </p:sp>
        <p:sp>
          <p:nvSpPr>
            <p:cNvPr id="167943" name="AutoShape 7"/>
            <p:cNvSpPr>
              <a:spLocks noChangeArrowheads="1"/>
            </p:cNvSpPr>
            <p:nvPr/>
          </p:nvSpPr>
          <p:spPr bwMode="auto">
            <a:xfrm>
              <a:off x="6477000" y="3071810"/>
              <a:ext cx="1219200" cy="6858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d-ID"/>
            </a:p>
          </p:txBody>
        </p:sp>
        <p:sp>
          <p:nvSpPr>
            <p:cNvPr id="167944" name="Line 8"/>
            <p:cNvSpPr>
              <a:spLocks noChangeShapeType="1"/>
            </p:cNvSpPr>
            <p:nvPr/>
          </p:nvSpPr>
          <p:spPr bwMode="auto">
            <a:xfrm>
              <a:off x="4176722" y="4286256"/>
              <a:ext cx="1752600" cy="0"/>
            </a:xfrm>
            <a:prstGeom prst="line">
              <a:avLst/>
            </a:prstGeom>
            <a:noFill/>
            <a:ln w="28575" cap="sq">
              <a:solidFill>
                <a:schemeClr val="tx1"/>
              </a:solidFill>
              <a:round/>
              <a:headEnd type="none" w="sm" len="sm"/>
              <a:tailEnd type="arrow" w="med" len="med"/>
            </a:ln>
            <a:effectLst/>
          </p:spPr>
          <p:txBody>
            <a:bodyPr wrap="none"/>
            <a:lstStyle/>
            <a:p>
              <a:endParaRPr lang="id-ID"/>
            </a:p>
          </p:txBody>
        </p:sp>
        <p:sp>
          <p:nvSpPr>
            <p:cNvPr id="167945" name="AutoShape 9"/>
            <p:cNvSpPr>
              <a:spLocks noChangeArrowheads="1"/>
            </p:cNvSpPr>
            <p:nvPr/>
          </p:nvSpPr>
          <p:spPr bwMode="auto">
            <a:xfrm rot="-10795997">
              <a:off x="760413" y="4501324"/>
              <a:ext cx="1295400" cy="7620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p:spPr>
          <p:txBody>
            <a:bodyPr wrap="none" anchor="ctr"/>
            <a:lstStyle/>
            <a:p>
              <a:endParaRPr lang="id-ID"/>
            </a:p>
          </p:txBody>
        </p:sp>
      </p:grpSp>
      <p:pic>
        <p:nvPicPr>
          <p:cNvPr id="13" name="Picture 2"/>
          <p:cNvPicPr>
            <a:picLocks noChangeAspect="1" noChangeArrowheads="1"/>
          </p:cNvPicPr>
          <p:nvPr/>
        </p:nvPicPr>
        <p:blipFill>
          <a:blip r:embed="rId4"/>
          <a:srcRect l="19766" t="45898" r="20388" b="41407"/>
          <a:stretch>
            <a:fillRect/>
          </a:stretch>
        </p:blipFill>
        <p:spPr bwMode="auto">
          <a:xfrm>
            <a:off x="642910" y="71414"/>
            <a:ext cx="7786742" cy="92869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100000"/>
                                  </p:iterate>
                                  <p:childTnLst>
                                    <p:set>
                                      <p:cBhvr>
                                        <p:cTn id="6" dur="1" fill="hold">
                                          <p:stCondLst>
                                            <p:cond delay="0"/>
                                          </p:stCondLst>
                                        </p:cTn>
                                        <p:tgtEl>
                                          <p:spTgt spid="167938"/>
                                        </p:tgtEl>
                                        <p:attrNameLst>
                                          <p:attrName>style.visibility</p:attrName>
                                        </p:attrNameLst>
                                      </p:cBhvr>
                                      <p:to>
                                        <p:strVal val="visible"/>
                                      </p:to>
                                    </p:set>
                                    <p:animEffect transition="in" filter="checkerboard(across)">
                                      <p:cBhvr>
                                        <p:cTn id="7" dur="75"/>
                                        <p:tgtEl>
                                          <p:spTgt spid="167938"/>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32" y="857232"/>
            <a:ext cx="9144000" cy="461665"/>
          </a:xfrm>
          <a:prstGeom prst="rect">
            <a:avLst/>
          </a:prstGeom>
          <a:noFill/>
          <a:ln w="9525">
            <a:noFill/>
            <a:miter lim="800000"/>
            <a:headEnd/>
            <a:tailEnd/>
          </a:ln>
          <a:effectLst/>
        </p:spPr>
        <p:txBody>
          <a:bodyPr anchor="b">
            <a:spAutoFit/>
          </a:bodyPr>
          <a:lstStyle/>
          <a:p>
            <a:pPr algn="ctr"/>
            <a:r>
              <a:rPr lang="en-US" sz="2400" b="1" dirty="0">
                <a:effectLst>
                  <a:outerShdw blurRad="38100" dist="38100" dir="2700000" algn="tl">
                    <a:srgbClr val="000000"/>
                  </a:outerShdw>
                </a:effectLst>
                <a:latin typeface="Garamond" pitchFamily="18" charset="0"/>
              </a:rPr>
              <a:t>CONTOH</a:t>
            </a:r>
            <a:endParaRPr lang="en-GB" sz="2400" b="1" dirty="0">
              <a:effectLst>
                <a:outerShdw blurRad="38100" dist="38100" dir="2700000" algn="tl">
                  <a:srgbClr val="000000"/>
                </a:outerShdw>
              </a:effectLst>
              <a:latin typeface="Garamond" pitchFamily="18" charset="0"/>
            </a:endParaRPr>
          </a:p>
        </p:txBody>
      </p:sp>
      <p:grpSp>
        <p:nvGrpSpPr>
          <p:cNvPr id="14" name="Group 13"/>
          <p:cNvGrpSpPr/>
          <p:nvPr/>
        </p:nvGrpSpPr>
        <p:grpSpPr>
          <a:xfrm>
            <a:off x="381000" y="1295401"/>
            <a:ext cx="8763000" cy="5562599"/>
            <a:chOff x="381000" y="1295401"/>
            <a:chExt cx="8763000" cy="5632311"/>
          </a:xfrm>
        </p:grpSpPr>
        <p:sp>
          <p:nvSpPr>
            <p:cNvPr id="169987" name="Rectangle 3"/>
            <p:cNvSpPr>
              <a:spLocks noChangeArrowheads="1"/>
            </p:cNvSpPr>
            <p:nvPr/>
          </p:nvSpPr>
          <p:spPr bwMode="auto">
            <a:xfrm>
              <a:off x="381000" y="1295401"/>
              <a:ext cx="8229600" cy="5632311"/>
            </a:xfrm>
            <a:prstGeom prst="rect">
              <a:avLst/>
            </a:prstGeom>
            <a:noFill/>
            <a:ln w="9525">
              <a:noFill/>
              <a:miter lim="800000"/>
              <a:headEnd/>
              <a:tailEnd/>
            </a:ln>
            <a:effectLst/>
          </p:spPr>
          <p:txBody>
            <a:bodyPr wrap="square" anchor="b">
              <a:spAutoFit/>
            </a:bodyPr>
            <a:lstStyle/>
            <a:p>
              <a:pPr marL="341313" indent="-341313"/>
              <a:r>
                <a:rPr lang="en-US" sz="2400" b="1" dirty="0">
                  <a:solidFill>
                    <a:schemeClr val="hlink"/>
                  </a:solidFill>
                  <a:effectLst>
                    <a:outerShdw blurRad="38100" dist="38100" dir="2700000" algn="tl">
                      <a:srgbClr val="000000"/>
                    </a:outerShdw>
                  </a:effectLst>
                  <a:latin typeface="Garamond" pitchFamily="18" charset="0"/>
                </a:rPr>
                <a:t>KEGIATAN    </a:t>
              </a:r>
              <a:r>
                <a:rPr lang="en-US" sz="2400" b="1" dirty="0">
                  <a:effectLst>
                    <a:outerShdw blurRad="38100" dist="38100" dir="2700000" algn="tl">
                      <a:srgbClr val="000000"/>
                    </a:outerShdw>
                  </a:effectLst>
                  <a:latin typeface="Garamond" pitchFamily="18" charset="0"/>
                </a:rPr>
                <a:t>                                          </a:t>
              </a:r>
              <a:r>
                <a:rPr lang="en-US" sz="2400" b="1" dirty="0">
                  <a:solidFill>
                    <a:schemeClr val="hlink"/>
                  </a:solidFill>
                  <a:effectLst>
                    <a:outerShdw blurRad="38100" dist="38100" dir="2700000" algn="tl">
                      <a:srgbClr val="000000"/>
                    </a:outerShdw>
                  </a:effectLst>
                  <a:latin typeface="Garamond" pitchFamily="18" charset="0"/>
                </a:rPr>
                <a:t>TARGET KINERJA</a:t>
              </a:r>
              <a:r>
                <a:rPr lang="en-US" sz="2400" b="1" dirty="0">
                  <a:effectLst>
                    <a:outerShdw blurRad="38100" dist="38100" dir="2700000" algn="tl">
                      <a:srgbClr val="000000"/>
                    </a:outerShdw>
                  </a:effectLst>
                  <a:latin typeface="Garamond" pitchFamily="18" charset="0"/>
                </a:rPr>
                <a:t> </a:t>
              </a: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endParaRPr lang="en-US" sz="2400" b="1" dirty="0">
                <a:solidFill>
                  <a:schemeClr val="tx2"/>
                </a:solidFill>
                <a:effectLst>
                  <a:outerShdw blurRad="38100" dist="38100" dir="2700000" algn="tl">
                    <a:srgbClr val="000000"/>
                  </a:outerShdw>
                </a:effectLst>
                <a:latin typeface="Garamond" pitchFamily="18" charset="0"/>
              </a:endParaRPr>
            </a:p>
            <a:p>
              <a:pPr marL="341313" indent="-341313"/>
              <a:r>
                <a:rPr lang="en-US" sz="2400" b="1" dirty="0">
                  <a:solidFill>
                    <a:schemeClr val="tx2"/>
                  </a:solidFill>
                  <a:effectLst>
                    <a:outerShdw blurRad="38100" dist="38100" dir="2700000" algn="tl">
                      <a:srgbClr val="000000"/>
                    </a:outerShdw>
                  </a:effectLst>
                  <a:latin typeface="Garamond" pitchFamily="18" charset="0"/>
                </a:rPr>
                <a:t>ANGGARAN BELANJA                           STANDAR BIAYA</a:t>
              </a:r>
            </a:p>
            <a:p>
              <a:pPr marL="341313" indent="-341313"/>
              <a:endParaRPr lang="en-US" sz="2400" b="1" dirty="0">
                <a:solidFill>
                  <a:schemeClr val="tx2"/>
                </a:solidFill>
                <a:effectLst>
                  <a:outerShdw blurRad="38100" dist="38100" dir="2700000" algn="tl">
                    <a:srgbClr val="000000"/>
                  </a:outerShdw>
                </a:effectLst>
                <a:latin typeface="Garamond" pitchFamily="18" charset="0"/>
              </a:endParaRPr>
            </a:p>
            <a:p>
              <a:pPr marL="341313" indent="-341313"/>
              <a:r>
                <a:rPr lang="en-US" sz="2400" b="1" dirty="0">
                  <a:effectLst>
                    <a:outerShdw blurRad="38100" dist="38100" dir="2700000" algn="tl">
                      <a:srgbClr val="000000"/>
                    </a:outerShdw>
                  </a:effectLst>
                  <a:latin typeface="Garamond" pitchFamily="18" charset="0"/>
                </a:rPr>
                <a:t>                                                                     </a:t>
              </a:r>
            </a:p>
            <a:p>
              <a:pPr marL="341313" indent="-341313"/>
              <a:endParaRPr lang="en-US" sz="2400" b="1" dirty="0">
                <a:effectLst>
                  <a:outerShdw blurRad="38100" dist="38100" dir="2700000" algn="tl">
                    <a:srgbClr val="000000"/>
                  </a:outerShdw>
                </a:effectLst>
                <a:latin typeface="Garamond" pitchFamily="18" charset="0"/>
              </a:endParaRPr>
            </a:p>
            <a:p>
              <a:pPr marL="341313" indent="-341313"/>
              <a:endParaRPr lang="en-US" sz="2400" b="1" dirty="0">
                <a:effectLst>
                  <a:outerShdw blurRad="38100" dist="38100" dir="2700000" algn="tl">
                    <a:srgbClr val="000000"/>
                  </a:outerShdw>
                </a:effectLst>
                <a:latin typeface="Garamond" pitchFamily="18" charset="0"/>
              </a:endParaRPr>
            </a:p>
            <a:p>
              <a:pPr marL="341313" indent="-341313"/>
              <a:r>
                <a:rPr lang="en-US" sz="2400" b="1" dirty="0">
                  <a:solidFill>
                    <a:schemeClr val="accent1"/>
                  </a:solidFill>
                  <a:effectLst>
                    <a:outerShdw blurRad="38100" dist="38100" dir="2700000" algn="tl">
                      <a:srgbClr val="000000"/>
                    </a:outerShdw>
                  </a:effectLst>
                  <a:latin typeface="Garamond" pitchFamily="18" charset="0"/>
                </a:rPr>
                <a:t>HARGA YANG BERLAKU</a:t>
              </a: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a:p>
              <a:pPr marL="341313" indent="-341313"/>
              <a:endParaRPr lang="en-US" sz="2400" b="1" dirty="0">
                <a:solidFill>
                  <a:schemeClr val="hlink"/>
                </a:solidFill>
                <a:effectLst>
                  <a:outerShdw blurRad="38100" dist="38100" dir="2700000" algn="tl">
                    <a:srgbClr val="000000"/>
                  </a:outerShdw>
                </a:effectLst>
                <a:latin typeface="Garamond" pitchFamily="18" charset="0"/>
              </a:endParaRPr>
            </a:p>
          </p:txBody>
        </p:sp>
        <p:sp>
          <p:nvSpPr>
            <p:cNvPr id="169988" name="Line 4"/>
            <p:cNvSpPr>
              <a:spLocks noChangeShapeType="1"/>
            </p:cNvSpPr>
            <p:nvPr/>
          </p:nvSpPr>
          <p:spPr bwMode="auto">
            <a:xfrm>
              <a:off x="2286000" y="1643050"/>
              <a:ext cx="3048000" cy="0"/>
            </a:xfrm>
            <a:prstGeom prst="line">
              <a:avLst/>
            </a:prstGeom>
            <a:noFill/>
            <a:ln w="28575" cap="sq">
              <a:solidFill>
                <a:schemeClr val="tx1"/>
              </a:solidFill>
              <a:round/>
              <a:headEnd type="none" w="sm" len="sm"/>
              <a:tailEnd type="arrow" w="med" len="med"/>
            </a:ln>
            <a:effectLst/>
          </p:spPr>
          <p:txBody>
            <a:bodyPr wrap="none"/>
            <a:lstStyle/>
            <a:p>
              <a:endParaRPr lang="id-ID"/>
            </a:p>
          </p:txBody>
        </p:sp>
        <p:sp>
          <p:nvSpPr>
            <p:cNvPr id="169989" name="Text Box 5"/>
            <p:cNvSpPr txBox="1">
              <a:spLocks noChangeArrowheads="1"/>
            </p:cNvSpPr>
            <p:nvPr/>
          </p:nvSpPr>
          <p:spPr bwMode="auto">
            <a:xfrm>
              <a:off x="381000" y="1828800"/>
              <a:ext cx="3733800" cy="1006475"/>
            </a:xfrm>
            <a:prstGeom prst="rect">
              <a:avLst/>
            </a:prstGeom>
            <a:noFill/>
            <a:ln w="12700" cap="sq">
              <a:noFill/>
              <a:miter lim="800000"/>
              <a:headEnd type="none" w="sm" len="sm"/>
              <a:tailEnd type="none" w="sm" len="sm"/>
            </a:ln>
            <a:effectLst/>
          </p:spPr>
          <p:txBody>
            <a:bodyPr>
              <a:spAutoFit/>
            </a:bodyPr>
            <a:lstStyle/>
            <a:p>
              <a:r>
                <a:rPr lang="en-US" sz="2000" dirty="0">
                  <a:latin typeface="Tahoma" pitchFamily="34" charset="0"/>
                </a:rPr>
                <a:t>TOT BINTEK PENYUSUNAN PROGRAM DAN ANGGARAN DAERAH</a:t>
              </a:r>
              <a:endParaRPr lang="en-GB" sz="2000" dirty="0">
                <a:latin typeface="Tahoma" pitchFamily="34" charset="0"/>
              </a:endParaRPr>
            </a:p>
          </p:txBody>
        </p:sp>
        <p:sp>
          <p:nvSpPr>
            <p:cNvPr id="169990" name="Text Box 6"/>
            <p:cNvSpPr txBox="1">
              <a:spLocks noChangeArrowheads="1"/>
            </p:cNvSpPr>
            <p:nvPr/>
          </p:nvSpPr>
          <p:spPr bwMode="auto">
            <a:xfrm>
              <a:off x="533400" y="1600200"/>
              <a:ext cx="184150" cy="396875"/>
            </a:xfrm>
            <a:prstGeom prst="rect">
              <a:avLst/>
            </a:prstGeom>
            <a:noFill/>
            <a:ln w="12700" cap="sq">
              <a:noFill/>
              <a:miter lim="800000"/>
              <a:headEnd type="none" w="sm" len="sm"/>
              <a:tailEnd type="none" w="sm" len="sm"/>
            </a:ln>
            <a:effectLst/>
          </p:spPr>
          <p:txBody>
            <a:bodyPr wrap="none">
              <a:spAutoFit/>
            </a:bodyPr>
            <a:lstStyle/>
            <a:p>
              <a:endParaRPr lang="en-GB" sz="2000">
                <a:latin typeface="Times New Roman" pitchFamily="18" charset="0"/>
              </a:endParaRPr>
            </a:p>
          </p:txBody>
        </p:sp>
        <p:sp>
          <p:nvSpPr>
            <p:cNvPr id="169991" name="Text Box 7"/>
            <p:cNvSpPr txBox="1">
              <a:spLocks noChangeArrowheads="1"/>
            </p:cNvSpPr>
            <p:nvPr/>
          </p:nvSpPr>
          <p:spPr bwMode="auto">
            <a:xfrm>
              <a:off x="5410200" y="1828800"/>
              <a:ext cx="3733800" cy="396875"/>
            </a:xfrm>
            <a:prstGeom prst="rect">
              <a:avLst/>
            </a:prstGeom>
            <a:noFill/>
            <a:ln w="12700" cap="sq">
              <a:noFill/>
              <a:miter lim="800000"/>
              <a:headEnd type="none" w="sm" len="sm"/>
              <a:tailEnd type="none" w="sm" len="sm"/>
            </a:ln>
            <a:effectLst/>
          </p:spPr>
          <p:txBody>
            <a:bodyPr>
              <a:spAutoFit/>
            </a:bodyPr>
            <a:lstStyle/>
            <a:p>
              <a:r>
                <a:rPr lang="en-US" sz="2000" dirty="0">
                  <a:latin typeface="Tahoma" pitchFamily="34" charset="0"/>
                </a:rPr>
                <a:t>  100 PESERTA TERLATIH </a:t>
              </a:r>
              <a:endParaRPr lang="en-GB" sz="2000" dirty="0">
                <a:latin typeface="Tahoma" pitchFamily="34" charset="0"/>
              </a:endParaRPr>
            </a:p>
          </p:txBody>
        </p:sp>
        <p:sp>
          <p:nvSpPr>
            <p:cNvPr id="169992" name="Text Box 8"/>
            <p:cNvSpPr txBox="1">
              <a:spLocks noChangeArrowheads="1"/>
            </p:cNvSpPr>
            <p:nvPr/>
          </p:nvSpPr>
          <p:spPr bwMode="auto">
            <a:xfrm>
              <a:off x="457200" y="3733800"/>
              <a:ext cx="3444875" cy="396875"/>
            </a:xfrm>
            <a:prstGeom prst="rect">
              <a:avLst/>
            </a:prstGeom>
            <a:noFill/>
            <a:ln w="12700" cap="sq">
              <a:noFill/>
              <a:miter lim="800000"/>
              <a:headEnd type="none" w="sm" len="sm"/>
              <a:tailEnd type="none" w="sm" len="sm"/>
            </a:ln>
            <a:effectLst/>
          </p:spPr>
          <p:txBody>
            <a:bodyPr>
              <a:spAutoFit/>
            </a:bodyPr>
            <a:lstStyle/>
            <a:p>
              <a:endParaRPr lang="en-GB" sz="2000">
                <a:latin typeface="Times New Roman" pitchFamily="18" charset="0"/>
              </a:endParaRPr>
            </a:p>
          </p:txBody>
        </p:sp>
        <p:sp>
          <p:nvSpPr>
            <p:cNvPr id="169993" name="Text Box 9"/>
            <p:cNvSpPr txBox="1">
              <a:spLocks noChangeArrowheads="1"/>
            </p:cNvSpPr>
            <p:nvPr/>
          </p:nvSpPr>
          <p:spPr bwMode="auto">
            <a:xfrm>
              <a:off x="381000" y="3649663"/>
              <a:ext cx="3898900" cy="1006475"/>
            </a:xfrm>
            <a:prstGeom prst="rect">
              <a:avLst/>
            </a:prstGeom>
            <a:noFill/>
            <a:ln w="12700" cap="sq">
              <a:noFill/>
              <a:miter lim="800000"/>
              <a:headEnd type="none" w="sm" len="sm"/>
              <a:tailEnd type="none" w="sm" len="sm"/>
            </a:ln>
            <a:effectLst/>
          </p:spPr>
          <p:txBody>
            <a:bodyPr wrap="none">
              <a:spAutoFit/>
            </a:bodyPr>
            <a:lstStyle/>
            <a:p>
              <a:r>
                <a:rPr lang="en-US" sz="2000">
                  <a:latin typeface="Tahoma" pitchFamily="34" charset="0"/>
                </a:rPr>
                <a:t>BELANJA PEGAWAI/PERSONALIA</a:t>
              </a:r>
            </a:p>
            <a:p>
              <a:r>
                <a:rPr lang="en-US" sz="2000">
                  <a:latin typeface="Tahoma" pitchFamily="34" charset="0"/>
                </a:rPr>
                <a:t>BELANJA BARANG/JASA</a:t>
              </a:r>
            </a:p>
            <a:p>
              <a:r>
                <a:rPr lang="en-US" sz="2000">
                  <a:latin typeface="Tahoma" pitchFamily="34" charset="0"/>
                </a:rPr>
                <a:t>BELANJA PERJALANAN DINAS</a:t>
              </a:r>
              <a:endParaRPr lang="en-GB" sz="2000">
                <a:latin typeface="Tahoma" pitchFamily="34" charset="0"/>
              </a:endParaRPr>
            </a:p>
          </p:txBody>
        </p:sp>
        <p:sp>
          <p:nvSpPr>
            <p:cNvPr id="169994" name="Text Box 10"/>
            <p:cNvSpPr txBox="1">
              <a:spLocks noChangeArrowheads="1"/>
            </p:cNvSpPr>
            <p:nvPr/>
          </p:nvSpPr>
          <p:spPr bwMode="auto">
            <a:xfrm>
              <a:off x="5486400" y="3725863"/>
              <a:ext cx="3094038" cy="701675"/>
            </a:xfrm>
            <a:prstGeom prst="rect">
              <a:avLst/>
            </a:prstGeom>
            <a:noFill/>
            <a:ln w="12700" cap="sq">
              <a:noFill/>
              <a:miter lim="800000"/>
              <a:headEnd type="none" w="sm" len="sm"/>
              <a:tailEnd type="none" w="sm" len="sm"/>
            </a:ln>
            <a:effectLst/>
          </p:spPr>
          <p:txBody>
            <a:bodyPr wrap="none">
              <a:spAutoFit/>
            </a:bodyPr>
            <a:lstStyle/>
            <a:p>
              <a:r>
                <a:rPr lang="en-US" sz="2000">
                  <a:latin typeface="Tahoma" pitchFamily="34" charset="0"/>
                </a:rPr>
                <a:t>BELANJA RATA-RATA PER</a:t>
              </a:r>
            </a:p>
            <a:p>
              <a:r>
                <a:rPr lang="en-US" sz="2000">
                  <a:latin typeface="Tahoma" pitchFamily="34" charset="0"/>
                </a:rPr>
                <a:t>PESERTA</a:t>
              </a:r>
              <a:endParaRPr lang="en-GB" sz="2000">
                <a:latin typeface="Tahoma" pitchFamily="34" charset="0"/>
              </a:endParaRPr>
            </a:p>
          </p:txBody>
        </p:sp>
        <p:sp>
          <p:nvSpPr>
            <p:cNvPr id="169995" name="Text Box 11"/>
            <p:cNvSpPr txBox="1">
              <a:spLocks noChangeArrowheads="1"/>
            </p:cNvSpPr>
            <p:nvPr/>
          </p:nvSpPr>
          <p:spPr bwMode="auto">
            <a:xfrm>
              <a:off x="381000" y="5546726"/>
              <a:ext cx="3581400" cy="1311275"/>
            </a:xfrm>
            <a:prstGeom prst="rect">
              <a:avLst/>
            </a:prstGeom>
            <a:noFill/>
            <a:ln w="12700" cap="sq">
              <a:noFill/>
              <a:miter lim="800000"/>
              <a:headEnd type="none" w="sm" len="sm"/>
              <a:tailEnd type="none" w="sm" len="sm"/>
            </a:ln>
            <a:effectLst/>
          </p:spPr>
          <p:txBody>
            <a:bodyPr>
              <a:spAutoFit/>
            </a:bodyPr>
            <a:lstStyle/>
            <a:p>
              <a:r>
                <a:rPr lang="en-US" sz="2000">
                  <a:latin typeface="Tahoma" pitchFamily="34" charset="0"/>
                </a:rPr>
                <a:t>HONOR FASILITATOR</a:t>
              </a:r>
            </a:p>
            <a:p>
              <a:r>
                <a:rPr lang="en-US" sz="2000">
                  <a:latin typeface="Tahoma" pitchFamily="34" charset="0"/>
                </a:rPr>
                <a:t>BIAYA MAKAN &amp; MINUM</a:t>
              </a:r>
            </a:p>
            <a:p>
              <a:r>
                <a:rPr lang="en-US" sz="2000">
                  <a:latin typeface="Tahoma" pitchFamily="34" charset="0"/>
                </a:rPr>
                <a:t>BIAYA PENGGANDAAN</a:t>
              </a:r>
            </a:p>
            <a:p>
              <a:r>
                <a:rPr lang="en-US" sz="2000">
                  <a:latin typeface="Tahoma" pitchFamily="34" charset="0"/>
                </a:rPr>
                <a:t>BIAYA TRANSPOT</a:t>
              </a:r>
              <a:endParaRPr lang="en-GB" sz="2000">
                <a:latin typeface="Tahoma" pitchFamily="34" charset="0"/>
              </a:endParaRPr>
            </a:p>
          </p:txBody>
        </p:sp>
      </p:grpSp>
      <p:pic>
        <p:nvPicPr>
          <p:cNvPr id="15" name="Picture 2"/>
          <p:cNvPicPr>
            <a:picLocks noChangeAspect="1" noChangeArrowheads="1"/>
          </p:cNvPicPr>
          <p:nvPr/>
        </p:nvPicPr>
        <p:blipFill>
          <a:blip r:embed="rId4"/>
          <a:srcRect l="19766" t="45898" r="20388" b="41407"/>
          <a:stretch>
            <a:fillRect/>
          </a:stretch>
        </p:blipFill>
        <p:spPr bwMode="auto">
          <a:xfrm>
            <a:off x="642910" y="-24"/>
            <a:ext cx="7786742" cy="92869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100000"/>
                                  </p:iterate>
                                  <p:childTnLst>
                                    <p:set>
                                      <p:cBhvr>
                                        <p:cTn id="6" dur="1" fill="hold">
                                          <p:stCondLst>
                                            <p:cond delay="0"/>
                                          </p:stCondLst>
                                        </p:cTn>
                                        <p:tgtEl>
                                          <p:spTgt spid="169986"/>
                                        </p:tgtEl>
                                        <p:attrNameLst>
                                          <p:attrName>style.visibility</p:attrName>
                                        </p:attrNameLst>
                                      </p:cBhvr>
                                      <p:to>
                                        <p:strVal val="visible"/>
                                      </p:to>
                                    </p:set>
                                    <p:animEffect transition="in" filter="checkerboard(across)">
                                      <p:cBhvr>
                                        <p:cTn id="7" dur="75"/>
                                        <p:tgtEl>
                                          <p:spTgt spid="169986"/>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48</a:t>
            </a:fld>
            <a:endParaRPr lang="en-US"/>
          </a:p>
        </p:txBody>
      </p:sp>
      <p:pic>
        <p:nvPicPr>
          <p:cNvPr id="230402" name="Picture 2"/>
          <p:cNvPicPr>
            <a:picLocks noChangeAspect="1" noChangeArrowheads="1"/>
          </p:cNvPicPr>
          <p:nvPr/>
        </p:nvPicPr>
        <p:blipFill>
          <a:blip r:embed="rId2"/>
          <a:srcRect l="19766" t="45898" r="20388" b="41407"/>
          <a:stretch>
            <a:fillRect/>
          </a:stretch>
        </p:blipFill>
        <p:spPr bwMode="auto">
          <a:xfrm>
            <a:off x="642910" y="71414"/>
            <a:ext cx="7786742" cy="928694"/>
          </a:xfrm>
          <a:prstGeom prst="rect">
            <a:avLst/>
          </a:prstGeom>
          <a:noFill/>
          <a:ln w="9525">
            <a:noFill/>
            <a:miter lim="800000"/>
            <a:headEnd/>
            <a:tailEnd/>
          </a:ln>
          <a:effectLst/>
        </p:spPr>
      </p:pic>
      <p:sp>
        <p:nvSpPr>
          <p:cNvPr id="9" name="Rectangle 8"/>
          <p:cNvSpPr/>
          <p:nvPr/>
        </p:nvSpPr>
        <p:spPr>
          <a:xfrm>
            <a:off x="0" y="1219786"/>
            <a:ext cx="9144000" cy="1138773"/>
          </a:xfrm>
          <a:prstGeom prst="rect">
            <a:avLst/>
          </a:prstGeom>
        </p:spPr>
        <p:txBody>
          <a:bodyPr wrap="square">
            <a:spAutoFit/>
          </a:bodyPr>
          <a:lstStyle/>
          <a:p>
            <a:pPr algn="ctr"/>
            <a:r>
              <a:rPr lang="id-ID" sz="2000" b="1" dirty="0" smtClean="0">
                <a:latin typeface="Bradley Hand ITC" pitchFamily="66" charset="0"/>
              </a:rPr>
              <a:t>Analisis standar belanja merupakan penilaian </a:t>
            </a:r>
            <a:r>
              <a:rPr lang="id-ID" sz="2400" b="1" u="sng" dirty="0" smtClean="0">
                <a:latin typeface="Bradley Hand ITC" pitchFamily="66" charset="0"/>
              </a:rPr>
              <a:t>kewajaran</a:t>
            </a:r>
            <a:r>
              <a:rPr lang="id-ID" sz="2000" b="1" dirty="0" smtClean="0">
                <a:latin typeface="Bradley Hand ITC" pitchFamily="66" charset="0"/>
              </a:rPr>
              <a:t> atas </a:t>
            </a:r>
            <a:r>
              <a:rPr lang="id-ID" sz="2000" b="1" u="sng" dirty="0" smtClean="0">
                <a:solidFill>
                  <a:schemeClr val="tx2">
                    <a:lumMod val="50000"/>
                    <a:lumOff val="50000"/>
                  </a:schemeClr>
                </a:solidFill>
                <a:latin typeface="Bradley Hand ITC" pitchFamily="66" charset="0"/>
              </a:rPr>
              <a:t>beban kerja </a:t>
            </a:r>
            <a:r>
              <a:rPr lang="id-ID" sz="2000" b="1" dirty="0" smtClean="0">
                <a:latin typeface="Bradley Hand ITC" pitchFamily="66" charset="0"/>
              </a:rPr>
              <a:t>dan </a:t>
            </a:r>
            <a:r>
              <a:rPr lang="id-ID" sz="2400" b="1" u="sng" dirty="0" smtClean="0">
                <a:solidFill>
                  <a:srgbClr val="FF0000"/>
                </a:solidFill>
                <a:latin typeface="Bradley Hand ITC" pitchFamily="66" charset="0"/>
              </a:rPr>
              <a:t>biaya</a:t>
            </a:r>
            <a:r>
              <a:rPr lang="id-ID" sz="2400" b="1" dirty="0" smtClean="0">
                <a:latin typeface="Bradley Hand ITC" pitchFamily="66" charset="0"/>
              </a:rPr>
              <a:t> </a:t>
            </a:r>
            <a:r>
              <a:rPr lang="id-ID" sz="2000" b="1" dirty="0" smtClean="0">
                <a:latin typeface="Bradley Hand ITC" pitchFamily="66" charset="0"/>
              </a:rPr>
              <a:t>yang digunakan untuk melaksanakan suatu program atau kegiatan yang akan dilaksanakan oleh suatu SKPD dalam satu tahun anggaran</a:t>
            </a:r>
          </a:p>
        </p:txBody>
      </p:sp>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graphicFrame>
        <p:nvGraphicFramePr>
          <p:cNvPr id="15" name="Diagram 14"/>
          <p:cNvGraphicFramePr/>
          <p:nvPr/>
        </p:nvGraphicFramePr>
        <p:xfrm>
          <a:off x="-928726" y="2857496"/>
          <a:ext cx="11072858" cy="2714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5"/>
          <p:cNvSpPr>
            <a:spLocks noGrp="1" noChangeArrowheads="1"/>
          </p:cNvSpPr>
          <p:nvPr>
            <p:ph type="sldNum" sz="quarter" idx="4294967295"/>
          </p:nvPr>
        </p:nvSpPr>
        <p:spPr>
          <a:xfrm>
            <a:off x="6634194" y="6114593"/>
            <a:ext cx="2133600" cy="457200"/>
          </a:xfrm>
          <a:prstGeom prst="rect">
            <a:avLst/>
          </a:prstGeom>
        </p:spPr>
        <p:txBody>
          <a:bodyPr/>
          <a:lstStyle/>
          <a:p>
            <a:fld id="{0BF3B93D-9747-492F-99F6-E2901B1B0D41}" type="slidenum">
              <a:rPr lang="en-US"/>
              <a:pPr/>
              <a:t>49</a:t>
            </a:fld>
            <a:endParaRPr lang="en-US"/>
          </a:p>
        </p:txBody>
      </p:sp>
      <p:sp>
        <p:nvSpPr>
          <p:cNvPr id="172034" name="Rectangle 2"/>
          <p:cNvSpPr>
            <a:spLocks noChangeArrowheads="1"/>
          </p:cNvSpPr>
          <p:nvPr/>
        </p:nvSpPr>
        <p:spPr bwMode="auto">
          <a:xfrm>
            <a:off x="385794" y="4971593"/>
            <a:ext cx="8686800" cy="1524000"/>
          </a:xfrm>
          <a:prstGeom prst="rect">
            <a:avLst/>
          </a:prstGeom>
          <a:solidFill>
            <a:schemeClr val="tx1"/>
          </a:solidFill>
          <a:ln w="9525">
            <a:solidFill>
              <a:schemeClr val="tx1"/>
            </a:solidFill>
            <a:miter lim="800000"/>
            <a:headEnd/>
            <a:tailEnd/>
          </a:ln>
          <a:effectLst/>
        </p:spPr>
        <p:txBody>
          <a:bodyPr wrap="none" anchor="ctr"/>
          <a:lstStyle/>
          <a:p>
            <a:pPr algn="ctr"/>
            <a:endParaRPr lang="en-GB" sz="2400">
              <a:solidFill>
                <a:schemeClr val="bg2"/>
              </a:solidFill>
              <a:latin typeface="Times New Roman" pitchFamily="18" charset="0"/>
            </a:endParaRPr>
          </a:p>
        </p:txBody>
      </p:sp>
      <p:sp>
        <p:nvSpPr>
          <p:cNvPr id="172035" name="Line 3"/>
          <p:cNvSpPr>
            <a:spLocks noChangeShapeType="1"/>
          </p:cNvSpPr>
          <p:nvPr/>
        </p:nvSpPr>
        <p:spPr bwMode="auto">
          <a:xfrm>
            <a:off x="4424394" y="1999793"/>
            <a:ext cx="0" cy="1752600"/>
          </a:xfrm>
          <a:prstGeom prst="line">
            <a:avLst/>
          </a:prstGeom>
          <a:noFill/>
          <a:ln w="57150">
            <a:solidFill>
              <a:srgbClr val="33CCFF"/>
            </a:solidFill>
            <a:round/>
            <a:headEnd/>
            <a:tailEnd type="triangle" w="med" len="med"/>
          </a:ln>
          <a:effectLst/>
        </p:spPr>
        <p:txBody>
          <a:bodyPr wrap="none"/>
          <a:lstStyle/>
          <a:p>
            <a:endParaRPr lang="id-ID"/>
          </a:p>
        </p:txBody>
      </p:sp>
      <p:sp>
        <p:nvSpPr>
          <p:cNvPr id="172037" name="Rectangle 5"/>
          <p:cNvSpPr>
            <a:spLocks noChangeArrowheads="1"/>
          </p:cNvSpPr>
          <p:nvPr/>
        </p:nvSpPr>
        <p:spPr bwMode="auto">
          <a:xfrm>
            <a:off x="5262594" y="1847393"/>
            <a:ext cx="2743200" cy="396875"/>
          </a:xfrm>
          <a:prstGeom prst="rect">
            <a:avLst/>
          </a:prstGeom>
          <a:noFill/>
          <a:ln w="9525">
            <a:noFill/>
            <a:miter lim="800000"/>
            <a:headEnd/>
            <a:tailEnd/>
          </a:ln>
          <a:effectLst/>
        </p:spPr>
        <p:txBody>
          <a:bodyPr anchor="b">
            <a:spAutoFit/>
          </a:bodyPr>
          <a:lstStyle/>
          <a:p>
            <a:pPr marL="341313" indent="-341313"/>
            <a:r>
              <a:rPr lang="en-US" sz="2000" b="1">
                <a:effectLst>
                  <a:outerShdw blurRad="38100" dist="38100" dir="2700000" algn="tl">
                    <a:srgbClr val="000000"/>
                  </a:outerShdw>
                </a:effectLst>
                <a:latin typeface="Garamond" pitchFamily="18" charset="0"/>
              </a:rPr>
              <a:t>  </a:t>
            </a:r>
            <a:endParaRPr lang="en-GB" sz="2000" b="1">
              <a:effectLst>
                <a:outerShdw blurRad="38100" dist="38100" dir="2700000" algn="tl">
                  <a:srgbClr val="000000"/>
                </a:outerShdw>
              </a:effectLst>
              <a:latin typeface="Garamond" pitchFamily="18" charset="0"/>
            </a:endParaRPr>
          </a:p>
        </p:txBody>
      </p:sp>
      <p:sp>
        <p:nvSpPr>
          <p:cNvPr id="172038" name="Rectangle 6"/>
          <p:cNvSpPr>
            <a:spLocks noChangeArrowheads="1"/>
          </p:cNvSpPr>
          <p:nvPr/>
        </p:nvSpPr>
        <p:spPr bwMode="auto">
          <a:xfrm>
            <a:off x="1604994" y="1285860"/>
            <a:ext cx="5791200" cy="3352800"/>
          </a:xfrm>
          <a:prstGeom prst="rect">
            <a:avLst/>
          </a:prstGeom>
          <a:noFill/>
          <a:ln w="9525">
            <a:noFill/>
            <a:miter lim="800000"/>
            <a:headEnd/>
            <a:tailEnd/>
          </a:ln>
          <a:effectLst>
            <a:prstShdw prst="shdw13" dist="181836" dir="15474315">
              <a:srgbClr val="99FF66"/>
            </a:prstShdw>
          </a:effectLst>
        </p:spPr>
        <p:txBody>
          <a:bodyPr wrap="none" anchor="ctr"/>
          <a:lstStyle/>
          <a:p>
            <a:pPr algn="ctr"/>
            <a:r>
              <a:rPr lang="en-US" sz="2400" b="1" dirty="0">
                <a:latin typeface="Garamond" pitchFamily="18" charset="0"/>
              </a:rPr>
              <a:t>ARAH DAN KEBIJAKAN UMUM</a:t>
            </a:r>
          </a:p>
          <a:p>
            <a:pPr algn="ctr"/>
            <a:endParaRPr lang="en-US" sz="2400" b="1" dirty="0">
              <a:latin typeface="Garamond" pitchFamily="18" charset="0"/>
            </a:endParaRPr>
          </a:p>
          <a:p>
            <a:pPr algn="ctr"/>
            <a:r>
              <a:rPr lang="en-US" sz="2400" b="1" dirty="0">
                <a:latin typeface="Garamond" pitchFamily="18" charset="0"/>
              </a:rPr>
              <a:t>STRATEGI DAN PRIORITAS</a:t>
            </a:r>
          </a:p>
          <a:p>
            <a:pPr algn="ctr"/>
            <a:endParaRPr lang="en-US" sz="2400" b="1" dirty="0">
              <a:latin typeface="Garamond" pitchFamily="18" charset="0"/>
            </a:endParaRPr>
          </a:p>
          <a:p>
            <a:pPr algn="ctr"/>
            <a:r>
              <a:rPr lang="en-US" sz="2400" b="1" dirty="0">
                <a:latin typeface="Garamond" pitchFamily="18" charset="0"/>
              </a:rPr>
              <a:t>PROGRAM</a:t>
            </a:r>
          </a:p>
          <a:p>
            <a:pPr algn="ctr"/>
            <a:endParaRPr lang="en-US" sz="2400" b="1" dirty="0">
              <a:latin typeface="Garamond" pitchFamily="18" charset="0"/>
            </a:endParaRPr>
          </a:p>
          <a:p>
            <a:pPr algn="ctr"/>
            <a:r>
              <a:rPr lang="en-US" sz="2400" b="1" dirty="0">
                <a:latin typeface="Garamond" pitchFamily="18" charset="0"/>
              </a:rPr>
              <a:t>KEGIATAN</a:t>
            </a:r>
            <a:endParaRPr lang="en-GB" sz="2400" b="1" dirty="0">
              <a:latin typeface="Garamond" pitchFamily="18" charset="0"/>
            </a:endParaRPr>
          </a:p>
        </p:txBody>
      </p:sp>
      <p:sp>
        <p:nvSpPr>
          <p:cNvPr id="172039" name="Rectangle 7"/>
          <p:cNvSpPr>
            <a:spLocks noChangeArrowheads="1"/>
          </p:cNvSpPr>
          <p:nvPr/>
        </p:nvSpPr>
        <p:spPr bwMode="auto">
          <a:xfrm>
            <a:off x="3205194" y="4971593"/>
            <a:ext cx="2667000" cy="914400"/>
          </a:xfrm>
          <a:prstGeom prst="rect">
            <a:avLst/>
          </a:prstGeom>
          <a:noFill/>
          <a:ln w="9525">
            <a:noFill/>
            <a:miter lim="800000"/>
            <a:headEnd/>
            <a:tailEnd/>
          </a:ln>
          <a:effectLst>
            <a:prstShdw prst="shdw13" dist="181836" dir="15474315">
              <a:srgbClr val="99FF66"/>
            </a:prstShdw>
          </a:effectLst>
        </p:spPr>
        <p:txBody>
          <a:bodyPr wrap="none" anchor="ctr"/>
          <a:lstStyle/>
          <a:p>
            <a:pPr algn="ctr"/>
            <a:r>
              <a:rPr lang="en-US" sz="2000" b="1">
                <a:solidFill>
                  <a:schemeClr val="bg2"/>
                </a:solidFill>
                <a:latin typeface="Garamond" pitchFamily="18" charset="0"/>
              </a:rPr>
              <a:t>ANGGARAN</a:t>
            </a:r>
          </a:p>
          <a:p>
            <a:pPr algn="ctr"/>
            <a:r>
              <a:rPr lang="en-US" sz="2000" b="1">
                <a:solidFill>
                  <a:schemeClr val="bg2"/>
                </a:solidFill>
                <a:latin typeface="Garamond" pitchFamily="18" charset="0"/>
              </a:rPr>
              <a:t>BELANJA LANGSUNG</a:t>
            </a:r>
          </a:p>
          <a:p>
            <a:pPr algn="ctr"/>
            <a:endParaRPr lang="en-GB" sz="2000" b="1">
              <a:solidFill>
                <a:schemeClr val="bg2"/>
              </a:solidFill>
              <a:latin typeface="Garamond" pitchFamily="18" charset="0"/>
            </a:endParaRPr>
          </a:p>
        </p:txBody>
      </p:sp>
      <p:sp>
        <p:nvSpPr>
          <p:cNvPr id="172040" name="Line 8"/>
          <p:cNvSpPr>
            <a:spLocks noChangeShapeType="1"/>
          </p:cNvSpPr>
          <p:nvPr/>
        </p:nvSpPr>
        <p:spPr bwMode="auto">
          <a:xfrm>
            <a:off x="5491194" y="4057193"/>
            <a:ext cx="1219200" cy="0"/>
          </a:xfrm>
          <a:prstGeom prst="line">
            <a:avLst/>
          </a:prstGeom>
          <a:noFill/>
          <a:ln w="57150">
            <a:solidFill>
              <a:srgbClr val="33CCFF"/>
            </a:solidFill>
            <a:round/>
            <a:headEnd/>
            <a:tailEnd type="triangle" w="med" len="med"/>
          </a:ln>
          <a:effectLst/>
        </p:spPr>
        <p:txBody>
          <a:bodyPr wrap="none"/>
          <a:lstStyle/>
          <a:p>
            <a:endParaRPr lang="id-ID"/>
          </a:p>
        </p:txBody>
      </p:sp>
      <p:sp>
        <p:nvSpPr>
          <p:cNvPr id="172041" name="Text Box 9"/>
          <p:cNvSpPr txBox="1">
            <a:spLocks noChangeArrowheads="1"/>
          </p:cNvSpPr>
          <p:nvPr/>
        </p:nvSpPr>
        <p:spPr bwMode="auto">
          <a:xfrm>
            <a:off x="6938994" y="4133393"/>
            <a:ext cx="1714500" cy="641350"/>
          </a:xfrm>
          <a:prstGeom prst="rect">
            <a:avLst/>
          </a:prstGeom>
          <a:noFill/>
          <a:ln w="9525">
            <a:noFill/>
            <a:miter lim="800000"/>
            <a:headEnd/>
            <a:tailEnd/>
          </a:ln>
          <a:effectLst/>
        </p:spPr>
        <p:txBody>
          <a:bodyPr wrap="none">
            <a:spAutoFit/>
          </a:bodyPr>
          <a:lstStyle/>
          <a:p>
            <a:pPr algn="ctr"/>
            <a:r>
              <a:rPr lang="en-US" b="1">
                <a:latin typeface="Garamond" pitchFamily="18" charset="0"/>
              </a:rPr>
              <a:t>TINGKAT</a:t>
            </a:r>
          </a:p>
          <a:p>
            <a:pPr algn="ctr"/>
            <a:r>
              <a:rPr lang="en-US" b="1">
                <a:latin typeface="Garamond" pitchFamily="18" charset="0"/>
              </a:rPr>
              <a:t>PENCAPAIAN</a:t>
            </a:r>
            <a:endParaRPr lang="en-GB" b="1">
              <a:latin typeface="Garamond" pitchFamily="18" charset="0"/>
            </a:endParaRPr>
          </a:p>
        </p:txBody>
      </p:sp>
      <p:sp>
        <p:nvSpPr>
          <p:cNvPr id="172042" name="Line 10"/>
          <p:cNvSpPr>
            <a:spLocks noChangeShapeType="1"/>
          </p:cNvSpPr>
          <p:nvPr/>
        </p:nvSpPr>
        <p:spPr bwMode="auto">
          <a:xfrm>
            <a:off x="6938994" y="4057193"/>
            <a:ext cx="1752600" cy="0"/>
          </a:xfrm>
          <a:prstGeom prst="line">
            <a:avLst/>
          </a:prstGeom>
          <a:noFill/>
          <a:ln w="9525">
            <a:solidFill>
              <a:schemeClr val="tx1"/>
            </a:solidFill>
            <a:round/>
            <a:headEnd/>
            <a:tailEnd/>
          </a:ln>
          <a:effectLst/>
        </p:spPr>
        <p:txBody>
          <a:bodyPr wrap="none"/>
          <a:lstStyle/>
          <a:p>
            <a:endParaRPr lang="id-ID"/>
          </a:p>
        </p:txBody>
      </p:sp>
      <p:sp>
        <p:nvSpPr>
          <p:cNvPr id="172043" name="Text Box 11"/>
          <p:cNvSpPr txBox="1">
            <a:spLocks noChangeArrowheads="1"/>
          </p:cNvSpPr>
          <p:nvPr/>
        </p:nvSpPr>
        <p:spPr bwMode="auto">
          <a:xfrm>
            <a:off x="7243794" y="3371393"/>
            <a:ext cx="1003300" cy="641350"/>
          </a:xfrm>
          <a:prstGeom prst="rect">
            <a:avLst/>
          </a:prstGeom>
          <a:noFill/>
          <a:ln w="9525">
            <a:noFill/>
            <a:miter lim="800000"/>
            <a:headEnd/>
            <a:tailEnd/>
          </a:ln>
          <a:effectLst/>
        </p:spPr>
        <p:txBody>
          <a:bodyPr wrap="none">
            <a:spAutoFit/>
          </a:bodyPr>
          <a:lstStyle/>
          <a:p>
            <a:pPr algn="ctr"/>
            <a:r>
              <a:rPr lang="en-US" b="1">
                <a:latin typeface="Garamond" pitchFamily="18" charset="0"/>
              </a:rPr>
              <a:t>TOLOK</a:t>
            </a:r>
          </a:p>
          <a:p>
            <a:pPr algn="ctr"/>
            <a:r>
              <a:rPr lang="en-US" b="1">
                <a:latin typeface="Garamond" pitchFamily="18" charset="0"/>
              </a:rPr>
              <a:t>UKUR</a:t>
            </a:r>
            <a:endParaRPr lang="en-GB" b="1">
              <a:latin typeface="Garamond" pitchFamily="18" charset="0"/>
            </a:endParaRPr>
          </a:p>
        </p:txBody>
      </p:sp>
      <p:sp>
        <p:nvSpPr>
          <p:cNvPr id="172044" name="Rectangle 12"/>
          <p:cNvSpPr>
            <a:spLocks noChangeArrowheads="1"/>
          </p:cNvSpPr>
          <p:nvPr/>
        </p:nvSpPr>
        <p:spPr bwMode="auto">
          <a:xfrm>
            <a:off x="3128994" y="5809793"/>
            <a:ext cx="2667000" cy="914400"/>
          </a:xfrm>
          <a:prstGeom prst="rect">
            <a:avLst/>
          </a:prstGeom>
          <a:noFill/>
          <a:ln w="9525">
            <a:noFill/>
            <a:miter lim="800000"/>
            <a:headEnd/>
            <a:tailEnd/>
          </a:ln>
          <a:effectLst>
            <a:prstShdw prst="shdw13" dist="181836" dir="15474315">
              <a:srgbClr val="99FF66"/>
            </a:prstShdw>
          </a:effectLst>
        </p:spPr>
        <p:txBody>
          <a:bodyPr wrap="none" anchor="ctr"/>
          <a:lstStyle/>
          <a:p>
            <a:pPr algn="ctr"/>
            <a:r>
              <a:rPr lang="en-US" sz="2000" b="1">
                <a:solidFill>
                  <a:schemeClr val="bg2"/>
                </a:solidFill>
                <a:latin typeface="Garamond" pitchFamily="18" charset="0"/>
              </a:rPr>
              <a:t>ANGGARAN</a:t>
            </a:r>
          </a:p>
          <a:p>
            <a:pPr algn="ctr"/>
            <a:r>
              <a:rPr lang="en-US" sz="2000" b="1">
                <a:solidFill>
                  <a:schemeClr val="bg2"/>
                </a:solidFill>
                <a:latin typeface="Garamond" pitchFamily="18" charset="0"/>
              </a:rPr>
              <a:t>BELANJA TIDAK LANGSUNG</a:t>
            </a:r>
          </a:p>
          <a:p>
            <a:pPr algn="ctr"/>
            <a:endParaRPr lang="en-GB" sz="2000" b="1">
              <a:solidFill>
                <a:schemeClr val="bg2"/>
              </a:solidFill>
              <a:latin typeface="Garamond" pitchFamily="18" charset="0"/>
            </a:endParaRPr>
          </a:p>
        </p:txBody>
      </p:sp>
      <p:sp>
        <p:nvSpPr>
          <p:cNvPr id="172045" name="Rectangle 13"/>
          <p:cNvSpPr>
            <a:spLocks noChangeArrowheads="1"/>
          </p:cNvSpPr>
          <p:nvPr/>
        </p:nvSpPr>
        <p:spPr bwMode="auto">
          <a:xfrm>
            <a:off x="80994" y="4895393"/>
            <a:ext cx="2667000" cy="914400"/>
          </a:xfrm>
          <a:prstGeom prst="rect">
            <a:avLst/>
          </a:prstGeom>
          <a:noFill/>
          <a:ln w="9525">
            <a:noFill/>
            <a:miter lim="800000"/>
            <a:headEnd/>
            <a:tailEnd/>
          </a:ln>
          <a:effectLst>
            <a:prstShdw prst="shdw13" dist="181836" dir="15474315">
              <a:srgbClr val="99FF66"/>
            </a:prstShdw>
          </a:effectLst>
        </p:spPr>
        <p:txBody>
          <a:bodyPr wrap="none" anchor="ctr"/>
          <a:lstStyle/>
          <a:p>
            <a:pPr algn="ctr"/>
            <a:r>
              <a:rPr lang="en-US" b="1">
                <a:solidFill>
                  <a:schemeClr val="bg2"/>
                </a:solidFill>
                <a:latin typeface="Garamond" pitchFamily="18" charset="0"/>
              </a:rPr>
              <a:t>STANDAR BIAYA</a:t>
            </a:r>
          </a:p>
          <a:p>
            <a:pPr algn="ctr"/>
            <a:endParaRPr lang="en-GB" b="1">
              <a:solidFill>
                <a:schemeClr val="bg2"/>
              </a:solidFill>
              <a:latin typeface="Garamond" pitchFamily="18" charset="0"/>
            </a:endParaRPr>
          </a:p>
        </p:txBody>
      </p:sp>
      <p:sp>
        <p:nvSpPr>
          <p:cNvPr id="172046" name="Line 14"/>
          <p:cNvSpPr>
            <a:spLocks noChangeShapeType="1"/>
          </p:cNvSpPr>
          <p:nvPr/>
        </p:nvSpPr>
        <p:spPr bwMode="auto">
          <a:xfrm>
            <a:off x="2519394" y="5200193"/>
            <a:ext cx="914400" cy="0"/>
          </a:xfrm>
          <a:prstGeom prst="line">
            <a:avLst/>
          </a:prstGeom>
          <a:noFill/>
          <a:ln w="57150">
            <a:solidFill>
              <a:srgbClr val="33CCFF"/>
            </a:solidFill>
            <a:round/>
            <a:headEnd/>
            <a:tailEnd type="triangle" w="med" len="med"/>
          </a:ln>
          <a:effectLst/>
        </p:spPr>
        <p:txBody>
          <a:bodyPr wrap="none"/>
          <a:lstStyle/>
          <a:p>
            <a:endParaRPr lang="id-ID"/>
          </a:p>
        </p:txBody>
      </p:sp>
      <p:sp>
        <p:nvSpPr>
          <p:cNvPr id="172047" name="Line 15"/>
          <p:cNvSpPr>
            <a:spLocks noChangeShapeType="1"/>
          </p:cNvSpPr>
          <p:nvPr/>
        </p:nvSpPr>
        <p:spPr bwMode="auto">
          <a:xfrm>
            <a:off x="4424394" y="4209593"/>
            <a:ext cx="0" cy="609600"/>
          </a:xfrm>
          <a:prstGeom prst="line">
            <a:avLst/>
          </a:prstGeom>
          <a:noFill/>
          <a:ln w="57150">
            <a:solidFill>
              <a:srgbClr val="33CCFF"/>
            </a:solidFill>
            <a:round/>
            <a:headEnd/>
            <a:tailEnd type="triangle" w="med" len="med"/>
          </a:ln>
          <a:effectLst/>
        </p:spPr>
        <p:txBody>
          <a:bodyPr wrap="none"/>
          <a:lstStyle/>
          <a:p>
            <a:endParaRPr lang="id-ID"/>
          </a:p>
        </p:txBody>
      </p:sp>
      <p:sp>
        <p:nvSpPr>
          <p:cNvPr id="172048" name="Line 16"/>
          <p:cNvSpPr>
            <a:spLocks noChangeShapeType="1"/>
          </p:cNvSpPr>
          <p:nvPr/>
        </p:nvSpPr>
        <p:spPr bwMode="auto">
          <a:xfrm>
            <a:off x="2747994" y="5733593"/>
            <a:ext cx="3352800" cy="0"/>
          </a:xfrm>
          <a:prstGeom prst="line">
            <a:avLst/>
          </a:prstGeom>
          <a:noFill/>
          <a:ln w="38100">
            <a:solidFill>
              <a:schemeClr val="bg2"/>
            </a:solidFill>
            <a:round/>
            <a:headEnd/>
            <a:tailEnd/>
          </a:ln>
          <a:effectLst/>
        </p:spPr>
        <p:txBody>
          <a:bodyPr wrap="none"/>
          <a:lstStyle/>
          <a:p>
            <a:endParaRPr lang="id-ID"/>
          </a:p>
        </p:txBody>
      </p:sp>
      <p:sp>
        <p:nvSpPr>
          <p:cNvPr id="172049" name="Oval 17"/>
          <p:cNvSpPr>
            <a:spLocks noChangeArrowheads="1"/>
          </p:cNvSpPr>
          <p:nvPr/>
        </p:nvSpPr>
        <p:spPr bwMode="auto">
          <a:xfrm>
            <a:off x="461994" y="1771193"/>
            <a:ext cx="1905000" cy="2971800"/>
          </a:xfrm>
          <a:prstGeom prst="ellipse">
            <a:avLst/>
          </a:prstGeom>
          <a:solidFill>
            <a:srgbClr val="99FF66"/>
          </a:solidFill>
          <a:ln w="9525">
            <a:solidFill>
              <a:schemeClr val="tx1"/>
            </a:solidFill>
            <a:round/>
            <a:headEnd/>
            <a:tailEnd/>
          </a:ln>
          <a:effectLst/>
        </p:spPr>
        <p:txBody>
          <a:bodyPr wrap="none" anchor="ctr"/>
          <a:lstStyle/>
          <a:p>
            <a:pPr algn="ctr"/>
            <a:endParaRPr lang="en-GB" sz="2400" b="1">
              <a:latin typeface="Garamond" pitchFamily="18" charset="0"/>
            </a:endParaRPr>
          </a:p>
        </p:txBody>
      </p:sp>
      <p:sp>
        <p:nvSpPr>
          <p:cNvPr id="172050" name="Rectangle 18"/>
          <p:cNvSpPr>
            <a:spLocks noChangeArrowheads="1"/>
          </p:cNvSpPr>
          <p:nvPr/>
        </p:nvSpPr>
        <p:spPr bwMode="auto">
          <a:xfrm>
            <a:off x="538194" y="1847393"/>
            <a:ext cx="1828800" cy="2794000"/>
          </a:xfrm>
          <a:prstGeom prst="rect">
            <a:avLst/>
          </a:prstGeom>
          <a:noFill/>
          <a:ln w="9525">
            <a:noFill/>
            <a:miter lim="800000"/>
            <a:headEnd/>
            <a:tailEnd/>
          </a:ln>
          <a:effectLst/>
        </p:spPr>
        <p:txBody>
          <a:bodyPr>
            <a:spAutoFit/>
          </a:bodyPr>
          <a:lstStyle/>
          <a:p>
            <a:pPr algn="ctr">
              <a:lnSpc>
                <a:spcPct val="70000"/>
              </a:lnSpc>
              <a:spcBef>
                <a:spcPct val="50000"/>
              </a:spcBef>
            </a:pPr>
            <a:r>
              <a:rPr lang="en-US" sz="2400" b="1">
                <a:solidFill>
                  <a:srgbClr val="996633"/>
                </a:solidFill>
                <a:latin typeface="Garamond" pitchFamily="18" charset="0"/>
              </a:rPr>
              <a:t>Visi</a:t>
            </a:r>
          </a:p>
          <a:p>
            <a:pPr algn="ctr">
              <a:lnSpc>
                <a:spcPct val="70000"/>
              </a:lnSpc>
              <a:spcBef>
                <a:spcPct val="50000"/>
              </a:spcBef>
            </a:pPr>
            <a:r>
              <a:rPr lang="en-US" sz="2400" b="1">
                <a:solidFill>
                  <a:srgbClr val="996633"/>
                </a:solidFill>
                <a:latin typeface="Garamond" pitchFamily="18" charset="0"/>
              </a:rPr>
              <a:t>Misi</a:t>
            </a:r>
          </a:p>
          <a:p>
            <a:pPr algn="ctr">
              <a:lnSpc>
                <a:spcPct val="70000"/>
              </a:lnSpc>
              <a:spcBef>
                <a:spcPct val="50000"/>
              </a:spcBef>
            </a:pPr>
            <a:r>
              <a:rPr lang="en-US" sz="2400" b="1">
                <a:solidFill>
                  <a:srgbClr val="996633"/>
                </a:solidFill>
                <a:latin typeface="Garamond" pitchFamily="18" charset="0"/>
              </a:rPr>
              <a:t>Tujuan</a:t>
            </a:r>
          </a:p>
          <a:p>
            <a:pPr algn="ctr">
              <a:lnSpc>
                <a:spcPct val="70000"/>
              </a:lnSpc>
              <a:spcBef>
                <a:spcPct val="50000"/>
              </a:spcBef>
            </a:pPr>
            <a:r>
              <a:rPr lang="en-US" sz="2400" b="1">
                <a:solidFill>
                  <a:srgbClr val="996633"/>
                </a:solidFill>
                <a:latin typeface="Garamond" pitchFamily="18" charset="0"/>
              </a:rPr>
              <a:t>Sasaran</a:t>
            </a:r>
          </a:p>
          <a:p>
            <a:pPr algn="ctr">
              <a:lnSpc>
                <a:spcPct val="70000"/>
              </a:lnSpc>
              <a:spcBef>
                <a:spcPct val="50000"/>
              </a:spcBef>
            </a:pPr>
            <a:r>
              <a:rPr lang="en-US" sz="2400" b="1">
                <a:solidFill>
                  <a:srgbClr val="996633"/>
                </a:solidFill>
                <a:latin typeface="Garamond" pitchFamily="18" charset="0"/>
              </a:rPr>
              <a:t>Tugas Pokok</a:t>
            </a:r>
          </a:p>
          <a:p>
            <a:pPr algn="ctr">
              <a:lnSpc>
                <a:spcPct val="70000"/>
              </a:lnSpc>
              <a:spcBef>
                <a:spcPct val="50000"/>
              </a:spcBef>
            </a:pPr>
            <a:r>
              <a:rPr lang="en-US" sz="2400" b="1">
                <a:solidFill>
                  <a:srgbClr val="996633"/>
                </a:solidFill>
                <a:latin typeface="Garamond" pitchFamily="18" charset="0"/>
              </a:rPr>
              <a:t>Fungsi</a:t>
            </a:r>
            <a:endParaRPr lang="en-GB" sz="2400" b="1">
              <a:solidFill>
                <a:srgbClr val="996633"/>
              </a:solidFill>
              <a:latin typeface="Garamond" pitchFamily="18" charset="0"/>
            </a:endParaRPr>
          </a:p>
        </p:txBody>
      </p:sp>
      <p:sp>
        <p:nvSpPr>
          <p:cNvPr id="172051" name="Line 19"/>
          <p:cNvSpPr>
            <a:spLocks noChangeShapeType="1"/>
          </p:cNvSpPr>
          <p:nvPr/>
        </p:nvSpPr>
        <p:spPr bwMode="auto">
          <a:xfrm>
            <a:off x="6024594" y="5200193"/>
            <a:ext cx="1905000" cy="0"/>
          </a:xfrm>
          <a:prstGeom prst="line">
            <a:avLst/>
          </a:prstGeom>
          <a:noFill/>
          <a:ln w="57150">
            <a:solidFill>
              <a:srgbClr val="33CCFF"/>
            </a:solidFill>
            <a:round/>
            <a:headEnd/>
            <a:tailEnd/>
          </a:ln>
          <a:effectLst/>
        </p:spPr>
        <p:txBody>
          <a:bodyPr wrap="none"/>
          <a:lstStyle/>
          <a:p>
            <a:endParaRPr lang="id-ID"/>
          </a:p>
        </p:txBody>
      </p:sp>
      <p:sp>
        <p:nvSpPr>
          <p:cNvPr id="172052" name="Line 20"/>
          <p:cNvSpPr>
            <a:spLocks noChangeShapeType="1"/>
          </p:cNvSpPr>
          <p:nvPr/>
        </p:nvSpPr>
        <p:spPr bwMode="auto">
          <a:xfrm flipV="1">
            <a:off x="7929594" y="4742993"/>
            <a:ext cx="0" cy="457200"/>
          </a:xfrm>
          <a:prstGeom prst="line">
            <a:avLst/>
          </a:prstGeom>
          <a:noFill/>
          <a:ln w="57150">
            <a:solidFill>
              <a:srgbClr val="33CCFF"/>
            </a:solidFill>
            <a:round/>
            <a:headEnd/>
            <a:tailEnd type="triangle" w="med" len="med"/>
          </a:ln>
          <a:effectLst/>
        </p:spPr>
        <p:txBody>
          <a:bodyPr wrap="none"/>
          <a:lstStyle/>
          <a:p>
            <a:endParaRPr lang="id-ID"/>
          </a:p>
        </p:txBody>
      </p:sp>
      <p:pic>
        <p:nvPicPr>
          <p:cNvPr id="23" name="Picture 2"/>
          <p:cNvPicPr>
            <a:picLocks noChangeAspect="1" noChangeArrowheads="1"/>
          </p:cNvPicPr>
          <p:nvPr/>
        </p:nvPicPr>
        <p:blipFill>
          <a:blip r:embed="rId3"/>
          <a:srcRect l="19766" t="45898" r="20388" b="41407"/>
          <a:stretch>
            <a:fillRect/>
          </a:stretch>
        </p:blipFill>
        <p:spPr bwMode="auto">
          <a:xfrm>
            <a:off x="642910" y="71414"/>
            <a:ext cx="7786742" cy="92869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b="1" dirty="0" err="1" smtClean="0">
                <a:solidFill>
                  <a:srgbClr val="FF0000"/>
                </a:solidFill>
              </a:rPr>
              <a:t>Anggaran</a:t>
            </a:r>
            <a:r>
              <a:rPr lang="en-US" b="1" dirty="0" smtClean="0">
                <a:solidFill>
                  <a:srgbClr val="FF0000"/>
                </a:solidFill>
              </a:rPr>
              <a:t> &amp; </a:t>
            </a:r>
            <a:r>
              <a:rPr lang="en-US" b="1" dirty="0" err="1" smtClean="0">
                <a:solidFill>
                  <a:srgbClr val="FF0000"/>
                </a:solidFill>
              </a:rPr>
              <a:t>Penganggaaran</a:t>
            </a:r>
            <a:endParaRPr lang="en-GB" b="1" dirty="0" smtClean="0">
              <a:solidFill>
                <a:srgbClr val="FF0000"/>
              </a:solidFill>
            </a:endParaRPr>
          </a:p>
        </p:txBody>
      </p:sp>
      <p:sp>
        <p:nvSpPr>
          <p:cNvPr id="71683" name="Rectangle 3"/>
          <p:cNvSpPr>
            <a:spLocks noGrp="1" noChangeArrowheads="1"/>
          </p:cNvSpPr>
          <p:nvPr>
            <p:ph type="body" idx="1"/>
          </p:nvPr>
        </p:nvSpPr>
        <p:spPr/>
        <p:txBody>
          <a:bodyPr/>
          <a:lstStyle/>
          <a:p>
            <a:pPr algn="just" eaLnBrk="1" hangingPunct="1">
              <a:lnSpc>
                <a:spcPct val="80000"/>
              </a:lnSpc>
              <a:defRPr/>
            </a:pPr>
            <a:r>
              <a:rPr lang="id-ID" sz="2400" smtClean="0"/>
              <a:t>Pernyataan pemerintah tentang estimasi penerimaan dan usulan belanja pada tahun berjalan</a:t>
            </a:r>
          </a:p>
          <a:p>
            <a:pPr algn="just" eaLnBrk="1" hangingPunct="1">
              <a:lnSpc>
                <a:spcPct val="80000"/>
              </a:lnSpc>
              <a:defRPr/>
            </a:pPr>
            <a:r>
              <a:rPr lang="id-ID" sz="2400" smtClean="0"/>
              <a:t>Sebuah rencana keuangan yang mencerminkan pilihan kebijakan pemerintah</a:t>
            </a:r>
          </a:p>
          <a:p>
            <a:pPr algn="just" eaLnBrk="1" hangingPunct="1">
              <a:lnSpc>
                <a:spcPct val="80000"/>
              </a:lnSpc>
              <a:defRPr/>
            </a:pPr>
            <a:r>
              <a:rPr lang="en-US" sz="2400" smtClean="0"/>
              <a:t>Anggaran merupakan pernyataan mengenai estimasi kinerja yang hendak dicapai selama periode waktu tertentu yang dinyatakan dalam ukuran finansial.</a:t>
            </a:r>
          </a:p>
          <a:p>
            <a:pPr algn="just" eaLnBrk="1" hangingPunct="1">
              <a:lnSpc>
                <a:spcPct val="80000"/>
              </a:lnSpc>
              <a:buFont typeface="Wingdings" pitchFamily="2" charset="2"/>
              <a:buNone/>
              <a:defRPr/>
            </a:pPr>
            <a:endParaRPr lang="en-US" sz="2400" smtClean="0"/>
          </a:p>
          <a:p>
            <a:pPr algn="just" eaLnBrk="1" hangingPunct="1">
              <a:lnSpc>
                <a:spcPct val="80000"/>
              </a:lnSpc>
              <a:defRPr/>
            </a:pPr>
            <a:r>
              <a:rPr lang="en-US" sz="2400" smtClean="0"/>
              <a:t>Penganggaran adalah proses atau metode untuk mempersiapkan suatu anggaran.</a:t>
            </a:r>
          </a:p>
          <a:p>
            <a:pPr eaLnBrk="1" hangingPunct="1">
              <a:lnSpc>
                <a:spcPct val="80000"/>
              </a:lnSpc>
              <a:buFont typeface="Wingdings" pitchFamily="2" charset="2"/>
              <a:buNone/>
              <a:defRPr/>
            </a:pPr>
            <a:endParaRPr lang="en-GB" sz="2400" smtClean="0"/>
          </a:p>
        </p:txBody>
      </p:sp>
    </p:spTree>
    <p:extLst>
      <p:ext uri="{BB962C8B-B14F-4D97-AF65-F5344CB8AC3E}">
        <p14:creationId xmlns:p14="http://schemas.microsoft.com/office/powerpoint/2010/main" val="3295268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50</a:t>
            </a:fld>
            <a:endParaRPr lang="en-US"/>
          </a:p>
        </p:txBody>
      </p:sp>
      <p:pic>
        <p:nvPicPr>
          <p:cNvPr id="230402" name="Picture 2"/>
          <p:cNvPicPr>
            <a:picLocks noChangeAspect="1" noChangeArrowheads="1"/>
          </p:cNvPicPr>
          <p:nvPr/>
        </p:nvPicPr>
        <p:blipFill>
          <a:blip r:embed="rId2"/>
          <a:srcRect l="19766" t="60547" r="20388" b="26758"/>
          <a:stretch>
            <a:fillRect/>
          </a:stretch>
        </p:blipFill>
        <p:spPr bwMode="auto">
          <a:xfrm>
            <a:off x="642910" y="71414"/>
            <a:ext cx="7786742" cy="928694"/>
          </a:xfrm>
          <a:prstGeom prst="rect">
            <a:avLst/>
          </a:prstGeom>
          <a:noFill/>
          <a:ln w="9525">
            <a:noFill/>
            <a:miter lim="800000"/>
            <a:headEnd/>
            <a:tailEnd/>
          </a:ln>
          <a:effectLst/>
        </p:spPr>
      </p:pic>
      <p:sp>
        <p:nvSpPr>
          <p:cNvPr id="9" name="Rectangle 8"/>
          <p:cNvSpPr/>
          <p:nvPr/>
        </p:nvSpPr>
        <p:spPr>
          <a:xfrm>
            <a:off x="0" y="1139595"/>
            <a:ext cx="9144000" cy="646331"/>
          </a:xfrm>
          <a:prstGeom prst="rect">
            <a:avLst/>
          </a:prstGeom>
        </p:spPr>
        <p:txBody>
          <a:bodyPr wrap="square">
            <a:spAutoFit/>
          </a:bodyPr>
          <a:lstStyle/>
          <a:p>
            <a:pPr algn="ctr"/>
            <a:r>
              <a:rPr lang="id-ID" dirty="0" smtClean="0"/>
              <a:t>Standar pelayanan minimal merupakan tolok ukur kinerja dalam menentukan capaian jenis dan mutu pelayanan dasar yang merupakan urusan wajib daerah.</a:t>
            </a:r>
          </a:p>
        </p:txBody>
      </p:sp>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sp>
        <p:nvSpPr>
          <p:cNvPr id="11" name="Rectangle 10"/>
          <p:cNvSpPr/>
          <p:nvPr/>
        </p:nvSpPr>
        <p:spPr>
          <a:xfrm>
            <a:off x="642910" y="4286256"/>
            <a:ext cx="8072494" cy="923330"/>
          </a:xfrm>
          <a:prstGeom prst="rect">
            <a:avLst/>
          </a:prstGeom>
        </p:spPr>
        <p:txBody>
          <a:bodyPr wrap="square">
            <a:spAutoFit/>
          </a:bodyPr>
          <a:lstStyle/>
          <a:p>
            <a:pPr algn="ctr"/>
            <a:r>
              <a:rPr lang="id-ID" dirty="0" smtClean="0"/>
              <a:t>Standar pelayanan untuk kabupaten/kota ditetapkan oleh </a:t>
            </a:r>
            <a:r>
              <a:rPr lang="sv-SE" dirty="0" smtClean="0"/>
              <a:t>bupati/walikota masing-masing yang berpedoman pada</a:t>
            </a:r>
            <a:r>
              <a:rPr lang="id-ID" dirty="0" smtClean="0"/>
              <a:t> standar pelayanan yang ditetapkan oleh provinsi maupun pusat.</a:t>
            </a:r>
          </a:p>
        </p:txBody>
      </p:sp>
      <p:sp>
        <p:nvSpPr>
          <p:cNvPr id="12" name="Rectangle 11"/>
          <p:cNvSpPr/>
          <p:nvPr/>
        </p:nvSpPr>
        <p:spPr>
          <a:xfrm>
            <a:off x="714348" y="2371547"/>
            <a:ext cx="8215370" cy="1200329"/>
          </a:xfrm>
          <a:prstGeom prst="rect">
            <a:avLst/>
          </a:prstGeom>
        </p:spPr>
        <p:txBody>
          <a:bodyPr wrap="square">
            <a:spAutoFit/>
          </a:bodyPr>
          <a:lstStyle/>
          <a:p>
            <a:pPr algn="ctr"/>
            <a:r>
              <a:rPr lang="id-ID" i="1" dirty="0" smtClean="0"/>
              <a:t>Dalam rangka penerapan Anggaran Prestasi Kerja, setiap komponen pelayanan pada masing-masing Bidang Kewenangan Pemerintahan yang</a:t>
            </a:r>
          </a:p>
          <a:p>
            <a:pPr algn="ctr"/>
            <a:r>
              <a:rPr lang="id-ID" i="1" dirty="0" smtClean="0"/>
              <a:t>diselenggarakan oleh SKPD, dalam rangka penilaian kinerja, harus ditetapkan oleh masingmasing Daerah dalam bentuk Standar Pelayanan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248400"/>
            <a:ext cx="1905000" cy="457200"/>
          </a:xfrm>
          <a:prstGeom prst="rect">
            <a:avLst/>
          </a:prstGeom>
        </p:spPr>
        <p:txBody>
          <a:bodyPr/>
          <a:lstStyle/>
          <a:p>
            <a:fld id="{7C9279AD-33B0-4362-A2BA-99BA5120A5A7}" type="slidenum">
              <a:rPr lang="en-US"/>
              <a:pPr/>
              <a:t>51</a:t>
            </a:fld>
            <a:endParaRPr lang="en-US"/>
          </a:p>
        </p:txBody>
      </p:sp>
      <p:pic>
        <p:nvPicPr>
          <p:cNvPr id="230402" name="Picture 2"/>
          <p:cNvPicPr>
            <a:picLocks noChangeAspect="1" noChangeArrowheads="1"/>
          </p:cNvPicPr>
          <p:nvPr/>
        </p:nvPicPr>
        <p:blipFill>
          <a:blip r:embed="rId2"/>
          <a:srcRect l="19766" t="74219" r="20388" b="13086"/>
          <a:stretch>
            <a:fillRect/>
          </a:stretch>
        </p:blipFill>
        <p:spPr bwMode="auto">
          <a:xfrm>
            <a:off x="642910" y="-24"/>
            <a:ext cx="7786742" cy="928694"/>
          </a:xfrm>
          <a:prstGeom prst="rect">
            <a:avLst/>
          </a:prstGeom>
          <a:noFill/>
          <a:ln w="9525">
            <a:noFill/>
            <a:miter lim="800000"/>
            <a:headEnd/>
            <a:tailEnd/>
          </a:ln>
          <a:effectLst/>
        </p:spPr>
      </p:pic>
      <p:sp>
        <p:nvSpPr>
          <p:cNvPr id="9" name="Rectangle 8"/>
          <p:cNvSpPr/>
          <p:nvPr/>
        </p:nvSpPr>
        <p:spPr>
          <a:xfrm>
            <a:off x="428596" y="2551837"/>
            <a:ext cx="8072494" cy="646331"/>
          </a:xfrm>
          <a:prstGeom prst="rect">
            <a:avLst/>
          </a:prstGeom>
        </p:spPr>
        <p:txBody>
          <a:bodyPr wrap="square">
            <a:spAutoFit/>
          </a:bodyPr>
          <a:lstStyle/>
          <a:p>
            <a:pPr algn="ctr"/>
            <a:r>
              <a:rPr lang="id-ID" dirty="0" smtClean="0"/>
              <a:t>Standar satuan harga merupakan harga satuan setiap unit barang/jasa yang berlaku disuatu daerah yang ditetapkan dengan keputusan kepala daerah.</a:t>
            </a:r>
          </a:p>
        </p:txBody>
      </p:sp>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AutoShape 2"/>
          <p:cNvSpPr>
            <a:spLocks noChangeArrowheads="1"/>
          </p:cNvSpPr>
          <p:nvPr/>
        </p:nvSpPr>
        <p:spPr bwMode="auto">
          <a:xfrm>
            <a:off x="6964363" y="3754438"/>
            <a:ext cx="960437" cy="639762"/>
          </a:xfrm>
          <a:prstGeom prst="flowChartDocument">
            <a:avLst/>
          </a:prstGeom>
          <a:solidFill>
            <a:srgbClr val="0068AE">
              <a:alpha val="70000"/>
            </a:srgbClr>
          </a:solidFill>
          <a:ln w="38100">
            <a:solidFill>
              <a:schemeClr val="tx1"/>
            </a:solidFill>
            <a:miter lim="800000"/>
            <a:headEnd/>
            <a:tailEnd/>
          </a:ln>
        </p:spPr>
        <p:txBody>
          <a:bodyPr anchor="ctr" anchorCtr="1"/>
          <a:lstStyle/>
          <a:p>
            <a:pPr algn="ctr"/>
            <a:r>
              <a:rPr lang="en-US" sz="1700" b="1">
                <a:solidFill>
                  <a:srgbClr val="FFFF00"/>
                </a:solidFill>
                <a:effectLst>
                  <a:outerShdw blurRad="38100" dist="38100" dir="2700000" algn="tl">
                    <a:srgbClr val="000000"/>
                  </a:outerShdw>
                </a:effectLst>
              </a:rPr>
              <a:t>R - 2.2</a:t>
            </a:r>
          </a:p>
        </p:txBody>
      </p:sp>
      <p:cxnSp>
        <p:nvCxnSpPr>
          <p:cNvPr id="359427" name="AutoShape 3"/>
          <p:cNvCxnSpPr>
            <a:cxnSpLocks noChangeShapeType="1"/>
            <a:stCxn id="359444" idx="3"/>
            <a:endCxn id="359426" idx="1"/>
          </p:cNvCxnSpPr>
          <p:nvPr/>
        </p:nvCxnSpPr>
        <p:spPr bwMode="auto">
          <a:xfrm>
            <a:off x="6610350" y="4073525"/>
            <a:ext cx="334963" cy="1588"/>
          </a:xfrm>
          <a:prstGeom prst="straightConnector1">
            <a:avLst/>
          </a:prstGeom>
          <a:noFill/>
          <a:ln w="38100">
            <a:solidFill>
              <a:schemeClr val="tx1"/>
            </a:solidFill>
            <a:round/>
            <a:headEnd/>
            <a:tailEnd type="triangle" w="med" len="med"/>
          </a:ln>
          <a:effectLst/>
        </p:spPr>
      </p:cxnSp>
      <p:cxnSp>
        <p:nvCxnSpPr>
          <p:cNvPr id="359428" name="AutoShape 4"/>
          <p:cNvCxnSpPr>
            <a:cxnSpLocks noChangeShapeType="1"/>
            <a:stCxn id="359432" idx="3"/>
            <a:endCxn id="359447" idx="0"/>
          </p:cNvCxnSpPr>
          <p:nvPr/>
        </p:nvCxnSpPr>
        <p:spPr bwMode="auto">
          <a:xfrm>
            <a:off x="6610350" y="1468438"/>
            <a:ext cx="2093913" cy="2266950"/>
          </a:xfrm>
          <a:prstGeom prst="bentConnector2">
            <a:avLst/>
          </a:prstGeom>
          <a:noFill/>
          <a:ln w="38100">
            <a:solidFill>
              <a:schemeClr val="tx1"/>
            </a:solidFill>
            <a:miter lim="800000"/>
            <a:headEnd/>
            <a:tailEnd type="triangle" w="med" len="med"/>
          </a:ln>
          <a:effectLst/>
        </p:spPr>
      </p:cxnSp>
      <p:cxnSp>
        <p:nvCxnSpPr>
          <p:cNvPr id="359429" name="AutoShape 5"/>
          <p:cNvCxnSpPr>
            <a:cxnSpLocks noChangeShapeType="1"/>
            <a:stCxn id="359441" idx="3"/>
            <a:endCxn id="359447" idx="2"/>
          </p:cNvCxnSpPr>
          <p:nvPr/>
        </p:nvCxnSpPr>
        <p:spPr bwMode="auto">
          <a:xfrm flipV="1">
            <a:off x="6610350" y="4378325"/>
            <a:ext cx="2093913" cy="2117725"/>
          </a:xfrm>
          <a:prstGeom prst="bentConnector2">
            <a:avLst/>
          </a:prstGeom>
          <a:noFill/>
          <a:ln w="38100">
            <a:solidFill>
              <a:schemeClr val="tx1"/>
            </a:solidFill>
            <a:miter lim="800000"/>
            <a:headEnd/>
            <a:tailEnd type="triangle" w="med" len="med"/>
          </a:ln>
          <a:effectLst/>
        </p:spPr>
      </p:cxnSp>
      <p:cxnSp>
        <p:nvCxnSpPr>
          <p:cNvPr id="359430" name="AutoShape 6"/>
          <p:cNvCxnSpPr>
            <a:cxnSpLocks noChangeShapeType="1"/>
            <a:stCxn id="359426" idx="3"/>
            <a:endCxn id="359447" idx="1"/>
          </p:cNvCxnSpPr>
          <p:nvPr/>
        </p:nvCxnSpPr>
        <p:spPr bwMode="auto">
          <a:xfrm>
            <a:off x="7943850" y="4075113"/>
            <a:ext cx="330200" cy="0"/>
          </a:xfrm>
          <a:prstGeom prst="straightConnector1">
            <a:avLst/>
          </a:prstGeom>
          <a:noFill/>
          <a:ln w="38100">
            <a:solidFill>
              <a:schemeClr val="tx1"/>
            </a:solidFill>
            <a:round/>
            <a:headEnd/>
            <a:tailEnd type="triangle" w="med" len="med"/>
          </a:ln>
          <a:effectLst/>
        </p:spPr>
      </p:cxnSp>
      <p:grpSp>
        <p:nvGrpSpPr>
          <p:cNvPr id="2" name="Group 7"/>
          <p:cNvGrpSpPr>
            <a:grpSpLocks/>
          </p:cNvGrpSpPr>
          <p:nvPr/>
        </p:nvGrpSpPr>
        <p:grpSpPr bwMode="auto">
          <a:xfrm>
            <a:off x="5368925" y="676275"/>
            <a:ext cx="2020888" cy="1111250"/>
            <a:chOff x="3382" y="453"/>
            <a:chExt cx="1273" cy="700"/>
          </a:xfrm>
        </p:grpSpPr>
        <p:sp>
          <p:nvSpPr>
            <p:cNvPr id="359432" name="AutoShape 8"/>
            <p:cNvSpPr>
              <a:spLocks noChangeArrowheads="1"/>
            </p:cNvSpPr>
            <p:nvPr/>
          </p:nvSpPr>
          <p:spPr bwMode="auto">
            <a:xfrm>
              <a:off x="3461" y="750"/>
              <a:ext cx="691" cy="403"/>
            </a:xfrm>
            <a:prstGeom prst="flowChartDocument">
              <a:avLst/>
            </a:prstGeom>
            <a:solidFill>
              <a:srgbClr val="0068AE">
                <a:alpha val="70000"/>
              </a:srgbClr>
            </a:solidFill>
            <a:ln w="38100">
              <a:solidFill>
                <a:schemeClr val="tx1"/>
              </a:solidFill>
              <a:miter lim="800000"/>
              <a:headEnd/>
              <a:tailEnd/>
            </a:ln>
          </p:spPr>
          <p:txBody>
            <a:bodyPr anchor="ctr" anchorCtr="1"/>
            <a:lstStyle/>
            <a:p>
              <a:pPr algn="ctr"/>
              <a:r>
                <a:rPr lang="en-US" sz="1700" b="1">
                  <a:solidFill>
                    <a:srgbClr val="FFFF00"/>
                  </a:solidFill>
                  <a:effectLst>
                    <a:outerShdw blurRad="38100" dist="38100" dir="2700000" algn="tl">
                      <a:srgbClr val="000000"/>
                    </a:outerShdw>
                  </a:effectLst>
                </a:rPr>
                <a:t>R - 1</a:t>
              </a:r>
            </a:p>
          </p:txBody>
        </p:sp>
        <p:sp>
          <p:nvSpPr>
            <p:cNvPr id="359433" name="Text Box 9"/>
            <p:cNvSpPr txBox="1">
              <a:spLocks noChangeArrowheads="1"/>
            </p:cNvSpPr>
            <p:nvPr/>
          </p:nvSpPr>
          <p:spPr bwMode="auto">
            <a:xfrm>
              <a:off x="3382" y="453"/>
              <a:ext cx="1273" cy="311"/>
            </a:xfrm>
            <a:prstGeom prst="rect">
              <a:avLst/>
            </a:prstGeom>
            <a:noFill/>
            <a:ln w="9525">
              <a:noFill/>
              <a:miter lim="800000"/>
              <a:headEnd/>
              <a:tailEnd/>
            </a:ln>
            <a:effectLst/>
          </p:spPr>
          <p:txBody>
            <a:bodyPr anchor="ctr"/>
            <a:lstStyle/>
            <a:p>
              <a:r>
                <a:rPr lang="en-US" sz="1200"/>
                <a:t>Rincian Anggaran </a:t>
              </a:r>
            </a:p>
            <a:p>
              <a:r>
                <a:rPr lang="en-US" sz="1200"/>
                <a:t>Pendapatan</a:t>
              </a:r>
            </a:p>
          </p:txBody>
        </p:sp>
      </p:grpSp>
      <p:grpSp>
        <p:nvGrpSpPr>
          <p:cNvPr id="3" name="Group 10"/>
          <p:cNvGrpSpPr>
            <a:grpSpLocks/>
          </p:cNvGrpSpPr>
          <p:nvPr/>
        </p:nvGrpSpPr>
        <p:grpSpPr bwMode="auto">
          <a:xfrm>
            <a:off x="5368925" y="1920875"/>
            <a:ext cx="2020888" cy="1109663"/>
            <a:chOff x="3382" y="1228"/>
            <a:chExt cx="1273" cy="699"/>
          </a:xfrm>
        </p:grpSpPr>
        <p:sp>
          <p:nvSpPr>
            <p:cNvPr id="359435" name="AutoShape 11"/>
            <p:cNvSpPr>
              <a:spLocks noChangeArrowheads="1"/>
            </p:cNvSpPr>
            <p:nvPr/>
          </p:nvSpPr>
          <p:spPr bwMode="auto">
            <a:xfrm>
              <a:off x="3461" y="1524"/>
              <a:ext cx="691" cy="403"/>
            </a:xfrm>
            <a:prstGeom prst="flowChartDocument">
              <a:avLst/>
            </a:prstGeom>
            <a:solidFill>
              <a:srgbClr val="0068AE">
                <a:alpha val="70000"/>
              </a:srgbClr>
            </a:solidFill>
            <a:ln w="38100">
              <a:solidFill>
                <a:schemeClr val="tx1"/>
              </a:solidFill>
              <a:miter lim="800000"/>
              <a:headEnd/>
              <a:tailEnd/>
            </a:ln>
          </p:spPr>
          <p:txBody>
            <a:bodyPr anchor="ctr" anchorCtr="1"/>
            <a:lstStyle/>
            <a:p>
              <a:pPr algn="ctr"/>
              <a:r>
                <a:rPr lang="en-US" sz="1700" b="1">
                  <a:solidFill>
                    <a:srgbClr val="FFFF00"/>
                  </a:solidFill>
                  <a:effectLst>
                    <a:outerShdw blurRad="38100" dist="38100" dir="2700000" algn="tl">
                      <a:srgbClr val="000000"/>
                    </a:outerShdw>
                  </a:effectLst>
                </a:rPr>
                <a:t>R - 2.1</a:t>
              </a:r>
            </a:p>
          </p:txBody>
        </p:sp>
        <p:sp>
          <p:nvSpPr>
            <p:cNvPr id="359436" name="Text Box 12"/>
            <p:cNvSpPr txBox="1">
              <a:spLocks noChangeArrowheads="1"/>
            </p:cNvSpPr>
            <p:nvPr/>
          </p:nvSpPr>
          <p:spPr bwMode="auto">
            <a:xfrm>
              <a:off x="3382" y="1228"/>
              <a:ext cx="1273" cy="311"/>
            </a:xfrm>
            <a:prstGeom prst="rect">
              <a:avLst/>
            </a:prstGeom>
            <a:noFill/>
            <a:ln w="9525">
              <a:noFill/>
              <a:miter lim="800000"/>
              <a:headEnd/>
              <a:tailEnd/>
            </a:ln>
            <a:effectLst/>
          </p:spPr>
          <p:txBody>
            <a:bodyPr anchor="ctr"/>
            <a:lstStyle/>
            <a:p>
              <a:r>
                <a:rPr lang="en-US" sz="1200"/>
                <a:t>Rincian Anggaran </a:t>
              </a:r>
            </a:p>
            <a:p>
              <a:r>
                <a:rPr lang="en-US" sz="1200"/>
                <a:t>Belanja Tidak Langsung</a:t>
              </a:r>
            </a:p>
          </p:txBody>
        </p:sp>
      </p:grpSp>
      <p:grpSp>
        <p:nvGrpSpPr>
          <p:cNvPr id="4" name="Group 13"/>
          <p:cNvGrpSpPr>
            <a:grpSpLocks/>
          </p:cNvGrpSpPr>
          <p:nvPr/>
        </p:nvGrpSpPr>
        <p:grpSpPr bwMode="auto">
          <a:xfrm>
            <a:off x="5368925" y="4497388"/>
            <a:ext cx="2020888" cy="1096962"/>
            <a:chOff x="3382" y="2815"/>
            <a:chExt cx="1273" cy="691"/>
          </a:xfrm>
        </p:grpSpPr>
        <p:sp>
          <p:nvSpPr>
            <p:cNvPr id="359438" name="AutoShape 14"/>
            <p:cNvSpPr>
              <a:spLocks noChangeArrowheads="1"/>
            </p:cNvSpPr>
            <p:nvPr/>
          </p:nvSpPr>
          <p:spPr bwMode="auto">
            <a:xfrm>
              <a:off x="3461" y="3103"/>
              <a:ext cx="691" cy="403"/>
            </a:xfrm>
            <a:prstGeom prst="flowChartDocument">
              <a:avLst/>
            </a:prstGeom>
            <a:solidFill>
              <a:srgbClr val="B9EFEE">
                <a:alpha val="39999"/>
              </a:srgbClr>
            </a:solidFill>
            <a:ln w="38100">
              <a:solidFill>
                <a:schemeClr val="tx1"/>
              </a:solidFill>
              <a:miter lim="800000"/>
              <a:headEnd/>
              <a:tailEnd/>
            </a:ln>
          </p:spPr>
          <p:txBody>
            <a:bodyPr anchor="ctr" anchorCtr="1"/>
            <a:lstStyle/>
            <a:p>
              <a:pPr algn="ctr"/>
              <a:r>
                <a:rPr lang="en-US" sz="1700" b="1">
                  <a:solidFill>
                    <a:srgbClr val="FFFF00"/>
                  </a:solidFill>
                  <a:effectLst>
                    <a:outerShdw blurRad="38100" dist="38100" dir="2700000" algn="tl">
                      <a:srgbClr val="000000"/>
                    </a:outerShdw>
                  </a:effectLst>
                </a:rPr>
                <a:t>R - 3.1</a:t>
              </a:r>
            </a:p>
          </p:txBody>
        </p:sp>
        <p:sp>
          <p:nvSpPr>
            <p:cNvPr id="359439" name="Text Box 15"/>
            <p:cNvSpPr txBox="1">
              <a:spLocks noChangeArrowheads="1"/>
            </p:cNvSpPr>
            <p:nvPr/>
          </p:nvSpPr>
          <p:spPr bwMode="auto">
            <a:xfrm>
              <a:off x="3382" y="2815"/>
              <a:ext cx="1273" cy="311"/>
            </a:xfrm>
            <a:prstGeom prst="rect">
              <a:avLst/>
            </a:prstGeom>
            <a:noFill/>
            <a:ln w="9525">
              <a:noFill/>
              <a:miter lim="800000"/>
              <a:headEnd/>
              <a:tailEnd/>
            </a:ln>
            <a:effectLst/>
          </p:spPr>
          <p:txBody>
            <a:bodyPr anchor="ctr"/>
            <a:lstStyle/>
            <a:p>
              <a:r>
                <a:rPr lang="en-US" sz="1200"/>
                <a:t>Rincian </a:t>
              </a:r>
            </a:p>
            <a:p>
              <a:r>
                <a:rPr lang="en-US" sz="1200"/>
                <a:t>Penerimaan Pembiayaan</a:t>
              </a:r>
            </a:p>
          </p:txBody>
        </p:sp>
      </p:grpSp>
      <p:grpSp>
        <p:nvGrpSpPr>
          <p:cNvPr id="5" name="Group 16"/>
          <p:cNvGrpSpPr>
            <a:grpSpLocks/>
          </p:cNvGrpSpPr>
          <p:nvPr/>
        </p:nvGrpSpPr>
        <p:grpSpPr bwMode="auto">
          <a:xfrm>
            <a:off x="5368925" y="5715000"/>
            <a:ext cx="2020888" cy="1100138"/>
            <a:chOff x="3382" y="3591"/>
            <a:chExt cx="1273" cy="693"/>
          </a:xfrm>
        </p:grpSpPr>
        <p:sp>
          <p:nvSpPr>
            <p:cNvPr id="359441" name="AutoShape 17"/>
            <p:cNvSpPr>
              <a:spLocks noChangeArrowheads="1"/>
            </p:cNvSpPr>
            <p:nvPr/>
          </p:nvSpPr>
          <p:spPr bwMode="auto">
            <a:xfrm>
              <a:off x="3461" y="3881"/>
              <a:ext cx="691" cy="403"/>
            </a:xfrm>
            <a:prstGeom prst="flowChartDocument">
              <a:avLst/>
            </a:prstGeom>
            <a:solidFill>
              <a:srgbClr val="B9EFEE">
                <a:alpha val="39999"/>
              </a:srgbClr>
            </a:solidFill>
            <a:ln w="38100">
              <a:solidFill>
                <a:schemeClr val="tx1"/>
              </a:solidFill>
              <a:miter lim="800000"/>
              <a:headEnd/>
              <a:tailEnd/>
            </a:ln>
          </p:spPr>
          <p:txBody>
            <a:bodyPr anchor="ctr" anchorCtr="1"/>
            <a:lstStyle/>
            <a:p>
              <a:pPr algn="ctr"/>
              <a:r>
                <a:rPr lang="en-US" sz="1700" b="1">
                  <a:solidFill>
                    <a:srgbClr val="FFFF00"/>
                  </a:solidFill>
                  <a:effectLst>
                    <a:outerShdw blurRad="38100" dist="38100" dir="2700000" algn="tl">
                      <a:srgbClr val="000000"/>
                    </a:outerShdw>
                  </a:effectLst>
                </a:rPr>
                <a:t>R - 3.2</a:t>
              </a:r>
            </a:p>
          </p:txBody>
        </p:sp>
        <p:sp>
          <p:nvSpPr>
            <p:cNvPr id="359442" name="Text Box 18"/>
            <p:cNvSpPr txBox="1">
              <a:spLocks noChangeArrowheads="1"/>
            </p:cNvSpPr>
            <p:nvPr/>
          </p:nvSpPr>
          <p:spPr bwMode="auto">
            <a:xfrm>
              <a:off x="3382" y="3591"/>
              <a:ext cx="1273" cy="311"/>
            </a:xfrm>
            <a:prstGeom prst="rect">
              <a:avLst/>
            </a:prstGeom>
            <a:noFill/>
            <a:ln w="9525">
              <a:noFill/>
              <a:miter lim="800000"/>
              <a:headEnd/>
              <a:tailEnd/>
            </a:ln>
            <a:effectLst/>
          </p:spPr>
          <p:txBody>
            <a:bodyPr anchor="ctr"/>
            <a:lstStyle/>
            <a:p>
              <a:r>
                <a:rPr lang="en-US" sz="1200"/>
                <a:t>Rincian </a:t>
              </a:r>
            </a:p>
            <a:p>
              <a:r>
                <a:rPr lang="en-US" sz="1200"/>
                <a:t>Pengeluaran Pembiayaan</a:t>
              </a:r>
            </a:p>
          </p:txBody>
        </p:sp>
      </p:grpSp>
      <p:grpSp>
        <p:nvGrpSpPr>
          <p:cNvPr id="6" name="Group 19"/>
          <p:cNvGrpSpPr>
            <a:grpSpLocks/>
          </p:cNvGrpSpPr>
          <p:nvPr/>
        </p:nvGrpSpPr>
        <p:grpSpPr bwMode="auto">
          <a:xfrm>
            <a:off x="5370513" y="3211513"/>
            <a:ext cx="2020887" cy="1181100"/>
            <a:chOff x="3383" y="2023"/>
            <a:chExt cx="1273" cy="744"/>
          </a:xfrm>
        </p:grpSpPr>
        <p:sp>
          <p:nvSpPr>
            <p:cNvPr id="359444" name="AutoShape 20"/>
            <p:cNvSpPr>
              <a:spLocks noChangeArrowheads="1"/>
            </p:cNvSpPr>
            <p:nvPr/>
          </p:nvSpPr>
          <p:spPr bwMode="auto">
            <a:xfrm>
              <a:off x="3461" y="2364"/>
              <a:ext cx="691" cy="403"/>
            </a:xfrm>
            <a:prstGeom prst="flowChartDocument">
              <a:avLst/>
            </a:prstGeom>
            <a:solidFill>
              <a:srgbClr val="0068AE">
                <a:alpha val="70000"/>
              </a:srgbClr>
            </a:solidFill>
            <a:ln w="38100">
              <a:solidFill>
                <a:schemeClr val="tx1"/>
              </a:solidFill>
              <a:miter lim="800000"/>
              <a:headEnd/>
              <a:tailEnd/>
            </a:ln>
            <a:effectLst>
              <a:prstShdw prst="shdw13" dist="53882" dir="13500000">
                <a:srgbClr val="808080">
                  <a:alpha val="50000"/>
                </a:srgbClr>
              </a:prstShdw>
            </a:effectLst>
          </p:spPr>
          <p:txBody>
            <a:bodyPr anchor="ctr" anchorCtr="1"/>
            <a:lstStyle/>
            <a:p>
              <a:pPr algn="ctr"/>
              <a:r>
                <a:rPr lang="en-US" sz="1700" b="1">
                  <a:solidFill>
                    <a:srgbClr val="FFFF00"/>
                  </a:solidFill>
                  <a:effectLst>
                    <a:outerShdw blurRad="38100" dist="38100" dir="2700000" algn="tl">
                      <a:srgbClr val="000000"/>
                    </a:outerShdw>
                  </a:effectLst>
                </a:rPr>
                <a:t>R - 2.2.1</a:t>
              </a:r>
            </a:p>
          </p:txBody>
        </p:sp>
        <p:sp>
          <p:nvSpPr>
            <p:cNvPr id="359445" name="Text Box 21"/>
            <p:cNvSpPr txBox="1">
              <a:spLocks noChangeArrowheads="1"/>
            </p:cNvSpPr>
            <p:nvPr/>
          </p:nvSpPr>
          <p:spPr bwMode="auto">
            <a:xfrm>
              <a:off x="3383" y="2023"/>
              <a:ext cx="1273" cy="311"/>
            </a:xfrm>
            <a:prstGeom prst="rect">
              <a:avLst/>
            </a:prstGeom>
            <a:noFill/>
            <a:ln w="9525">
              <a:noFill/>
              <a:miter lim="800000"/>
              <a:headEnd/>
              <a:tailEnd/>
            </a:ln>
            <a:effectLst/>
          </p:spPr>
          <p:txBody>
            <a:bodyPr anchor="ctr"/>
            <a:lstStyle/>
            <a:p>
              <a:r>
                <a:rPr lang="en-US" sz="1200"/>
                <a:t>Rincian Anggaran </a:t>
              </a:r>
            </a:p>
            <a:p>
              <a:r>
                <a:rPr lang="en-US" sz="1200"/>
                <a:t>Belanja Langsung</a:t>
              </a:r>
            </a:p>
          </p:txBody>
        </p:sp>
      </p:grpSp>
      <p:grpSp>
        <p:nvGrpSpPr>
          <p:cNvPr id="7" name="Group 22"/>
          <p:cNvGrpSpPr>
            <a:grpSpLocks/>
          </p:cNvGrpSpPr>
          <p:nvPr/>
        </p:nvGrpSpPr>
        <p:grpSpPr bwMode="auto">
          <a:xfrm>
            <a:off x="8293100" y="3754438"/>
            <a:ext cx="822325" cy="639762"/>
            <a:chOff x="4680" y="2327"/>
            <a:chExt cx="936" cy="461"/>
          </a:xfrm>
        </p:grpSpPr>
        <p:sp>
          <p:nvSpPr>
            <p:cNvPr id="359447" name="AutoShape 23"/>
            <p:cNvSpPr>
              <a:spLocks noChangeArrowheads="1"/>
            </p:cNvSpPr>
            <p:nvPr/>
          </p:nvSpPr>
          <p:spPr bwMode="auto">
            <a:xfrm>
              <a:off x="4680" y="2327"/>
              <a:ext cx="936" cy="461"/>
            </a:xfrm>
            <a:prstGeom prst="flowChartDocument">
              <a:avLst/>
            </a:prstGeom>
            <a:solidFill>
              <a:srgbClr val="0068AE">
                <a:alpha val="70000"/>
              </a:srgbClr>
            </a:solidFill>
            <a:ln w="38100">
              <a:solidFill>
                <a:schemeClr val="tx1"/>
              </a:solidFill>
              <a:miter lim="800000"/>
              <a:headEnd/>
              <a:tailEnd/>
            </a:ln>
          </p:spPr>
          <p:txBody>
            <a:bodyPr anchor="ctr" anchorCtr="1"/>
            <a:lstStyle/>
            <a:p>
              <a:pPr algn="ctr"/>
              <a:r>
                <a:rPr lang="en-US" b="1">
                  <a:solidFill>
                    <a:srgbClr val="FFFF00"/>
                  </a:solidFill>
                  <a:effectLst>
                    <a:outerShdw blurRad="38100" dist="38100" dir="2700000" algn="tl">
                      <a:srgbClr val="000000"/>
                    </a:outerShdw>
                  </a:effectLst>
                </a:rPr>
                <a:t>R - 0</a:t>
              </a:r>
            </a:p>
          </p:txBody>
        </p:sp>
        <p:sp>
          <p:nvSpPr>
            <p:cNvPr id="359448" name="Text Box 24"/>
            <p:cNvSpPr txBox="1">
              <a:spLocks noChangeArrowheads="1"/>
            </p:cNvSpPr>
            <p:nvPr/>
          </p:nvSpPr>
          <p:spPr bwMode="auto">
            <a:xfrm>
              <a:off x="4734" y="2346"/>
              <a:ext cx="240" cy="423"/>
            </a:xfrm>
            <a:prstGeom prst="rect">
              <a:avLst/>
            </a:prstGeom>
            <a:noFill/>
            <a:ln w="9525">
              <a:noFill/>
              <a:miter lim="800000"/>
              <a:headEnd/>
              <a:tailEnd/>
            </a:ln>
            <a:effectLst/>
          </p:spPr>
          <p:txBody>
            <a:bodyPr/>
            <a:lstStyle/>
            <a:p>
              <a:pPr>
                <a:spcBef>
                  <a:spcPct val="50000"/>
                </a:spcBef>
              </a:pPr>
              <a:endParaRPr lang="id-ID" sz="1400"/>
            </a:p>
          </p:txBody>
        </p:sp>
      </p:grpSp>
      <p:cxnSp>
        <p:nvCxnSpPr>
          <p:cNvPr id="359449" name="AutoShape 25"/>
          <p:cNvCxnSpPr>
            <a:cxnSpLocks noChangeShapeType="1"/>
            <a:stCxn id="359435" idx="3"/>
            <a:endCxn id="359448" idx="0"/>
          </p:cNvCxnSpPr>
          <p:nvPr/>
        </p:nvCxnSpPr>
        <p:spPr bwMode="auto">
          <a:xfrm>
            <a:off x="6610350" y="2711450"/>
            <a:ext cx="1836738" cy="1069975"/>
          </a:xfrm>
          <a:prstGeom prst="bentConnector2">
            <a:avLst/>
          </a:prstGeom>
          <a:noFill/>
          <a:ln w="38100">
            <a:solidFill>
              <a:schemeClr val="tx1"/>
            </a:solidFill>
            <a:miter lim="800000"/>
            <a:headEnd/>
            <a:tailEnd type="triangle" w="med" len="med"/>
          </a:ln>
          <a:effectLst/>
        </p:spPr>
      </p:cxnSp>
      <p:cxnSp>
        <p:nvCxnSpPr>
          <p:cNvPr id="359450" name="AutoShape 26"/>
          <p:cNvCxnSpPr>
            <a:cxnSpLocks noChangeShapeType="1"/>
            <a:stCxn id="359438" idx="3"/>
            <a:endCxn id="359448" idx="2"/>
          </p:cNvCxnSpPr>
          <p:nvPr/>
        </p:nvCxnSpPr>
        <p:spPr bwMode="auto">
          <a:xfrm flipV="1">
            <a:off x="6610350" y="4367213"/>
            <a:ext cx="1836738" cy="908050"/>
          </a:xfrm>
          <a:prstGeom prst="bentConnector2">
            <a:avLst/>
          </a:prstGeom>
          <a:noFill/>
          <a:ln w="38100">
            <a:solidFill>
              <a:schemeClr val="tx1"/>
            </a:solidFill>
            <a:miter lim="800000"/>
            <a:headEnd/>
            <a:tailEnd type="triangle" w="med" len="med"/>
          </a:ln>
          <a:effectLst/>
        </p:spPr>
      </p:cxnSp>
      <p:sp>
        <p:nvSpPr>
          <p:cNvPr id="359451" name="Text Box 27"/>
          <p:cNvSpPr txBox="1">
            <a:spLocks noChangeArrowheads="1"/>
          </p:cNvSpPr>
          <p:nvPr/>
        </p:nvSpPr>
        <p:spPr bwMode="auto">
          <a:xfrm rot="16200000">
            <a:off x="3595688" y="3873500"/>
            <a:ext cx="2312988" cy="401637"/>
          </a:xfrm>
          <a:prstGeom prst="rect">
            <a:avLst/>
          </a:prstGeom>
          <a:noFill/>
          <a:ln w="9525">
            <a:solidFill>
              <a:schemeClr val="tx1"/>
            </a:solidFill>
            <a:miter lim="800000"/>
            <a:headEnd/>
            <a:tailEnd/>
          </a:ln>
          <a:effectLst/>
        </p:spPr>
        <p:txBody>
          <a:bodyPr anchor="ctr" anchorCtr="1"/>
          <a:lstStyle/>
          <a:p>
            <a:pPr algn="ctr"/>
            <a:r>
              <a:rPr lang="en-US" sz="1200"/>
              <a:t>SE KDH  ttg  Pedoman Penyusunan RKA SKPD</a:t>
            </a:r>
          </a:p>
        </p:txBody>
      </p:sp>
      <p:cxnSp>
        <p:nvCxnSpPr>
          <p:cNvPr id="359452" name="AutoShape 28"/>
          <p:cNvCxnSpPr>
            <a:cxnSpLocks noChangeShapeType="1"/>
            <a:stCxn id="359451" idx="2"/>
            <a:endCxn id="359444" idx="1"/>
          </p:cNvCxnSpPr>
          <p:nvPr/>
        </p:nvCxnSpPr>
        <p:spPr bwMode="auto">
          <a:xfrm flipV="1">
            <a:off x="4954588" y="4073525"/>
            <a:ext cx="520700" cy="3175"/>
          </a:xfrm>
          <a:prstGeom prst="bentConnector3">
            <a:avLst>
              <a:gd name="adj1" fmla="val 51523"/>
            </a:avLst>
          </a:prstGeom>
          <a:noFill/>
          <a:ln w="9525">
            <a:solidFill>
              <a:schemeClr val="tx1"/>
            </a:solidFill>
            <a:miter lim="800000"/>
            <a:headEnd/>
            <a:tailEnd type="triangle" w="med" len="med"/>
          </a:ln>
          <a:effectLst/>
        </p:spPr>
      </p:cxnSp>
      <p:cxnSp>
        <p:nvCxnSpPr>
          <p:cNvPr id="359453" name="AutoShape 29"/>
          <p:cNvCxnSpPr>
            <a:cxnSpLocks noChangeShapeType="1"/>
            <a:stCxn id="359451" idx="2"/>
            <a:endCxn id="359438" idx="1"/>
          </p:cNvCxnSpPr>
          <p:nvPr/>
        </p:nvCxnSpPr>
        <p:spPr bwMode="auto">
          <a:xfrm>
            <a:off x="4954588" y="4076700"/>
            <a:ext cx="520700" cy="1198563"/>
          </a:xfrm>
          <a:prstGeom prst="bentConnector3">
            <a:avLst>
              <a:gd name="adj1" fmla="val 51523"/>
            </a:avLst>
          </a:prstGeom>
          <a:noFill/>
          <a:ln w="9525">
            <a:solidFill>
              <a:schemeClr val="tx1"/>
            </a:solidFill>
            <a:miter lim="800000"/>
            <a:headEnd/>
            <a:tailEnd type="triangle" w="med" len="med"/>
          </a:ln>
          <a:effectLst/>
        </p:spPr>
      </p:cxnSp>
      <p:cxnSp>
        <p:nvCxnSpPr>
          <p:cNvPr id="359454" name="AutoShape 30"/>
          <p:cNvCxnSpPr>
            <a:cxnSpLocks noChangeShapeType="1"/>
            <a:stCxn id="359451" idx="2"/>
            <a:endCxn id="359435" idx="1"/>
          </p:cNvCxnSpPr>
          <p:nvPr/>
        </p:nvCxnSpPr>
        <p:spPr bwMode="auto">
          <a:xfrm flipV="1">
            <a:off x="4954588" y="2711450"/>
            <a:ext cx="520700" cy="1365250"/>
          </a:xfrm>
          <a:prstGeom prst="bentConnector3">
            <a:avLst>
              <a:gd name="adj1" fmla="val 51523"/>
            </a:avLst>
          </a:prstGeom>
          <a:noFill/>
          <a:ln w="9525">
            <a:solidFill>
              <a:schemeClr val="tx1"/>
            </a:solidFill>
            <a:miter lim="800000"/>
            <a:headEnd/>
            <a:tailEnd type="triangle" w="med" len="med"/>
          </a:ln>
          <a:effectLst/>
        </p:spPr>
      </p:cxnSp>
      <p:cxnSp>
        <p:nvCxnSpPr>
          <p:cNvPr id="359455" name="AutoShape 31"/>
          <p:cNvCxnSpPr>
            <a:cxnSpLocks noChangeShapeType="1"/>
            <a:stCxn id="359451" idx="2"/>
            <a:endCxn id="359441" idx="1"/>
          </p:cNvCxnSpPr>
          <p:nvPr/>
        </p:nvCxnSpPr>
        <p:spPr bwMode="auto">
          <a:xfrm>
            <a:off x="4954588" y="4076700"/>
            <a:ext cx="520700" cy="2419350"/>
          </a:xfrm>
          <a:prstGeom prst="bentConnector3">
            <a:avLst>
              <a:gd name="adj1" fmla="val 51523"/>
            </a:avLst>
          </a:prstGeom>
          <a:noFill/>
          <a:ln w="9525">
            <a:solidFill>
              <a:schemeClr val="tx1"/>
            </a:solidFill>
            <a:miter lim="800000"/>
            <a:headEnd/>
            <a:tailEnd type="triangle" w="med" len="med"/>
          </a:ln>
          <a:effectLst/>
        </p:spPr>
      </p:cxnSp>
      <p:cxnSp>
        <p:nvCxnSpPr>
          <p:cNvPr id="359456" name="AutoShape 32"/>
          <p:cNvCxnSpPr>
            <a:cxnSpLocks noChangeShapeType="1"/>
            <a:stCxn id="359451" idx="2"/>
            <a:endCxn id="359432" idx="1"/>
          </p:cNvCxnSpPr>
          <p:nvPr/>
        </p:nvCxnSpPr>
        <p:spPr bwMode="auto">
          <a:xfrm flipV="1">
            <a:off x="4954588" y="1468438"/>
            <a:ext cx="520700" cy="2608262"/>
          </a:xfrm>
          <a:prstGeom prst="bentConnector3">
            <a:avLst>
              <a:gd name="adj1" fmla="val 51523"/>
            </a:avLst>
          </a:prstGeom>
          <a:noFill/>
          <a:ln w="9525">
            <a:solidFill>
              <a:schemeClr val="tx1"/>
            </a:solidFill>
            <a:miter lim="800000"/>
            <a:headEnd/>
            <a:tailEnd type="triangle" w="med" len="med"/>
          </a:ln>
          <a:effectLst/>
        </p:spPr>
      </p:cxnSp>
      <p:sp>
        <p:nvSpPr>
          <p:cNvPr id="359457" name="Rectangle 33"/>
          <p:cNvSpPr>
            <a:spLocks noGrp="1" noChangeArrowheads="1"/>
          </p:cNvSpPr>
          <p:nvPr>
            <p:ph type="title"/>
          </p:nvPr>
        </p:nvSpPr>
        <p:spPr>
          <a:xfrm>
            <a:off x="0" y="106363"/>
            <a:ext cx="8686800" cy="427037"/>
          </a:xfrm>
          <a:noFill/>
        </p:spPr>
        <p:txBody>
          <a:bodyPr/>
          <a:lstStyle/>
          <a:p>
            <a:pPr algn="l"/>
            <a:r>
              <a:rPr lang="en-US" sz="2400" b="1">
                <a:solidFill>
                  <a:schemeClr val="tx1"/>
                </a:solidFill>
              </a:rPr>
              <a:t>Bagaimanakah proses penyusunan RKA SKPD ?</a:t>
            </a:r>
          </a:p>
        </p:txBody>
      </p:sp>
      <p:sp>
        <p:nvSpPr>
          <p:cNvPr id="359458" name="Rectangle 34"/>
          <p:cNvSpPr>
            <a:spLocks noChangeArrowheads="1"/>
          </p:cNvSpPr>
          <p:nvPr/>
        </p:nvSpPr>
        <p:spPr bwMode="auto">
          <a:xfrm>
            <a:off x="0" y="838200"/>
            <a:ext cx="4419600" cy="5715000"/>
          </a:xfrm>
          <a:prstGeom prst="rect">
            <a:avLst/>
          </a:prstGeom>
          <a:noFill/>
          <a:ln w="9525">
            <a:noFill/>
            <a:miter lim="800000"/>
            <a:headEnd/>
            <a:tailEnd/>
          </a:ln>
          <a:effectLst/>
        </p:spPr>
        <p:txBody>
          <a:bodyPr/>
          <a:lstStyle/>
          <a:p>
            <a:pPr marL="234950" indent="-234950">
              <a:spcBef>
                <a:spcPct val="70000"/>
              </a:spcBef>
              <a:buFontTx/>
              <a:buAutoNum type="arabicPeriod"/>
            </a:pPr>
            <a:r>
              <a:rPr lang="en-US" sz="1300" dirty="0"/>
              <a:t>SKPD </a:t>
            </a:r>
            <a:r>
              <a:rPr lang="en-US" sz="1300" dirty="0" err="1"/>
              <a:t>menerima</a:t>
            </a:r>
            <a:r>
              <a:rPr lang="en-US" sz="1300" dirty="0"/>
              <a:t> </a:t>
            </a:r>
            <a:r>
              <a:rPr lang="en-US" sz="1300" dirty="0" err="1"/>
              <a:t>Surat</a:t>
            </a:r>
            <a:r>
              <a:rPr lang="en-US" sz="1300" dirty="0"/>
              <a:t> </a:t>
            </a:r>
            <a:r>
              <a:rPr lang="en-US" sz="1300" dirty="0" err="1"/>
              <a:t>Edaran</a:t>
            </a:r>
            <a:r>
              <a:rPr lang="en-US" sz="1300" dirty="0"/>
              <a:t> KDH </a:t>
            </a:r>
            <a:r>
              <a:rPr lang="en-US" sz="1300" dirty="0" err="1"/>
              <a:t>tentang</a:t>
            </a:r>
            <a:r>
              <a:rPr lang="en-US" sz="1300" dirty="0"/>
              <a:t> </a:t>
            </a:r>
            <a:r>
              <a:rPr lang="en-US" sz="1300" dirty="0" err="1"/>
              <a:t>Pedoman</a:t>
            </a:r>
            <a:r>
              <a:rPr lang="en-US" sz="1300" dirty="0"/>
              <a:t> </a:t>
            </a:r>
            <a:r>
              <a:rPr lang="en-US" sz="1300" dirty="0" err="1"/>
              <a:t>Penyusunan</a:t>
            </a:r>
            <a:r>
              <a:rPr lang="en-US" sz="1300" dirty="0"/>
              <a:t> RKA-SKPD.</a:t>
            </a:r>
          </a:p>
          <a:p>
            <a:pPr marL="234950" indent="-234950">
              <a:spcBef>
                <a:spcPct val="70000"/>
              </a:spcBef>
              <a:buFontTx/>
              <a:buAutoNum type="arabicPeriod"/>
            </a:pPr>
            <a:r>
              <a:rPr lang="en-US" sz="1300" dirty="0"/>
              <a:t>SKPD </a:t>
            </a:r>
            <a:r>
              <a:rPr lang="en-US" sz="1300" dirty="0" err="1"/>
              <a:t>menyusun</a:t>
            </a:r>
            <a:r>
              <a:rPr lang="en-US" sz="1300" dirty="0"/>
              <a:t> </a:t>
            </a:r>
            <a:r>
              <a:rPr lang="en-US" sz="1300" dirty="0" err="1"/>
              <a:t>Rincian</a:t>
            </a:r>
            <a:r>
              <a:rPr lang="en-US" sz="1300" dirty="0"/>
              <a:t> </a:t>
            </a:r>
            <a:r>
              <a:rPr lang="en-US" sz="1300" dirty="0" err="1"/>
              <a:t>Anggaran</a:t>
            </a:r>
            <a:r>
              <a:rPr lang="en-US" sz="1300" dirty="0"/>
              <a:t> </a:t>
            </a:r>
            <a:r>
              <a:rPr lang="en-US" sz="1300" dirty="0" err="1"/>
              <a:t>Pendapatan</a:t>
            </a:r>
            <a:r>
              <a:rPr lang="en-US" sz="1300" dirty="0"/>
              <a:t> </a:t>
            </a:r>
            <a:r>
              <a:rPr lang="en-US" sz="1300" dirty="0" err="1"/>
              <a:t>untuk</a:t>
            </a:r>
            <a:r>
              <a:rPr lang="en-US" sz="1300" dirty="0"/>
              <a:t> </a:t>
            </a:r>
            <a:r>
              <a:rPr lang="en-US" sz="1300" dirty="0" err="1"/>
              <a:t>menghasilkan</a:t>
            </a:r>
            <a:r>
              <a:rPr lang="en-US" sz="1300" dirty="0"/>
              <a:t> R-1 (= RKA-SKPD 1). </a:t>
            </a:r>
            <a:r>
              <a:rPr lang="en-US" sz="1300" dirty="0" err="1"/>
              <a:t>Hanya</a:t>
            </a:r>
            <a:r>
              <a:rPr lang="en-US" sz="1300" dirty="0"/>
              <a:t> </a:t>
            </a:r>
            <a:r>
              <a:rPr lang="en-US" sz="1300" dirty="0" err="1"/>
              <a:t>oleh</a:t>
            </a:r>
            <a:r>
              <a:rPr lang="en-US" sz="1300" dirty="0"/>
              <a:t> SKPD </a:t>
            </a:r>
            <a:r>
              <a:rPr lang="en-US" sz="1300" dirty="0" err="1"/>
              <a:t>pemungut</a:t>
            </a:r>
            <a:r>
              <a:rPr lang="en-US" sz="1300" dirty="0"/>
              <a:t> </a:t>
            </a:r>
            <a:r>
              <a:rPr lang="en-US" sz="1300" dirty="0" err="1"/>
              <a:t>pendapatan</a:t>
            </a:r>
            <a:r>
              <a:rPr lang="en-US" sz="1300" dirty="0"/>
              <a:t>.</a:t>
            </a:r>
          </a:p>
          <a:p>
            <a:pPr marL="234950" indent="-234950">
              <a:spcBef>
                <a:spcPct val="70000"/>
              </a:spcBef>
              <a:buFontTx/>
              <a:buAutoNum type="arabicPeriod"/>
            </a:pPr>
            <a:r>
              <a:rPr lang="en-US" sz="1300" dirty="0"/>
              <a:t>SKPD </a:t>
            </a:r>
            <a:r>
              <a:rPr lang="en-US" sz="1300" dirty="0" err="1"/>
              <a:t>menyusun</a:t>
            </a:r>
            <a:r>
              <a:rPr lang="en-US" sz="1300" dirty="0"/>
              <a:t> </a:t>
            </a:r>
            <a:r>
              <a:rPr lang="en-US" sz="1300" dirty="0" err="1"/>
              <a:t>Rincian</a:t>
            </a:r>
            <a:r>
              <a:rPr lang="en-US" sz="1300" dirty="0"/>
              <a:t> </a:t>
            </a:r>
            <a:r>
              <a:rPr lang="en-US" sz="1300" dirty="0" err="1"/>
              <a:t>Anggaran</a:t>
            </a:r>
            <a:r>
              <a:rPr lang="en-US" sz="1300" dirty="0"/>
              <a:t> </a:t>
            </a:r>
            <a:r>
              <a:rPr lang="en-US" sz="1300" dirty="0" err="1"/>
              <a:t>Belanja</a:t>
            </a:r>
            <a:r>
              <a:rPr lang="en-US" sz="1300" dirty="0"/>
              <a:t> </a:t>
            </a:r>
            <a:r>
              <a:rPr lang="en-US" sz="1300" dirty="0" err="1"/>
              <a:t>Tidak</a:t>
            </a:r>
            <a:r>
              <a:rPr lang="en-US" sz="1300" dirty="0"/>
              <a:t> </a:t>
            </a:r>
            <a:r>
              <a:rPr lang="en-US" sz="1300" dirty="0" err="1"/>
              <a:t>Langsung</a:t>
            </a:r>
            <a:r>
              <a:rPr lang="en-US" sz="1300" dirty="0"/>
              <a:t> </a:t>
            </a:r>
            <a:r>
              <a:rPr lang="en-US" sz="1300" dirty="0" err="1"/>
              <a:t>untuk</a:t>
            </a:r>
            <a:r>
              <a:rPr lang="en-US" sz="1300" dirty="0"/>
              <a:t> </a:t>
            </a:r>
            <a:r>
              <a:rPr lang="en-US" sz="1300" dirty="0" err="1"/>
              <a:t>menghasilkan</a:t>
            </a:r>
            <a:r>
              <a:rPr lang="en-US" sz="1300" dirty="0"/>
              <a:t> R-2.1 (= RKA-SKPD 2.1)</a:t>
            </a:r>
          </a:p>
          <a:p>
            <a:pPr marL="234950" indent="-234950">
              <a:spcBef>
                <a:spcPct val="70000"/>
              </a:spcBef>
              <a:buFontTx/>
              <a:buAutoNum type="arabicPeriod"/>
            </a:pPr>
            <a:r>
              <a:rPr lang="en-US" sz="1300" dirty="0"/>
              <a:t>SKPD </a:t>
            </a:r>
            <a:r>
              <a:rPr lang="en-US" sz="1300" dirty="0" err="1"/>
              <a:t>menyusun</a:t>
            </a:r>
            <a:r>
              <a:rPr lang="en-US" sz="1300" dirty="0"/>
              <a:t> </a:t>
            </a:r>
            <a:r>
              <a:rPr lang="en-US" sz="1300" dirty="0" err="1"/>
              <a:t>Rincian</a:t>
            </a:r>
            <a:r>
              <a:rPr lang="en-US" sz="1300" dirty="0"/>
              <a:t> </a:t>
            </a:r>
            <a:r>
              <a:rPr lang="en-US" sz="1300" dirty="0" err="1"/>
              <a:t>Anggaran</a:t>
            </a:r>
            <a:r>
              <a:rPr lang="en-US" sz="1300" dirty="0"/>
              <a:t> </a:t>
            </a:r>
            <a:r>
              <a:rPr lang="en-US" sz="1300" dirty="0" err="1"/>
              <a:t>Belanja</a:t>
            </a:r>
            <a:r>
              <a:rPr lang="en-US" sz="1300" dirty="0"/>
              <a:t> </a:t>
            </a:r>
            <a:r>
              <a:rPr lang="en-US" sz="1300" dirty="0" err="1"/>
              <a:t>Langsung</a:t>
            </a:r>
            <a:r>
              <a:rPr lang="en-US" sz="1300" dirty="0"/>
              <a:t> </a:t>
            </a:r>
            <a:r>
              <a:rPr lang="en-US" sz="1300" dirty="0" err="1"/>
              <a:t>tiap</a:t>
            </a:r>
            <a:r>
              <a:rPr lang="en-US" sz="1300" dirty="0"/>
              <a:t> </a:t>
            </a:r>
            <a:r>
              <a:rPr lang="en-US" sz="1300" dirty="0" err="1"/>
              <a:t>kegiatan</a:t>
            </a:r>
            <a:r>
              <a:rPr lang="en-US" sz="1300" dirty="0"/>
              <a:t> </a:t>
            </a:r>
            <a:r>
              <a:rPr lang="en-US" sz="1300" dirty="0" err="1"/>
              <a:t>utk</a:t>
            </a:r>
            <a:r>
              <a:rPr lang="en-US" sz="1300" dirty="0"/>
              <a:t> </a:t>
            </a:r>
            <a:r>
              <a:rPr lang="en-US" sz="1300" dirty="0" err="1"/>
              <a:t>menghasilkan</a:t>
            </a:r>
            <a:r>
              <a:rPr lang="en-US" sz="1300" dirty="0"/>
              <a:t> R-2.2.1 (= RKA-SKPD 2.2.1)</a:t>
            </a:r>
          </a:p>
          <a:p>
            <a:pPr marL="234950" indent="-234950">
              <a:spcBef>
                <a:spcPct val="70000"/>
              </a:spcBef>
              <a:buFontTx/>
              <a:buAutoNum type="arabicPeriod"/>
            </a:pPr>
            <a:r>
              <a:rPr lang="en-US" sz="1300" dirty="0" err="1"/>
              <a:t>Kemudian</a:t>
            </a:r>
            <a:r>
              <a:rPr lang="en-US" sz="1300" dirty="0"/>
              <a:t>, </a:t>
            </a:r>
            <a:r>
              <a:rPr lang="en-US" sz="1300" dirty="0" err="1"/>
              <a:t>seluruh</a:t>
            </a:r>
            <a:r>
              <a:rPr lang="en-US" sz="1300" dirty="0"/>
              <a:t> R-2.2.1 (RKA-SKPD 2.2.1) </a:t>
            </a:r>
            <a:r>
              <a:rPr lang="en-US" sz="1300" dirty="0" err="1"/>
              <a:t>direkapitulasi</a:t>
            </a:r>
            <a:r>
              <a:rPr lang="en-US" sz="1300" dirty="0"/>
              <a:t> </a:t>
            </a:r>
            <a:r>
              <a:rPr lang="en-US" sz="1300" dirty="0" err="1"/>
              <a:t>untuk</a:t>
            </a:r>
            <a:r>
              <a:rPr lang="en-US" sz="1300" dirty="0"/>
              <a:t> </a:t>
            </a:r>
            <a:r>
              <a:rPr lang="en-US" sz="1300" dirty="0" err="1"/>
              <a:t>menghasilkan</a:t>
            </a:r>
            <a:r>
              <a:rPr lang="en-US" sz="1300" dirty="0"/>
              <a:t> R-2.2. (= RKA SKPD 2.2)</a:t>
            </a:r>
          </a:p>
          <a:p>
            <a:pPr marL="234950" indent="-234950">
              <a:spcBef>
                <a:spcPct val="70000"/>
              </a:spcBef>
              <a:buFontTx/>
              <a:buAutoNum type="arabicPeriod"/>
            </a:pPr>
            <a:r>
              <a:rPr lang="en-US" sz="1300" dirty="0"/>
              <a:t>SKPD yang </a:t>
            </a:r>
            <a:r>
              <a:rPr lang="en-US" sz="1300" dirty="0" err="1"/>
              <a:t>bertindak</a:t>
            </a:r>
            <a:r>
              <a:rPr lang="en-US" sz="1300" dirty="0"/>
              <a:t> </a:t>
            </a:r>
            <a:r>
              <a:rPr lang="en-US" sz="1300" dirty="0" err="1"/>
              <a:t>sebagai</a:t>
            </a:r>
            <a:r>
              <a:rPr lang="en-US" sz="1300" dirty="0"/>
              <a:t> SKPKD </a:t>
            </a:r>
            <a:r>
              <a:rPr lang="en-US" sz="1300" dirty="0" err="1"/>
              <a:t>menyusun</a:t>
            </a:r>
            <a:r>
              <a:rPr lang="en-US" sz="1300" dirty="0"/>
              <a:t> </a:t>
            </a:r>
            <a:r>
              <a:rPr lang="en-US" sz="1300" dirty="0" err="1"/>
              <a:t>Rincian</a:t>
            </a:r>
            <a:r>
              <a:rPr lang="en-US" sz="1300" dirty="0"/>
              <a:t> </a:t>
            </a:r>
            <a:r>
              <a:rPr lang="en-US" sz="1300" dirty="0" err="1"/>
              <a:t>Penerimaan</a:t>
            </a:r>
            <a:r>
              <a:rPr lang="en-US" sz="1300" dirty="0"/>
              <a:t> </a:t>
            </a:r>
            <a:r>
              <a:rPr lang="en-US" sz="1300" dirty="0" err="1"/>
              <a:t>Pembiayaan</a:t>
            </a:r>
            <a:r>
              <a:rPr lang="en-US" sz="1300" dirty="0"/>
              <a:t> Daerah </a:t>
            </a:r>
            <a:r>
              <a:rPr lang="en-US" sz="1300" dirty="0" err="1"/>
              <a:t>untuk</a:t>
            </a:r>
            <a:r>
              <a:rPr lang="en-US" sz="1300" dirty="0"/>
              <a:t> </a:t>
            </a:r>
            <a:r>
              <a:rPr lang="en-US" sz="1300" dirty="0" err="1"/>
              <a:t>menghasilkan</a:t>
            </a:r>
            <a:r>
              <a:rPr lang="en-US" sz="1300" dirty="0"/>
              <a:t> R-3.1 (= RKASPKD 3.1)</a:t>
            </a:r>
          </a:p>
          <a:p>
            <a:pPr marL="234950" indent="-234950">
              <a:spcBef>
                <a:spcPct val="70000"/>
              </a:spcBef>
              <a:buFontTx/>
              <a:buAutoNum type="arabicPeriod"/>
            </a:pPr>
            <a:r>
              <a:rPr lang="en-US" sz="1300" dirty="0"/>
              <a:t>SKPD yang </a:t>
            </a:r>
            <a:r>
              <a:rPr lang="en-US" sz="1300" dirty="0" err="1"/>
              <a:t>bertindak</a:t>
            </a:r>
            <a:r>
              <a:rPr lang="en-US" sz="1300" dirty="0"/>
              <a:t> </a:t>
            </a:r>
            <a:r>
              <a:rPr lang="en-US" sz="1300" dirty="0" err="1"/>
              <a:t>sebagai</a:t>
            </a:r>
            <a:r>
              <a:rPr lang="en-US" sz="1300" dirty="0"/>
              <a:t> SKPKD </a:t>
            </a:r>
            <a:r>
              <a:rPr lang="en-US" sz="1300" dirty="0" err="1"/>
              <a:t>menyusun</a:t>
            </a:r>
            <a:r>
              <a:rPr lang="en-US" sz="1300" dirty="0"/>
              <a:t> </a:t>
            </a:r>
            <a:r>
              <a:rPr lang="en-US" sz="1300" dirty="0" err="1"/>
              <a:t>Rincian</a:t>
            </a:r>
            <a:r>
              <a:rPr lang="en-US" sz="1300" dirty="0"/>
              <a:t> </a:t>
            </a:r>
            <a:r>
              <a:rPr lang="en-US" sz="1300" dirty="0" err="1"/>
              <a:t>Pengeluaran</a:t>
            </a:r>
            <a:r>
              <a:rPr lang="en-US" sz="1300" dirty="0"/>
              <a:t> </a:t>
            </a:r>
            <a:r>
              <a:rPr lang="en-US" sz="1300" dirty="0" err="1"/>
              <a:t>Pembiayaan</a:t>
            </a:r>
            <a:r>
              <a:rPr lang="en-US" sz="1300" dirty="0"/>
              <a:t> Daerah </a:t>
            </a:r>
            <a:r>
              <a:rPr lang="en-US" sz="1300" dirty="0" err="1"/>
              <a:t>untuk</a:t>
            </a:r>
            <a:r>
              <a:rPr lang="en-US" sz="1300" dirty="0"/>
              <a:t> </a:t>
            </a:r>
            <a:r>
              <a:rPr lang="en-US" sz="1300" dirty="0" err="1"/>
              <a:t>menghasilkan</a:t>
            </a:r>
            <a:r>
              <a:rPr lang="en-US" sz="1300" dirty="0"/>
              <a:t> R-3.2. (= RKASKPD 3.2)</a:t>
            </a:r>
          </a:p>
          <a:p>
            <a:pPr marL="234950" indent="-234950">
              <a:spcBef>
                <a:spcPct val="70000"/>
              </a:spcBef>
              <a:buFontTx/>
              <a:buAutoNum type="arabicPeriod"/>
            </a:pPr>
            <a:r>
              <a:rPr lang="en-US" sz="1300" dirty="0"/>
              <a:t>SKPD </a:t>
            </a:r>
            <a:r>
              <a:rPr lang="en-US" sz="1300" dirty="0" err="1"/>
              <a:t>mengkompilasi</a:t>
            </a:r>
            <a:r>
              <a:rPr lang="en-US" sz="1300" dirty="0"/>
              <a:t> </a:t>
            </a:r>
            <a:r>
              <a:rPr lang="en-US" sz="1300" dirty="0" err="1"/>
              <a:t>dokumen-dokumen</a:t>
            </a:r>
            <a:r>
              <a:rPr lang="en-US" sz="1300" dirty="0"/>
              <a:t> R </a:t>
            </a:r>
            <a:r>
              <a:rPr lang="en-US" sz="1300" dirty="0" err="1"/>
              <a:t>di</a:t>
            </a:r>
            <a:r>
              <a:rPr lang="en-US" sz="1300" dirty="0"/>
              <a:t> </a:t>
            </a:r>
            <a:r>
              <a:rPr lang="en-US" sz="1300" dirty="0" err="1"/>
              <a:t>atas</a:t>
            </a:r>
            <a:r>
              <a:rPr lang="en-US" sz="1300" dirty="0"/>
              <a:t> </a:t>
            </a:r>
            <a:r>
              <a:rPr lang="en-US" sz="1300" dirty="0" err="1"/>
              <a:t>menjadi</a:t>
            </a:r>
            <a:r>
              <a:rPr lang="en-US" sz="1300" dirty="0"/>
              <a:t> R-0.</a:t>
            </a:r>
          </a:p>
          <a:p>
            <a:pPr marL="234950" indent="-234950">
              <a:spcBef>
                <a:spcPct val="70000"/>
              </a:spcBef>
              <a:buFontTx/>
              <a:buAutoNum type="arabicPeriod"/>
            </a:pPr>
            <a:r>
              <a:rPr lang="en-US" sz="1300" dirty="0"/>
              <a:t>RKA-SKPD </a:t>
            </a:r>
            <a:r>
              <a:rPr lang="en-US" sz="1300" dirty="0" err="1"/>
              <a:t>tersebut</a:t>
            </a:r>
            <a:r>
              <a:rPr lang="en-US" sz="1300" dirty="0"/>
              <a:t> </a:t>
            </a:r>
            <a:r>
              <a:rPr lang="en-US" sz="1300" dirty="0" err="1"/>
              <a:t>selanjutnya</a:t>
            </a:r>
            <a:r>
              <a:rPr lang="en-US" sz="1300" dirty="0"/>
              <a:t> </a:t>
            </a:r>
            <a:r>
              <a:rPr lang="en-US" sz="1300" dirty="0" err="1"/>
              <a:t>diserahkan</a:t>
            </a:r>
            <a:r>
              <a:rPr lang="en-US" sz="1300" dirty="0"/>
              <a:t> </a:t>
            </a:r>
            <a:r>
              <a:rPr lang="en-US" sz="1300" dirty="0" err="1"/>
              <a:t>kepada</a:t>
            </a:r>
            <a:r>
              <a:rPr lang="en-US" sz="1300" dirty="0"/>
              <a:t> PPKD </a:t>
            </a:r>
            <a:r>
              <a:rPr lang="en-US" sz="1300" dirty="0" err="1"/>
              <a:t>untuk</a:t>
            </a:r>
            <a:r>
              <a:rPr lang="en-US" sz="1300" dirty="0"/>
              <a:t> </a:t>
            </a:r>
            <a:r>
              <a:rPr lang="en-US" sz="1300" dirty="0" err="1"/>
              <a:t>proses</a:t>
            </a:r>
            <a:r>
              <a:rPr lang="en-US" sz="1300" dirty="0"/>
              <a:t> </a:t>
            </a:r>
            <a:r>
              <a:rPr lang="en-US" sz="1300" dirty="0" err="1"/>
              <a:t>peyusunan</a:t>
            </a:r>
            <a:r>
              <a:rPr lang="en-US" sz="1300" dirty="0"/>
              <a:t> </a:t>
            </a:r>
            <a:r>
              <a:rPr lang="en-US" sz="1300" dirty="0" err="1"/>
              <a:t>Raperda</a:t>
            </a:r>
            <a:r>
              <a:rPr lang="en-US" sz="1300" dirty="0"/>
              <a:t> APBD. </a:t>
            </a:r>
          </a:p>
        </p:txBody>
      </p:sp>
      <p:grpSp>
        <p:nvGrpSpPr>
          <p:cNvPr id="8" name="Group 35"/>
          <p:cNvGrpSpPr>
            <a:grpSpLocks/>
          </p:cNvGrpSpPr>
          <p:nvPr/>
        </p:nvGrpSpPr>
        <p:grpSpPr bwMode="auto">
          <a:xfrm>
            <a:off x="0" y="163513"/>
            <a:ext cx="9144000" cy="1055687"/>
            <a:chOff x="625" y="3511"/>
            <a:chExt cx="5205" cy="665"/>
          </a:xfrm>
        </p:grpSpPr>
        <p:sp>
          <p:nvSpPr>
            <p:cNvPr id="359460" name="Freeform 36"/>
            <p:cNvSpPr>
              <a:spLocks/>
            </p:cNvSpPr>
            <p:nvPr/>
          </p:nvSpPr>
          <p:spPr bwMode="auto">
            <a:xfrm>
              <a:off x="4848" y="3511"/>
              <a:ext cx="982" cy="665"/>
            </a:xfrm>
            <a:custGeom>
              <a:avLst/>
              <a:gdLst/>
              <a:ahLst/>
              <a:cxnLst>
                <a:cxn ang="0">
                  <a:pos x="0" y="332"/>
                </a:cxn>
                <a:cxn ang="0">
                  <a:pos x="187" y="332"/>
                </a:cxn>
                <a:cxn ang="0">
                  <a:pos x="244" y="140"/>
                </a:cxn>
                <a:cxn ang="0">
                  <a:pos x="324" y="461"/>
                </a:cxn>
                <a:cxn ang="0">
                  <a:pos x="443" y="0"/>
                </a:cxn>
                <a:cxn ang="0">
                  <a:pos x="561" y="664"/>
                </a:cxn>
                <a:cxn ang="0">
                  <a:pos x="697" y="114"/>
                </a:cxn>
                <a:cxn ang="0">
                  <a:pos x="742" y="294"/>
                </a:cxn>
                <a:cxn ang="0">
                  <a:pos x="981" y="294"/>
                </a:cxn>
              </a:cxnLst>
              <a:rect l="0" t="0" r="r" b="b"/>
              <a:pathLst>
                <a:path w="982" h="665">
                  <a:moveTo>
                    <a:pt x="0" y="332"/>
                  </a:moveTo>
                  <a:lnTo>
                    <a:pt x="187" y="332"/>
                  </a:lnTo>
                  <a:lnTo>
                    <a:pt x="244" y="140"/>
                  </a:lnTo>
                  <a:lnTo>
                    <a:pt x="324" y="461"/>
                  </a:lnTo>
                  <a:lnTo>
                    <a:pt x="443" y="0"/>
                  </a:lnTo>
                  <a:lnTo>
                    <a:pt x="561" y="664"/>
                  </a:lnTo>
                  <a:lnTo>
                    <a:pt x="697" y="114"/>
                  </a:lnTo>
                  <a:lnTo>
                    <a:pt x="742" y="294"/>
                  </a:lnTo>
                  <a:lnTo>
                    <a:pt x="981" y="294"/>
                  </a:lnTo>
                </a:path>
              </a:pathLst>
            </a:custGeom>
            <a:noFill/>
            <a:ln w="57150" cap="rnd" cmpd="sng">
              <a:solidFill>
                <a:srgbClr val="CC0000"/>
              </a:solidFill>
              <a:prstDash val="solid"/>
              <a:round/>
              <a:headEnd type="none" w="med" len="med"/>
              <a:tailEnd type="none" w="med" len="med"/>
            </a:ln>
            <a:effectLst/>
          </p:spPr>
          <p:txBody>
            <a:bodyPr/>
            <a:lstStyle/>
            <a:p>
              <a:endParaRPr lang="id-ID"/>
            </a:p>
          </p:txBody>
        </p:sp>
        <p:sp>
          <p:nvSpPr>
            <p:cNvPr id="359461" name="Line 37"/>
            <p:cNvSpPr>
              <a:spLocks noChangeShapeType="1"/>
            </p:cNvSpPr>
            <p:nvPr/>
          </p:nvSpPr>
          <p:spPr bwMode="auto">
            <a:xfrm>
              <a:off x="625" y="3840"/>
              <a:ext cx="4271" cy="0"/>
            </a:xfrm>
            <a:prstGeom prst="line">
              <a:avLst/>
            </a:prstGeom>
            <a:noFill/>
            <a:ln w="57150">
              <a:solidFill>
                <a:srgbClr val="CC0000"/>
              </a:solidFill>
              <a:round/>
              <a:headEnd/>
              <a:tailEnd/>
            </a:ln>
            <a:effectLst/>
          </p:spPr>
          <p:txBody>
            <a:bodyPr/>
            <a:lstStyle/>
            <a:p>
              <a:endParaRPr lang="id-ID"/>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571472" y="0"/>
            <a:ext cx="7972452" cy="785794"/>
          </a:xfrm>
        </p:spPr>
        <p:txBody>
          <a:bodyPr/>
          <a:lstStyle/>
          <a:p>
            <a:r>
              <a:rPr lang="id-ID" sz="3600" dirty="0" smtClean="0"/>
              <a:t>Alur Pengerjaan RKA SKPD</a:t>
            </a:r>
            <a:endParaRPr lang="fr-CA" sz="3600" dirty="0" smtClean="0">
              <a:solidFill>
                <a:srgbClr val="60624E"/>
              </a:solidFill>
            </a:endParaRPr>
          </a:p>
        </p:txBody>
      </p:sp>
      <p:graphicFrame>
        <p:nvGraphicFramePr>
          <p:cNvPr id="23" name="Group 62"/>
          <p:cNvGraphicFramePr>
            <a:graphicFrameLocks noGrp="1"/>
          </p:cNvGraphicFramePr>
          <p:nvPr>
            <p:ph sz="half" idx="4294967295"/>
          </p:nvPr>
        </p:nvGraphicFramePr>
        <p:xfrm>
          <a:off x="4356100" y="756442"/>
          <a:ext cx="4584700" cy="5315764"/>
        </p:xfrm>
        <a:graphic>
          <a:graphicData uri="http://schemas.openxmlformats.org/drawingml/2006/table">
            <a:tbl>
              <a:tblPr>
                <a:tableStyleId>{616DA210-FB5B-4158-B5E0-FEB733F419BA}</a:tableStyleId>
              </a:tblPr>
              <a:tblGrid>
                <a:gridCol w="1800225"/>
                <a:gridCol w="2784475"/>
              </a:tblGrid>
              <a:tr h="361575">
                <a:tc>
                  <a:txBody>
                    <a:bodyPr/>
                    <a:lstStyle/>
                    <a:p>
                      <a:pPr marL="342900" marR="0" lvl="0" indent="-3429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dirty="0" err="1" smtClean="0"/>
                        <a:t>Kode</a:t>
                      </a:r>
                      <a:endParaRPr lang="en-US" sz="2000" b="0" i="0" u="none" strike="noStrike" kern="1200" dirty="0" smtClean="0">
                        <a:solidFill>
                          <a:sysClr val="windowText" lastClr="000000"/>
                        </a:solidFill>
                        <a:latin typeface="Calibri"/>
                        <a:ea typeface="+mn-ea"/>
                        <a:cs typeface="+mn-cs"/>
                      </a:endParaRPr>
                    </a:p>
                  </a:txBody>
                  <a:tcPr anchor="ctr" horzOverflow="overflow"/>
                </a:tc>
                <a:tc>
                  <a:txBody>
                    <a:bodyPr/>
                    <a:lstStyle/>
                    <a:p>
                      <a:pPr marL="342900" marR="0" lvl="0" indent="-3429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Nama Formulir</a:t>
                      </a:r>
                      <a:endParaRPr lang="en-US" sz="2000" b="0" i="0" u="none" strike="noStrike" kern="1200" smtClean="0">
                        <a:solidFill>
                          <a:sysClr val="windowText" lastClr="000000"/>
                        </a:solidFill>
                        <a:latin typeface="Calibri"/>
                        <a:ea typeface="+mn-ea"/>
                        <a:cs typeface="+mn-cs"/>
                      </a:endParaRPr>
                    </a:p>
                  </a:txBody>
                  <a:tcPr anchor="ctr" horzOverflow="overflow"/>
                </a:tc>
              </a:tr>
              <a:tr h="958557">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dirty="0" smtClean="0"/>
                        <a:t>RKA-SKPD </a:t>
                      </a:r>
                      <a:endParaRPr lang="en-US" sz="2000" b="0" i="0" u="none" strike="noStrike" kern="1200" dirty="0" smtClean="0">
                        <a:solidFill>
                          <a:sysClr val="windowText" lastClr="000000"/>
                        </a:solidFill>
                        <a:latin typeface="Calibri"/>
                        <a:ea typeface="+mn-ea"/>
                        <a:cs typeface="+mn-cs"/>
                      </a:endParaRPr>
                    </a:p>
                  </a:txBody>
                  <a:tcPr anchor="ctr" horzOverflow="overflow"/>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dirty="0" err="1" smtClean="0"/>
                        <a:t>Ringkasan</a:t>
                      </a:r>
                      <a:r>
                        <a:rPr lang="en-US" sz="2000" u="none" strike="noStrike" kern="1200" dirty="0" smtClean="0"/>
                        <a:t> </a:t>
                      </a:r>
                      <a:r>
                        <a:rPr lang="en-US" sz="2000" u="none" strike="noStrike" kern="1200" dirty="0" err="1" smtClean="0"/>
                        <a:t>Anggaran</a:t>
                      </a:r>
                      <a:r>
                        <a:rPr lang="en-US" sz="2000" u="none" strike="noStrike" kern="1200" dirty="0" smtClean="0"/>
                        <a:t> </a:t>
                      </a:r>
                      <a:r>
                        <a:rPr lang="en-US" sz="2000" u="none" strike="noStrike" kern="1200" dirty="0" err="1" smtClean="0"/>
                        <a:t>Pendapatan</a:t>
                      </a:r>
                      <a:r>
                        <a:rPr lang="en-US" sz="2000" u="none" strike="noStrike" kern="1200" dirty="0" smtClean="0"/>
                        <a:t> </a:t>
                      </a:r>
                      <a:r>
                        <a:rPr lang="en-US" sz="2000" u="none" strike="noStrike" kern="1200" dirty="0" err="1" smtClean="0"/>
                        <a:t>dan</a:t>
                      </a:r>
                      <a:r>
                        <a:rPr lang="en-US" sz="2000" u="none" strike="noStrike" kern="1200" dirty="0" smtClean="0"/>
                        <a:t> </a:t>
                      </a:r>
                      <a:r>
                        <a:rPr lang="en-US" sz="2000" u="none" strike="noStrike" kern="1200" dirty="0" err="1" smtClean="0"/>
                        <a:t>Belanja</a:t>
                      </a:r>
                      <a:r>
                        <a:rPr lang="en-US" sz="2000" u="none" strike="noStrike" kern="1200" dirty="0" smtClean="0"/>
                        <a:t> SKPD</a:t>
                      </a:r>
                      <a:endParaRPr lang="en-US" sz="2000" b="0" i="0" u="none" strike="noStrike" kern="1200" dirty="0" smtClean="0">
                        <a:solidFill>
                          <a:sysClr val="windowText" lastClr="000000"/>
                        </a:solidFill>
                        <a:latin typeface="Calibri"/>
                        <a:ea typeface="+mn-ea"/>
                        <a:cs typeface="+mn-cs"/>
                      </a:endParaRPr>
                    </a:p>
                  </a:txBody>
                  <a:tcPr anchor="ctr" horzOverflow="overflow"/>
                </a:tc>
              </a:tr>
              <a:tr h="696993">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RKA-SKPD</a:t>
                      </a:r>
                    </a:p>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1</a:t>
                      </a:r>
                      <a:endParaRPr lang="en-US" sz="2000" b="0" i="0" u="none" strike="noStrike" kern="1200" smtClean="0">
                        <a:solidFill>
                          <a:sysClr val="windowText" lastClr="000000"/>
                        </a:solidFill>
                        <a:latin typeface="Calibri"/>
                        <a:ea typeface="+mn-ea"/>
                        <a:cs typeface="+mn-cs"/>
                      </a:endParaRPr>
                    </a:p>
                  </a:txBody>
                  <a:tcPr anchor="ctr" horzOverflow="overflow"/>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dirty="0" err="1" smtClean="0"/>
                        <a:t>Rincian</a:t>
                      </a:r>
                      <a:r>
                        <a:rPr lang="en-US" sz="2000" u="none" strike="noStrike" kern="1200" dirty="0" smtClean="0"/>
                        <a:t> </a:t>
                      </a:r>
                      <a:r>
                        <a:rPr lang="en-US" sz="2000" u="none" strike="noStrike" kern="1200" dirty="0" err="1" smtClean="0"/>
                        <a:t>Anggaran</a:t>
                      </a:r>
                      <a:r>
                        <a:rPr lang="en-US" sz="2000" u="none" strike="noStrike" kern="1200" dirty="0" smtClean="0"/>
                        <a:t> </a:t>
                      </a:r>
                      <a:r>
                        <a:rPr lang="en-US" sz="2000" u="none" strike="noStrike" kern="1200" dirty="0" err="1" smtClean="0"/>
                        <a:t>Pendapatan</a:t>
                      </a:r>
                      <a:r>
                        <a:rPr lang="en-US" sz="2000" u="none" strike="noStrike" kern="1200" dirty="0" smtClean="0"/>
                        <a:t> </a:t>
                      </a:r>
                      <a:r>
                        <a:rPr lang="sv-SE" sz="2000" u="none" strike="noStrike" kern="1200" dirty="0" smtClean="0"/>
                        <a:t>SKPD</a:t>
                      </a:r>
                      <a:endParaRPr lang="sv-SE" sz="2000" b="0" i="0" u="none" strike="noStrike" kern="1200" dirty="0" smtClean="0">
                        <a:solidFill>
                          <a:sysClr val="windowText" lastClr="000000"/>
                        </a:solidFill>
                        <a:latin typeface="Calibri"/>
                        <a:ea typeface="+mn-ea"/>
                        <a:cs typeface="+mn-cs"/>
                      </a:endParaRPr>
                    </a:p>
                  </a:txBody>
                  <a:tcPr anchor="ctr" horzOverflow="overflow"/>
                </a:tc>
              </a:tr>
              <a:tr h="917014">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RKA-SKPD</a:t>
                      </a:r>
                    </a:p>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2.1</a:t>
                      </a:r>
                      <a:endParaRPr lang="en-US" sz="2000" b="0" i="0" u="none" strike="noStrike" kern="1200" smtClean="0">
                        <a:solidFill>
                          <a:sysClr val="windowText" lastClr="000000"/>
                        </a:solidFill>
                        <a:latin typeface="Calibri"/>
                        <a:ea typeface="+mn-ea"/>
                        <a:cs typeface="+mn-cs"/>
                      </a:endParaRPr>
                    </a:p>
                  </a:txBody>
                  <a:tcPr anchor="ctr" horzOverflow="overflow"/>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sv-SE" sz="2000" u="none" strike="noStrike" kern="1200" dirty="0" smtClean="0"/>
                        <a:t>Rincian Anggaran Belanja Tidak Langsung SKPD</a:t>
                      </a:r>
                      <a:endParaRPr lang="sv-SE" sz="2000" b="0" i="0" u="none" strike="noStrike" kern="1200" dirty="0" smtClean="0">
                        <a:solidFill>
                          <a:sysClr val="windowText" lastClr="000000"/>
                        </a:solidFill>
                        <a:latin typeface="Calibri"/>
                        <a:ea typeface="+mn-ea"/>
                        <a:cs typeface="+mn-cs"/>
                      </a:endParaRPr>
                    </a:p>
                  </a:txBody>
                  <a:tcPr anchor="ctr" horzOverflow="overflow"/>
                </a:tc>
              </a:tr>
              <a:tr h="1141384">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RKA-SKPD</a:t>
                      </a:r>
                    </a:p>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2.2</a:t>
                      </a:r>
                      <a:endParaRPr lang="en-US" sz="2000" b="0" i="0" u="none" strike="noStrike" kern="1200" smtClean="0">
                        <a:solidFill>
                          <a:sysClr val="windowText" lastClr="000000"/>
                        </a:solidFill>
                        <a:latin typeface="Calibri"/>
                        <a:ea typeface="+mn-ea"/>
                        <a:cs typeface="+mn-cs"/>
                      </a:endParaRPr>
                    </a:p>
                  </a:txBody>
                  <a:tcPr anchor="ctr" horzOverflow="overflow"/>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dirty="0" err="1" smtClean="0"/>
                        <a:t>Rekapitulasi</a:t>
                      </a:r>
                      <a:r>
                        <a:rPr lang="en-US" sz="2000" u="none" strike="noStrike" kern="1200" dirty="0" smtClean="0"/>
                        <a:t> </a:t>
                      </a:r>
                      <a:r>
                        <a:rPr lang="en-US" sz="2000" u="none" strike="noStrike" kern="1200" dirty="0" err="1" smtClean="0"/>
                        <a:t>Rincian</a:t>
                      </a:r>
                      <a:r>
                        <a:rPr lang="en-US" sz="2000" u="none" strike="noStrike" kern="1200" dirty="0" smtClean="0"/>
                        <a:t> </a:t>
                      </a:r>
                      <a:r>
                        <a:rPr lang="en-US" sz="2000" u="none" strike="noStrike" kern="1200" dirty="0" err="1" smtClean="0"/>
                        <a:t>Anggaran</a:t>
                      </a:r>
                      <a:r>
                        <a:rPr lang="en-US" sz="2000" u="none" strike="noStrike" kern="1200" dirty="0" smtClean="0"/>
                        <a:t> </a:t>
                      </a:r>
                      <a:r>
                        <a:rPr lang="en-US" sz="2000" u="none" strike="noStrike" kern="1200" dirty="0" err="1" smtClean="0"/>
                        <a:t>Belanja</a:t>
                      </a:r>
                      <a:r>
                        <a:rPr lang="en-US" sz="2000" u="none" strike="noStrike" kern="1200" dirty="0" smtClean="0"/>
                        <a:t> </a:t>
                      </a:r>
                      <a:r>
                        <a:rPr lang="en-US" sz="2000" u="none" strike="noStrike" kern="1200" dirty="0" err="1" smtClean="0"/>
                        <a:t>Langsung</a:t>
                      </a:r>
                      <a:r>
                        <a:rPr lang="en-US" sz="2000" u="none" strike="noStrike" kern="1200" dirty="0" smtClean="0"/>
                        <a:t> </a:t>
                      </a:r>
                      <a:r>
                        <a:rPr lang="en-US" sz="2000" u="none" strike="noStrike" kern="1200" dirty="0" err="1" smtClean="0"/>
                        <a:t>menurut</a:t>
                      </a:r>
                      <a:endParaRPr lang="en-US" sz="2000" u="none" strike="noStrike" kern="1200" dirty="0" smtClean="0"/>
                    </a:p>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dirty="0" err="1" smtClean="0"/>
                        <a:t>Prog</a:t>
                      </a:r>
                      <a:r>
                        <a:rPr lang="en-US" sz="2000" u="none" strike="noStrike" kern="1200" dirty="0" smtClean="0"/>
                        <a:t>. </a:t>
                      </a:r>
                      <a:r>
                        <a:rPr lang="en-US" sz="2000" u="none" strike="noStrike" kern="1200" dirty="0" err="1" smtClean="0"/>
                        <a:t>dan</a:t>
                      </a:r>
                      <a:r>
                        <a:rPr lang="en-US" sz="2000" u="none" strike="noStrike" kern="1200" dirty="0" smtClean="0"/>
                        <a:t> Keg. SKPD</a:t>
                      </a:r>
                      <a:endParaRPr lang="en-US" sz="2000" b="0" i="0" u="none" strike="noStrike" kern="1200" dirty="0" smtClean="0">
                        <a:solidFill>
                          <a:sysClr val="windowText" lastClr="000000"/>
                        </a:solidFill>
                        <a:latin typeface="Calibri"/>
                        <a:ea typeface="+mn-ea"/>
                        <a:cs typeface="+mn-cs"/>
                      </a:endParaRPr>
                    </a:p>
                  </a:txBody>
                  <a:tcPr anchor="ctr" horzOverflow="overflow"/>
                </a:tc>
              </a:tr>
              <a:tr h="802178">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RKA-SKPD</a:t>
                      </a:r>
                    </a:p>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2000" u="none" strike="noStrike" kern="1200" smtClean="0"/>
                        <a:t>2.2.1</a:t>
                      </a:r>
                      <a:endParaRPr lang="en-US" sz="2000" b="0" i="0" u="none" strike="noStrike" kern="1200" smtClean="0">
                        <a:solidFill>
                          <a:sysClr val="windowText" lastClr="000000"/>
                        </a:solidFill>
                        <a:latin typeface="Calibri"/>
                        <a:ea typeface="+mn-ea"/>
                        <a:cs typeface="+mn-cs"/>
                      </a:endParaRPr>
                    </a:p>
                  </a:txBody>
                  <a:tcPr anchor="ctr" horzOverflow="overflow"/>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sv-SE" sz="2000" u="none" strike="noStrike" kern="1200" dirty="0" smtClean="0"/>
                        <a:t>Rincian Anggaran Be-lanja Langsung me-nurut Program dan Per Kegiatan SKPD</a:t>
                      </a:r>
                      <a:endParaRPr lang="sv-SE" sz="2000" b="0" i="0" u="none" strike="noStrike" kern="1200" dirty="0" smtClean="0">
                        <a:solidFill>
                          <a:sysClr val="windowText" lastClr="000000"/>
                        </a:solidFill>
                        <a:latin typeface="Calibri"/>
                        <a:ea typeface="+mn-ea"/>
                        <a:cs typeface="+mn-cs"/>
                      </a:endParaRPr>
                    </a:p>
                  </a:txBody>
                  <a:tcPr anchor="ctr" horzOverflow="overflow"/>
                </a:tc>
              </a:tr>
            </a:tbl>
          </a:graphicData>
        </a:graphic>
      </p:graphicFrame>
      <p:grpSp>
        <p:nvGrpSpPr>
          <p:cNvPr id="24" name="Group 3"/>
          <p:cNvGrpSpPr>
            <a:grpSpLocks noChangeAspect="1"/>
          </p:cNvGrpSpPr>
          <p:nvPr/>
        </p:nvGrpSpPr>
        <p:grpSpPr bwMode="auto">
          <a:xfrm>
            <a:off x="209515" y="1857364"/>
            <a:ext cx="3790981" cy="3686041"/>
            <a:chOff x="1806" y="4748"/>
            <a:chExt cx="9180" cy="6480"/>
          </a:xfrm>
          <a:solidFill>
            <a:srgbClr val="92D050"/>
          </a:solidFill>
        </p:grpSpPr>
        <p:sp>
          <p:nvSpPr>
            <p:cNvPr id="25" name="AutoShape 18"/>
            <p:cNvSpPr>
              <a:spLocks noChangeAspect="1" noChangeArrowheads="1" noTextEdit="1"/>
            </p:cNvSpPr>
            <p:nvPr/>
          </p:nvSpPr>
          <p:spPr bwMode="auto">
            <a:xfrm>
              <a:off x="1806" y="4748"/>
              <a:ext cx="9180" cy="648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sp>
          <p:nvSpPr>
            <p:cNvPr id="26" name="AutoShape 17"/>
            <p:cNvSpPr>
              <a:spLocks noChangeArrowheads="1"/>
            </p:cNvSpPr>
            <p:nvPr/>
          </p:nvSpPr>
          <p:spPr bwMode="auto">
            <a:xfrm>
              <a:off x="8592" y="7688"/>
              <a:ext cx="1984" cy="1020"/>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400" dirty="0">
                  <a:solidFill>
                    <a:srgbClr val="000000"/>
                  </a:solidFill>
                  <a:latin typeface="Tahoma" pitchFamily="34" charset="0"/>
                  <a:ea typeface="Times New Roman" pitchFamily="18" charset="0"/>
                  <a:cs typeface="Tahoma" pitchFamily="34" charset="0"/>
                </a:rPr>
                <a:t>RKA </a:t>
              </a:r>
              <a:endParaRPr lang="en-US" sz="900" dirty="0">
                <a:solidFill>
                  <a:schemeClr val="tx1"/>
                </a:solidFill>
              </a:endParaRPr>
            </a:p>
            <a:p>
              <a:pPr eaLnBrk="0" hangingPunct="0">
                <a:defRPr/>
              </a:pPr>
              <a:r>
                <a:rPr lang="en-US" sz="1400" dirty="0">
                  <a:solidFill>
                    <a:srgbClr val="000000"/>
                  </a:solidFill>
                  <a:latin typeface="Tahoma" pitchFamily="34" charset="0"/>
                  <a:ea typeface="Times New Roman" pitchFamily="18" charset="0"/>
                  <a:cs typeface="Tahoma" pitchFamily="34" charset="0"/>
                </a:rPr>
                <a:t>SKPD </a:t>
              </a:r>
              <a:endParaRPr lang="en-US" dirty="0">
                <a:solidFill>
                  <a:schemeClr val="tx1"/>
                </a:solidFill>
              </a:endParaRPr>
            </a:p>
          </p:txBody>
        </p:sp>
        <p:sp>
          <p:nvSpPr>
            <p:cNvPr id="27" name="AutoShape 16"/>
            <p:cNvSpPr>
              <a:spLocks noChangeArrowheads="1"/>
            </p:cNvSpPr>
            <p:nvPr/>
          </p:nvSpPr>
          <p:spPr bwMode="auto">
            <a:xfrm>
              <a:off x="5064" y="6252"/>
              <a:ext cx="1984" cy="1196"/>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200" b="1">
                  <a:solidFill>
                    <a:srgbClr val="000000"/>
                  </a:solidFill>
                  <a:latin typeface="Tahoma" pitchFamily="34" charset="0"/>
                  <a:ea typeface="Times New Roman" pitchFamily="18" charset="0"/>
                  <a:cs typeface="Tahoma" pitchFamily="34" charset="0"/>
                </a:rPr>
                <a:t>RKA </a:t>
              </a:r>
              <a:endParaRPr lang="en-US" sz="900">
                <a:solidFill>
                  <a:schemeClr val="tx1"/>
                </a:solidFill>
              </a:endParaRPr>
            </a:p>
            <a:p>
              <a:pPr eaLnBrk="0" hangingPunct="0">
                <a:defRPr/>
              </a:pPr>
              <a:r>
                <a:rPr lang="en-US" sz="1200" b="1">
                  <a:solidFill>
                    <a:srgbClr val="000000"/>
                  </a:solidFill>
                  <a:latin typeface="Tahoma" pitchFamily="34" charset="0"/>
                  <a:ea typeface="Times New Roman" pitchFamily="18" charset="0"/>
                  <a:cs typeface="Tahoma" pitchFamily="34" charset="0"/>
                </a:rPr>
                <a:t>SKPD 2.1</a:t>
              </a:r>
              <a:endParaRPr lang="en-US">
                <a:solidFill>
                  <a:schemeClr val="tx1"/>
                </a:solidFill>
              </a:endParaRPr>
            </a:p>
          </p:txBody>
        </p:sp>
        <p:sp>
          <p:nvSpPr>
            <p:cNvPr id="28" name="AutoShape 15"/>
            <p:cNvSpPr>
              <a:spLocks noChangeArrowheads="1"/>
            </p:cNvSpPr>
            <p:nvPr/>
          </p:nvSpPr>
          <p:spPr bwMode="auto">
            <a:xfrm>
              <a:off x="5094" y="7688"/>
              <a:ext cx="1984" cy="1217"/>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400" dirty="0">
                  <a:solidFill>
                    <a:srgbClr val="000000"/>
                  </a:solidFill>
                  <a:latin typeface="Tahoma" pitchFamily="34" charset="0"/>
                  <a:ea typeface="Times New Roman" pitchFamily="18" charset="0"/>
                  <a:cs typeface="Tahoma" pitchFamily="34" charset="0"/>
                </a:rPr>
                <a:t>RKA </a:t>
              </a:r>
              <a:endParaRPr lang="en-US" sz="900" dirty="0">
                <a:solidFill>
                  <a:schemeClr val="tx1"/>
                </a:solidFill>
              </a:endParaRPr>
            </a:p>
            <a:p>
              <a:pPr eaLnBrk="0" hangingPunct="0">
                <a:defRPr/>
              </a:pPr>
              <a:r>
                <a:rPr lang="en-US" sz="1400" dirty="0">
                  <a:solidFill>
                    <a:srgbClr val="000000"/>
                  </a:solidFill>
                  <a:latin typeface="Tahoma" pitchFamily="34" charset="0"/>
                  <a:ea typeface="Times New Roman" pitchFamily="18" charset="0"/>
                  <a:cs typeface="Tahoma" pitchFamily="34" charset="0"/>
                </a:rPr>
                <a:t>SKPD 2.2</a:t>
              </a:r>
              <a:endParaRPr lang="en-US" dirty="0">
                <a:solidFill>
                  <a:schemeClr val="tx1"/>
                </a:solidFill>
              </a:endParaRPr>
            </a:p>
          </p:txBody>
        </p:sp>
        <p:sp>
          <p:nvSpPr>
            <p:cNvPr id="29" name="AutoShape 14"/>
            <p:cNvSpPr>
              <a:spLocks noChangeArrowheads="1"/>
            </p:cNvSpPr>
            <p:nvPr/>
          </p:nvSpPr>
          <p:spPr bwMode="auto">
            <a:xfrm>
              <a:off x="5058" y="4984"/>
              <a:ext cx="1984" cy="1020"/>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400">
                  <a:solidFill>
                    <a:srgbClr val="000000"/>
                  </a:solidFill>
                  <a:latin typeface="Tahoma" pitchFamily="34" charset="0"/>
                  <a:ea typeface="Times New Roman" pitchFamily="18" charset="0"/>
                  <a:cs typeface="Tahoma" pitchFamily="34" charset="0"/>
                </a:rPr>
                <a:t>RKA </a:t>
              </a:r>
              <a:endParaRPr lang="en-US" sz="900">
                <a:solidFill>
                  <a:schemeClr val="tx1"/>
                </a:solidFill>
              </a:endParaRPr>
            </a:p>
            <a:p>
              <a:pPr eaLnBrk="0" hangingPunct="0">
                <a:defRPr/>
              </a:pPr>
              <a:r>
                <a:rPr lang="en-US" sz="1400">
                  <a:solidFill>
                    <a:srgbClr val="000000"/>
                  </a:solidFill>
                  <a:latin typeface="Tahoma" pitchFamily="34" charset="0"/>
                  <a:ea typeface="Times New Roman" pitchFamily="18" charset="0"/>
                  <a:cs typeface="Tahoma" pitchFamily="34" charset="0"/>
                </a:rPr>
                <a:t>SKPD 1</a:t>
              </a:r>
              <a:endParaRPr lang="en-US">
                <a:solidFill>
                  <a:schemeClr val="tx1"/>
                </a:solidFill>
              </a:endParaRPr>
            </a:p>
          </p:txBody>
        </p:sp>
        <p:sp>
          <p:nvSpPr>
            <p:cNvPr id="30" name="AutoShape 13"/>
            <p:cNvSpPr>
              <a:spLocks noChangeArrowheads="1"/>
            </p:cNvSpPr>
            <p:nvPr/>
          </p:nvSpPr>
          <p:spPr bwMode="auto">
            <a:xfrm>
              <a:off x="1902" y="7472"/>
              <a:ext cx="1744" cy="936"/>
            </a:xfrm>
            <a:prstGeom prst="flowChartDocument">
              <a:avLst/>
            </a:prstGeom>
            <a:ln>
              <a:headEnd/>
              <a:tailEnd/>
            </a:ln>
          </p:spPr>
          <p:style>
            <a:lnRef idx="1">
              <a:schemeClr val="accent6"/>
            </a:lnRef>
            <a:fillRef idx="2">
              <a:schemeClr val="accent6"/>
            </a:fillRef>
            <a:effectRef idx="1">
              <a:schemeClr val="accent6"/>
            </a:effectRef>
            <a:fontRef idx="minor">
              <a:schemeClr val="dk1"/>
            </a:fontRef>
          </p:style>
          <p:txBody>
            <a:bodyPr lIns="61265" tIns="30632" rIns="61265" bIns="30632" anchor="ctr"/>
            <a:lstStyle/>
            <a:p>
              <a:pPr eaLnBrk="0" hangingPunct="0">
                <a:defRPr/>
              </a:pPr>
              <a:r>
                <a:rPr lang="en-US" sz="1300">
                  <a:solidFill>
                    <a:srgbClr val="000000"/>
                  </a:solidFill>
                  <a:latin typeface="Tahoma" pitchFamily="34" charset="0"/>
                  <a:ea typeface="Times New Roman" pitchFamily="18" charset="0"/>
                  <a:cs typeface="Tahoma" pitchFamily="34" charset="0"/>
                </a:rPr>
                <a:t>RKA SKPD 5</a:t>
              </a:r>
              <a:endParaRPr lang="en-US">
                <a:solidFill>
                  <a:schemeClr val="tx1"/>
                </a:solidFill>
              </a:endParaRPr>
            </a:p>
          </p:txBody>
        </p:sp>
        <p:sp>
          <p:nvSpPr>
            <p:cNvPr id="31" name="AutoShape 12"/>
            <p:cNvSpPr>
              <a:spLocks noChangeArrowheads="1"/>
            </p:cNvSpPr>
            <p:nvPr/>
          </p:nvSpPr>
          <p:spPr bwMode="auto">
            <a:xfrm>
              <a:off x="1978" y="7557"/>
              <a:ext cx="1744" cy="936"/>
            </a:xfrm>
            <a:prstGeom prst="flowChartDocument">
              <a:avLst/>
            </a:prstGeom>
            <a:ln>
              <a:headEnd/>
              <a:tailEnd/>
            </a:ln>
          </p:spPr>
          <p:style>
            <a:lnRef idx="1">
              <a:schemeClr val="accent6"/>
            </a:lnRef>
            <a:fillRef idx="2">
              <a:schemeClr val="accent6"/>
            </a:fillRef>
            <a:effectRef idx="1">
              <a:schemeClr val="accent6"/>
            </a:effectRef>
            <a:fontRef idx="minor">
              <a:schemeClr val="dk1"/>
            </a:fontRef>
          </p:style>
          <p:txBody>
            <a:bodyPr lIns="61265" tIns="30632" rIns="61265" bIns="30632" anchor="ctr"/>
            <a:lstStyle/>
            <a:p>
              <a:pPr eaLnBrk="0" hangingPunct="0">
                <a:defRPr/>
              </a:pPr>
              <a:r>
                <a:rPr lang="en-US" sz="1300">
                  <a:solidFill>
                    <a:srgbClr val="000000"/>
                  </a:solidFill>
                  <a:latin typeface="Tahoma" pitchFamily="34" charset="0"/>
                  <a:ea typeface="Times New Roman" pitchFamily="18" charset="0"/>
                  <a:cs typeface="Tahoma" pitchFamily="34" charset="0"/>
                </a:rPr>
                <a:t>RKA SKPD 5</a:t>
              </a:r>
              <a:endParaRPr lang="en-US">
                <a:solidFill>
                  <a:schemeClr val="tx1"/>
                </a:solidFill>
              </a:endParaRPr>
            </a:p>
          </p:txBody>
        </p:sp>
        <p:sp>
          <p:nvSpPr>
            <p:cNvPr id="32" name="AutoShape 11"/>
            <p:cNvSpPr>
              <a:spLocks noChangeArrowheads="1"/>
            </p:cNvSpPr>
            <p:nvPr/>
          </p:nvSpPr>
          <p:spPr bwMode="auto">
            <a:xfrm>
              <a:off x="2054" y="7642"/>
              <a:ext cx="1744" cy="936"/>
            </a:xfrm>
            <a:prstGeom prst="flowChartDocument">
              <a:avLst/>
            </a:prstGeom>
            <a:ln>
              <a:headEnd/>
              <a:tailEnd/>
            </a:ln>
          </p:spPr>
          <p:style>
            <a:lnRef idx="1">
              <a:schemeClr val="accent6"/>
            </a:lnRef>
            <a:fillRef idx="2">
              <a:schemeClr val="accent6"/>
            </a:fillRef>
            <a:effectRef idx="1">
              <a:schemeClr val="accent6"/>
            </a:effectRef>
            <a:fontRef idx="minor">
              <a:schemeClr val="dk1"/>
            </a:fontRef>
          </p:style>
          <p:txBody>
            <a:bodyPr lIns="61265" tIns="30632" rIns="61265" bIns="30632" anchor="ctr"/>
            <a:lstStyle/>
            <a:p>
              <a:pPr eaLnBrk="0" hangingPunct="0">
                <a:defRPr/>
              </a:pPr>
              <a:r>
                <a:rPr lang="en-US" sz="1300">
                  <a:solidFill>
                    <a:srgbClr val="000000"/>
                  </a:solidFill>
                  <a:latin typeface="Tahoma" pitchFamily="34" charset="0"/>
                  <a:ea typeface="Times New Roman" pitchFamily="18" charset="0"/>
                  <a:cs typeface="Tahoma" pitchFamily="34" charset="0"/>
                </a:rPr>
                <a:t>RKA SKPD 5</a:t>
              </a:r>
              <a:endParaRPr lang="en-US">
                <a:solidFill>
                  <a:schemeClr val="tx1"/>
                </a:solidFill>
              </a:endParaRPr>
            </a:p>
          </p:txBody>
        </p:sp>
        <p:sp>
          <p:nvSpPr>
            <p:cNvPr id="33" name="AutoShape 10"/>
            <p:cNvSpPr>
              <a:spLocks noChangeArrowheads="1"/>
            </p:cNvSpPr>
            <p:nvPr/>
          </p:nvSpPr>
          <p:spPr bwMode="auto">
            <a:xfrm>
              <a:off x="2142" y="7727"/>
              <a:ext cx="1744" cy="1178"/>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400" dirty="0">
                  <a:solidFill>
                    <a:srgbClr val="000000"/>
                  </a:solidFill>
                  <a:latin typeface="Tahoma" pitchFamily="34" charset="0"/>
                  <a:ea typeface="Times New Roman" pitchFamily="18" charset="0"/>
                  <a:cs typeface="Tahoma" pitchFamily="34" charset="0"/>
                </a:rPr>
                <a:t>RKA </a:t>
              </a:r>
              <a:endParaRPr lang="en-US" sz="900" dirty="0">
                <a:solidFill>
                  <a:schemeClr val="tx1"/>
                </a:solidFill>
              </a:endParaRPr>
            </a:p>
            <a:p>
              <a:pPr eaLnBrk="0" hangingPunct="0">
                <a:defRPr/>
              </a:pPr>
              <a:r>
                <a:rPr lang="en-US" sz="1400" dirty="0">
                  <a:solidFill>
                    <a:srgbClr val="000000"/>
                  </a:solidFill>
                  <a:latin typeface="Tahoma" pitchFamily="34" charset="0"/>
                  <a:ea typeface="Times New Roman" pitchFamily="18" charset="0"/>
                  <a:cs typeface="Tahoma" pitchFamily="34" charset="0"/>
                </a:rPr>
                <a:t>SKPD 2.2.1</a:t>
              </a:r>
              <a:endParaRPr lang="en-US" dirty="0">
                <a:solidFill>
                  <a:schemeClr val="tx1"/>
                </a:solidFill>
              </a:endParaRPr>
            </a:p>
          </p:txBody>
        </p:sp>
        <p:sp>
          <p:nvSpPr>
            <p:cNvPr id="34" name="AutoShape 9"/>
            <p:cNvSpPr>
              <a:spLocks noChangeShapeType="1"/>
            </p:cNvSpPr>
            <p:nvPr/>
          </p:nvSpPr>
          <p:spPr bwMode="auto">
            <a:xfrm>
              <a:off x="3908" y="8195"/>
              <a:ext cx="1164" cy="3"/>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sp>
          <p:nvSpPr>
            <p:cNvPr id="35" name="AutoShape 8"/>
            <p:cNvSpPr>
              <a:spLocks noChangeShapeType="1"/>
            </p:cNvSpPr>
            <p:nvPr/>
          </p:nvSpPr>
          <p:spPr bwMode="auto">
            <a:xfrm>
              <a:off x="7100" y="8198"/>
              <a:ext cx="1470" cy="1"/>
            </a:xfrm>
            <a:prstGeom prst="straightConnector1">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sp>
          <p:nvSpPr>
            <p:cNvPr id="36" name="AutoShape 7"/>
            <p:cNvSpPr>
              <a:spLocks noChangeShapeType="1"/>
            </p:cNvSpPr>
            <p:nvPr/>
          </p:nvSpPr>
          <p:spPr bwMode="auto">
            <a:xfrm>
              <a:off x="7064" y="5258"/>
              <a:ext cx="3045" cy="2253"/>
            </a:xfrm>
            <a:prstGeom prst="bentConnector2">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grpSp>
          <p:nvGrpSpPr>
            <p:cNvPr id="37" name="Group 4"/>
            <p:cNvGrpSpPr>
              <a:grpSpLocks/>
            </p:cNvGrpSpPr>
            <p:nvPr/>
          </p:nvGrpSpPr>
          <p:grpSpPr bwMode="auto">
            <a:xfrm>
              <a:off x="7007" y="6585"/>
              <a:ext cx="2411" cy="1032"/>
              <a:chOff x="1041" y="1685"/>
              <a:chExt cx="2411" cy="651"/>
            </a:xfrm>
            <a:grpFill/>
          </p:grpSpPr>
          <p:sp>
            <p:nvSpPr>
              <p:cNvPr id="38" name="Line 6"/>
              <p:cNvSpPr>
                <a:spLocks noChangeShapeType="1"/>
              </p:cNvSpPr>
              <p:nvPr/>
            </p:nvSpPr>
            <p:spPr bwMode="auto">
              <a:xfrm>
                <a:off x="3451" y="1713"/>
                <a:ext cx="0" cy="623"/>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sp>
            <p:nvSpPr>
              <p:cNvPr id="39" name="Line 5"/>
              <p:cNvSpPr>
                <a:spLocks noChangeShapeType="1"/>
              </p:cNvSpPr>
              <p:nvPr/>
            </p:nvSpPr>
            <p:spPr bwMode="auto">
              <a:xfrm flipV="1">
                <a:off x="1041" y="1685"/>
                <a:ext cx="2411" cy="51"/>
              </a:xfrm>
              <a:prstGeom prst="lin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grpSp>
      </p:grpSp>
      <p:pic>
        <p:nvPicPr>
          <p:cNvPr id="22" name="Picture 41" descr="INDONESIA FLAG"/>
          <p:cNvPicPr>
            <a:picLocks noChangeAspect="1" noChangeArrowheads="1" noCrop="1"/>
          </p:cNvPicPr>
          <p:nvPr/>
        </p:nvPicPr>
        <p:blipFill>
          <a:blip r:embed="rId2"/>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14338"/>
            <a:ext cx="8229600" cy="1143000"/>
          </a:xfrm>
        </p:spPr>
        <p:txBody>
          <a:bodyPr/>
          <a:lstStyle/>
          <a:p>
            <a:r>
              <a:rPr lang="id-ID" sz="4000" b="1" dirty="0" smtClean="0"/>
              <a:t>Pengisian RKA-SKPD</a:t>
            </a:r>
          </a:p>
        </p:txBody>
      </p:sp>
      <p:sp>
        <p:nvSpPr>
          <p:cNvPr id="7" name="Slide Number Placeholder 5"/>
          <p:cNvSpPr>
            <a:spLocks noGrp="1"/>
          </p:cNvSpPr>
          <p:nvPr>
            <p:ph type="sldNum" sz="quarter" idx="12"/>
          </p:nvPr>
        </p:nvSpPr>
        <p:spPr>
          <a:prstGeom prst="rect">
            <a:avLst/>
          </a:prstGeom>
        </p:spPr>
        <p:txBody>
          <a:bodyPr/>
          <a:lstStyle/>
          <a:p>
            <a:fld id="{B11D5D2B-19F6-4612-9142-962DD92DBC2B}" type="slidenum">
              <a:rPr lang="en-US"/>
              <a:pPr/>
              <a:t>54</a:t>
            </a:fld>
            <a:endParaRPr lang="en-US"/>
          </a:p>
        </p:txBody>
      </p:sp>
      <p:pic>
        <p:nvPicPr>
          <p:cNvPr id="229378" name="Picture 2"/>
          <p:cNvPicPr>
            <a:picLocks noChangeAspect="1" noChangeArrowheads="1"/>
          </p:cNvPicPr>
          <p:nvPr/>
        </p:nvPicPr>
        <p:blipFill>
          <a:blip r:embed="rId2"/>
          <a:srcRect/>
          <a:stretch>
            <a:fillRect/>
          </a:stretch>
        </p:blipFill>
        <p:spPr bwMode="auto">
          <a:xfrm>
            <a:off x="1500166" y="692769"/>
            <a:ext cx="6143668" cy="5593751"/>
          </a:xfrm>
          <a:prstGeom prst="rect">
            <a:avLst/>
          </a:prstGeom>
          <a:noFill/>
          <a:ln w="9525">
            <a:noFill/>
            <a:miter lim="800000"/>
            <a:headEnd/>
            <a:tailEnd/>
          </a:ln>
          <a:effectLst/>
        </p:spPr>
      </p:pic>
      <p:pic>
        <p:nvPicPr>
          <p:cNvPr id="11"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57158" y="-142900"/>
            <a:ext cx="8229600" cy="1143000"/>
          </a:xfrm>
        </p:spPr>
        <p:txBody>
          <a:bodyPr/>
          <a:lstStyle/>
          <a:p>
            <a:r>
              <a:rPr lang="id-ID" sz="4000" dirty="0" smtClean="0"/>
              <a:t>Formulir SKPD dan Cara Pengisian</a:t>
            </a:r>
            <a:endParaRPr lang="id-ID" sz="4000" dirty="0"/>
          </a:p>
        </p:txBody>
      </p:sp>
      <p:sp>
        <p:nvSpPr>
          <p:cNvPr id="12" name="Content Placeholder 11"/>
          <p:cNvSpPr>
            <a:spLocks noGrp="1"/>
          </p:cNvSpPr>
          <p:nvPr>
            <p:ph idx="1"/>
          </p:nvPr>
        </p:nvSpPr>
        <p:spPr/>
        <p:txBody>
          <a:bodyPr/>
          <a:lstStyle/>
          <a:p>
            <a:pPr algn="ctr">
              <a:buNone/>
            </a:pPr>
            <a:r>
              <a:rPr lang="en-US" b="1" dirty="0" smtClean="0">
                <a:hlinkClick r:id="rId2" action="ppaction://hlinkfile"/>
              </a:rPr>
              <a:t>RKA – SKPD</a:t>
            </a:r>
            <a:endParaRPr lang="id-ID" b="1" dirty="0" smtClean="0"/>
          </a:p>
          <a:p>
            <a:pPr algn="ctr">
              <a:buNone/>
            </a:pPr>
            <a:r>
              <a:rPr lang="en-US" b="1" dirty="0" smtClean="0">
                <a:hlinkClick r:id="rId3" action="ppaction://hlinkfile"/>
              </a:rPr>
              <a:t>RKA - SKPD 1</a:t>
            </a:r>
            <a:endParaRPr lang="id-ID" b="1" dirty="0" smtClean="0"/>
          </a:p>
          <a:p>
            <a:pPr algn="ctr">
              <a:buNone/>
            </a:pPr>
            <a:r>
              <a:rPr lang="en-US" b="1" dirty="0" smtClean="0">
                <a:hlinkClick r:id="rId4" action="ppaction://hlinkfile"/>
              </a:rPr>
              <a:t>RKA - SKPD 2.1</a:t>
            </a:r>
            <a:endParaRPr lang="id-ID" b="1" dirty="0" smtClean="0"/>
          </a:p>
          <a:p>
            <a:pPr algn="ctr">
              <a:buNone/>
            </a:pPr>
            <a:r>
              <a:rPr lang="en-US" b="1" dirty="0" smtClean="0">
                <a:hlinkClick r:id="rId5" action="ppaction://hlinkfile"/>
              </a:rPr>
              <a:t>RKA - SKPD 2.2</a:t>
            </a:r>
            <a:endParaRPr lang="id-ID" b="1" dirty="0" smtClean="0"/>
          </a:p>
          <a:p>
            <a:pPr algn="ctr">
              <a:buNone/>
            </a:pPr>
            <a:r>
              <a:rPr lang="en-US" b="1" dirty="0" smtClean="0">
                <a:hlinkClick r:id="rId6" action="ppaction://hlinkfile"/>
              </a:rPr>
              <a:t>RKA - SKPD 2.2.1</a:t>
            </a:r>
            <a:endParaRPr lang="id-ID" dirty="0"/>
          </a:p>
        </p:txBody>
      </p:sp>
      <p:sp>
        <p:nvSpPr>
          <p:cNvPr id="7" name="Slide Number Placeholder 5"/>
          <p:cNvSpPr>
            <a:spLocks noGrp="1"/>
          </p:cNvSpPr>
          <p:nvPr>
            <p:ph type="sldNum" sz="quarter" idx="12"/>
          </p:nvPr>
        </p:nvSpPr>
        <p:spPr>
          <a:prstGeom prst="rect">
            <a:avLst/>
          </a:prstGeom>
        </p:spPr>
        <p:txBody>
          <a:bodyPr/>
          <a:lstStyle/>
          <a:p>
            <a:fld id="{B11D5D2B-19F6-4612-9142-962DD92DBC2B}" type="slidenum">
              <a:rPr lang="en-US"/>
              <a:pPr/>
              <a:t>55</a:t>
            </a:fld>
            <a:endParaRPr lang="en-US"/>
          </a:p>
        </p:txBody>
      </p:sp>
      <p:pic>
        <p:nvPicPr>
          <p:cNvPr id="10" name="Picture 41" descr="INDONESIA FLAG"/>
          <p:cNvPicPr>
            <a:picLocks noChangeAspect="1" noChangeArrowheads="1" noCrop="1"/>
          </p:cNvPicPr>
          <p:nvPr/>
        </p:nvPicPr>
        <p:blipFill>
          <a:blip r:embed="rId7"/>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571472" y="-24"/>
            <a:ext cx="7972452" cy="785818"/>
          </a:xfrm>
        </p:spPr>
        <p:txBody>
          <a:bodyPr/>
          <a:lstStyle/>
          <a:p>
            <a:r>
              <a:rPr lang="id-ID" sz="3600" dirty="0" smtClean="0"/>
              <a:t>Bagan Alir RKA PPKD</a:t>
            </a:r>
            <a:endParaRPr lang="fr-CA" sz="3600" dirty="0" smtClean="0">
              <a:solidFill>
                <a:srgbClr val="60624E"/>
              </a:solidFill>
            </a:endParaRPr>
          </a:p>
        </p:txBody>
      </p:sp>
      <p:graphicFrame>
        <p:nvGraphicFramePr>
          <p:cNvPr id="4" name="Content Placeholder 3"/>
          <p:cNvGraphicFramePr>
            <a:graphicFrameLocks noGrp="1"/>
          </p:cNvGraphicFramePr>
          <p:nvPr>
            <p:ph idx="1"/>
          </p:nvPr>
        </p:nvGraphicFramePr>
        <p:xfrm>
          <a:off x="357158" y="1214422"/>
          <a:ext cx="4143404" cy="4616822"/>
        </p:xfrm>
        <a:graphic>
          <a:graphicData uri="http://schemas.openxmlformats.org/drawingml/2006/table">
            <a:tbl>
              <a:tblPr/>
              <a:tblGrid>
                <a:gridCol w="1643074"/>
                <a:gridCol w="2500330"/>
              </a:tblGrid>
              <a:tr h="334110">
                <a:tc>
                  <a:txBody>
                    <a:bodyPr/>
                    <a:lstStyle/>
                    <a:p>
                      <a:pPr algn="ctr" fontAlgn="b"/>
                      <a:r>
                        <a:rPr lang="id-ID" sz="1800" b="0" i="0" u="none" strike="noStrike" dirty="0">
                          <a:solidFill>
                            <a:sysClr val="windowText" lastClr="000000"/>
                          </a:solidFill>
                          <a:latin typeface="Calibri"/>
                        </a:rPr>
                        <a:t>Kode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id-ID" sz="1800" b="0" i="0" u="none" strike="noStrike" dirty="0" smtClean="0">
                          <a:solidFill>
                            <a:sysClr val="windowText" lastClr="000000"/>
                          </a:solidFill>
                          <a:latin typeface="Calibri"/>
                        </a:rPr>
                        <a:t>Nama Formulir</a:t>
                      </a:r>
                      <a:endParaRPr lang="id-ID" sz="1800" b="0" i="0" u="none" strike="noStrike" dirty="0">
                        <a:solidFill>
                          <a:sysClr val="windowText" lastClr="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36197">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dirty="0" smtClean="0">
                          <a:solidFill>
                            <a:sysClr val="windowText" lastClr="000000"/>
                          </a:solidFill>
                          <a:latin typeface="Calibri"/>
                          <a:ea typeface="+mn-ea"/>
                          <a:cs typeface="+mn-cs"/>
                        </a:rPr>
                        <a:t>RKA-PPKD </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dirty="0" err="1" smtClean="0">
                          <a:solidFill>
                            <a:sysClr val="windowText" lastClr="000000"/>
                          </a:solidFill>
                          <a:latin typeface="Calibri"/>
                          <a:ea typeface="+mn-ea"/>
                          <a:cs typeface="+mn-cs"/>
                        </a:rPr>
                        <a:t>Ringkasan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Anggaran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Pendapatan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Belanja</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dan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Pembiayaan</a:t>
                      </a:r>
                      <a:r>
                        <a:rPr lang="en-US" sz="1800" b="0" i="0" u="none" strike="noStrike" kern="1200" dirty="0" smtClean="0">
                          <a:solidFill>
                            <a:sysClr val="windowText" lastClr="000000"/>
                          </a:solidFill>
                          <a:latin typeface="Calibri"/>
                          <a:ea typeface="+mn-ea"/>
                          <a:cs typeface="+mn-cs"/>
                        </a:rPr>
                        <a:t> PPKD</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34110">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dirty="0" smtClean="0">
                          <a:solidFill>
                            <a:sysClr val="windowText" lastClr="000000"/>
                          </a:solidFill>
                          <a:latin typeface="Calibri"/>
                          <a:ea typeface="+mn-ea"/>
                          <a:cs typeface="+mn-cs"/>
                        </a:rPr>
                        <a:t>RKA-PPKD.</a:t>
                      </a:r>
                    </a:p>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dirty="0" smtClean="0">
                          <a:solidFill>
                            <a:sysClr val="windowText" lastClr="000000"/>
                          </a:solidFill>
                          <a:latin typeface="Calibri"/>
                          <a:ea typeface="+mn-ea"/>
                          <a:cs typeface="+mn-cs"/>
                        </a:rPr>
                        <a:t>1</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dirty="0" err="1" smtClean="0">
                          <a:solidFill>
                            <a:sysClr val="windowText" lastClr="000000"/>
                          </a:solidFill>
                          <a:latin typeface="Calibri"/>
                          <a:ea typeface="+mn-ea"/>
                          <a:cs typeface="+mn-cs"/>
                        </a:rPr>
                        <a:t>Rincian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Anggaran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Pendapatan</a:t>
                      </a:r>
                      <a:r>
                        <a:rPr lang="en-US" sz="1800" b="0" i="0" u="none" strike="noStrike" kern="1200" dirty="0" smtClean="0">
                          <a:solidFill>
                            <a:sysClr val="windowText" lastClr="000000"/>
                          </a:solidFill>
                          <a:latin typeface="Calibri"/>
                          <a:ea typeface="+mn-ea"/>
                          <a:cs typeface="+mn-cs"/>
                        </a:rPr>
                        <a:t> PPKD </a:t>
                      </a:r>
                      <a:r>
                        <a:rPr lang="en-US" sz="1800" b="0" i="0" u="none" strike="noStrike" kern="1200" dirty="0" err="1" smtClean="0">
                          <a:solidFill>
                            <a:sysClr val="windowText" lastClr="000000"/>
                          </a:solidFill>
                          <a:latin typeface="Calibri"/>
                          <a:ea typeface="+mn-ea"/>
                          <a:cs typeface="+mn-cs"/>
                        </a:rPr>
                        <a:t>selaku</a:t>
                      </a:r>
                      <a:r>
                        <a:rPr lang="en-US" sz="1800" b="0" i="0" u="none" strike="noStrike" kern="1200" dirty="0" smtClean="0">
                          <a:solidFill>
                            <a:sysClr val="windowText" lastClr="000000"/>
                          </a:solidFill>
                          <a:latin typeface="Calibri"/>
                          <a:ea typeface="+mn-ea"/>
                          <a:cs typeface="+mn-cs"/>
                        </a:rPr>
                        <a:t> BUD</a:t>
                      </a:r>
                      <a:endParaRPr lang="sv-SE" sz="1800" b="0" i="0" u="none" strike="noStrike" kern="1200" dirty="0" smtClean="0">
                        <a:solidFill>
                          <a:sysClr val="windowText" lastClr="000000"/>
                        </a:solidFill>
                        <a:latin typeface="Calibri"/>
                        <a:ea typeface="+mn-ea"/>
                        <a:cs typeface="+mn-cs"/>
                      </a:endParaRP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36197">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smtClean="0">
                          <a:solidFill>
                            <a:sysClr val="windowText" lastClr="000000"/>
                          </a:solidFill>
                          <a:latin typeface="Calibri"/>
                          <a:ea typeface="+mn-ea"/>
                          <a:cs typeface="+mn-cs"/>
                        </a:rPr>
                        <a:t>RKA-PPKD</a:t>
                      </a:r>
                    </a:p>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smtClean="0">
                          <a:solidFill>
                            <a:sysClr val="windowText" lastClr="000000"/>
                          </a:solidFill>
                          <a:latin typeface="Calibri"/>
                          <a:ea typeface="+mn-ea"/>
                          <a:cs typeface="+mn-cs"/>
                        </a:rPr>
                        <a:t>2.1</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sv-SE" sz="1800" b="0" i="0" u="none" strike="noStrike" kern="1200" dirty="0" smtClean="0">
                          <a:solidFill>
                            <a:sysClr val="windowText" lastClr="000000"/>
                          </a:solidFill>
                          <a:latin typeface="Calibri"/>
                          <a:ea typeface="+mn-ea"/>
                          <a:cs typeface="+mn-cs"/>
                        </a:rPr>
                        <a:t>Rincian Anggaran Belanja Tidak Langsung PPKD selaku BUD </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954296">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smtClean="0">
                          <a:solidFill>
                            <a:sysClr val="windowText" lastClr="000000"/>
                          </a:solidFill>
                          <a:latin typeface="Calibri"/>
                          <a:ea typeface="+mn-ea"/>
                          <a:cs typeface="+mn-cs"/>
                        </a:rPr>
                        <a:t>RKA-PPKD</a:t>
                      </a:r>
                    </a:p>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smtClean="0">
                          <a:solidFill>
                            <a:sysClr val="windowText" lastClr="000000"/>
                          </a:solidFill>
                          <a:latin typeface="Calibri"/>
                          <a:ea typeface="+mn-ea"/>
                          <a:cs typeface="+mn-cs"/>
                        </a:rPr>
                        <a:t>3.1</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dirty="0" err="1" smtClean="0">
                          <a:solidFill>
                            <a:sysClr val="windowText" lastClr="000000"/>
                          </a:solidFill>
                          <a:latin typeface="Calibri"/>
                          <a:ea typeface="+mn-ea"/>
                          <a:cs typeface="+mn-cs"/>
                        </a:rPr>
                        <a:t>Rincian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Penerimaan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Pembiayaan</a:t>
                      </a:r>
                      <a:r>
                        <a:rPr lang="en-US" sz="1800" b="0" i="0" u="none" strike="noStrike" kern="1200" dirty="0" smtClean="0">
                          <a:solidFill>
                            <a:sysClr val="windowText" lastClr="000000"/>
                          </a:solidFill>
                          <a:latin typeface="Calibri"/>
                          <a:ea typeface="+mn-ea"/>
                          <a:cs typeface="+mn-cs"/>
                        </a:rPr>
                        <a:t> Daerah PPKD </a:t>
                      </a:r>
                      <a:r>
                        <a:rPr lang="en-US" sz="1800" b="0" i="0" u="none" strike="noStrike" kern="1200" dirty="0" err="1" smtClean="0">
                          <a:solidFill>
                            <a:sysClr val="windowText" lastClr="000000"/>
                          </a:solidFill>
                          <a:latin typeface="Calibri"/>
                          <a:ea typeface="+mn-ea"/>
                          <a:cs typeface="+mn-cs"/>
                        </a:rPr>
                        <a:t>selaku</a:t>
                      </a:r>
                      <a:r>
                        <a:rPr lang="en-US" sz="1800" b="0" i="0" u="none" strike="noStrike" kern="1200" dirty="0" smtClean="0">
                          <a:solidFill>
                            <a:sysClr val="windowText" lastClr="000000"/>
                          </a:solidFill>
                          <a:latin typeface="Calibri"/>
                          <a:ea typeface="+mn-ea"/>
                          <a:cs typeface="+mn-cs"/>
                        </a:rPr>
                        <a:t> BUD</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58096">
                <a:tc>
                  <a:txBody>
                    <a:bodyPr/>
                    <a:lstStyle/>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smtClean="0">
                          <a:solidFill>
                            <a:sysClr val="windowText" lastClr="000000"/>
                          </a:solidFill>
                          <a:latin typeface="Calibri"/>
                          <a:ea typeface="+mn-ea"/>
                          <a:cs typeface="+mn-cs"/>
                        </a:rPr>
                        <a:t>RKA-PPKD</a:t>
                      </a:r>
                    </a:p>
                    <a:p>
                      <a:pPr marL="342900" marR="0" lvl="0" indent="-228600" algn="ctr"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smtClean="0">
                          <a:solidFill>
                            <a:sysClr val="windowText" lastClr="000000"/>
                          </a:solidFill>
                          <a:latin typeface="Calibri"/>
                          <a:ea typeface="+mn-ea"/>
                          <a:cs typeface="+mn-cs"/>
                        </a:rPr>
                        <a:t>3.2</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14300" marR="0" lvl="0" indent="0" algn="l" defTabSz="914400" rtl="0" eaLnBrk="1" fontAlgn="base" latinLnBrk="0" hangingPunct="1">
                        <a:lnSpc>
                          <a:spcPct val="90000"/>
                        </a:lnSpc>
                        <a:spcBef>
                          <a:spcPct val="0"/>
                        </a:spcBef>
                        <a:spcAft>
                          <a:spcPct val="0"/>
                        </a:spcAft>
                        <a:buClr>
                          <a:schemeClr val="hlink"/>
                        </a:buClr>
                        <a:buSzPct val="70000"/>
                        <a:buFont typeface="Wingdings" pitchFamily="2" charset="2"/>
                        <a:buNone/>
                        <a:tabLst/>
                      </a:pPr>
                      <a:r>
                        <a:rPr lang="en-US" sz="1800" b="0" i="0" u="none" strike="noStrike" kern="1200" dirty="0" err="1" smtClean="0">
                          <a:solidFill>
                            <a:sysClr val="windowText" lastClr="000000"/>
                          </a:solidFill>
                          <a:latin typeface="Calibri"/>
                          <a:ea typeface="+mn-ea"/>
                          <a:cs typeface="+mn-cs"/>
                        </a:rPr>
                        <a:t>Rincian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Pengeluaran</a:t>
                      </a:r>
                      <a:r>
                        <a:rPr lang="en-US" sz="1800" b="0" i="0" u="none" strike="noStrike" kern="1200" dirty="0" smtClean="0">
                          <a:solidFill>
                            <a:sysClr val="windowText" lastClr="000000"/>
                          </a:solidFill>
                          <a:latin typeface="Calibri"/>
                          <a:ea typeface="+mn-ea"/>
                          <a:cs typeface="+mn-cs"/>
                        </a:rPr>
                        <a:t> </a:t>
                      </a:r>
                      <a:r>
                        <a:rPr lang="en-US" sz="1800" b="0" i="0" u="none" strike="noStrike" kern="1200" dirty="0" err="1" smtClean="0">
                          <a:solidFill>
                            <a:sysClr val="windowText" lastClr="000000"/>
                          </a:solidFill>
                          <a:latin typeface="Calibri"/>
                          <a:ea typeface="+mn-ea"/>
                          <a:cs typeface="+mn-cs"/>
                        </a:rPr>
                        <a:t>Pembiayaan</a:t>
                      </a:r>
                      <a:r>
                        <a:rPr lang="en-US" sz="1800" b="0" i="0" u="none" strike="noStrike" kern="1200" dirty="0" smtClean="0">
                          <a:solidFill>
                            <a:sysClr val="windowText" lastClr="000000"/>
                          </a:solidFill>
                          <a:latin typeface="Calibri"/>
                          <a:ea typeface="+mn-ea"/>
                          <a:cs typeface="+mn-cs"/>
                        </a:rPr>
                        <a:t> Daerah PPKD </a:t>
                      </a:r>
                      <a:r>
                        <a:rPr lang="en-US" sz="1800" b="0" i="0" u="none" strike="noStrike" kern="1200" dirty="0" err="1" smtClean="0">
                          <a:solidFill>
                            <a:sysClr val="windowText" lastClr="000000"/>
                          </a:solidFill>
                          <a:latin typeface="Calibri"/>
                          <a:ea typeface="+mn-ea"/>
                          <a:cs typeface="+mn-cs"/>
                        </a:rPr>
                        <a:t>selaku</a:t>
                      </a:r>
                      <a:r>
                        <a:rPr lang="en-US" sz="1800" b="0" i="0" u="none" strike="noStrike" kern="1200" dirty="0" smtClean="0">
                          <a:solidFill>
                            <a:sysClr val="windowText" lastClr="000000"/>
                          </a:solidFill>
                          <a:latin typeface="Calibri"/>
                          <a:ea typeface="+mn-ea"/>
                          <a:cs typeface="+mn-cs"/>
                        </a:rPr>
                        <a:t> BUD</a:t>
                      </a:r>
                    </a:p>
                  </a:txBody>
                  <a:tcPr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grpSp>
        <p:nvGrpSpPr>
          <p:cNvPr id="2" name="Group 113"/>
          <p:cNvGrpSpPr>
            <a:grpSpLocks noChangeAspect="1"/>
          </p:cNvGrpSpPr>
          <p:nvPr/>
        </p:nvGrpSpPr>
        <p:grpSpPr bwMode="auto">
          <a:xfrm>
            <a:off x="4929190" y="1071546"/>
            <a:ext cx="3338448" cy="4500594"/>
            <a:chOff x="1806" y="4748"/>
            <a:chExt cx="9000" cy="7740"/>
          </a:xfrm>
          <a:solidFill>
            <a:srgbClr val="FFFF66"/>
          </a:solidFill>
        </p:grpSpPr>
        <p:sp>
          <p:nvSpPr>
            <p:cNvPr id="115" name="AutoShape 15"/>
            <p:cNvSpPr>
              <a:spLocks noChangeAspect="1" noChangeArrowheads="1" noTextEdit="1"/>
            </p:cNvSpPr>
            <p:nvPr/>
          </p:nvSpPr>
          <p:spPr bwMode="auto">
            <a:xfrm>
              <a:off x="1806" y="4748"/>
              <a:ext cx="9000" cy="774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sp>
          <p:nvSpPr>
            <p:cNvPr id="116" name="AutoShape 14"/>
            <p:cNvSpPr>
              <a:spLocks noChangeArrowheads="1"/>
            </p:cNvSpPr>
            <p:nvPr/>
          </p:nvSpPr>
          <p:spPr bwMode="auto">
            <a:xfrm>
              <a:off x="8083" y="7688"/>
              <a:ext cx="1984" cy="1020"/>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400" b="1">
                  <a:solidFill>
                    <a:srgbClr val="000000"/>
                  </a:solidFill>
                  <a:latin typeface="Tahoma" pitchFamily="34" charset="0"/>
                  <a:ea typeface="Times New Roman" pitchFamily="18" charset="0"/>
                  <a:cs typeface="Tahoma" pitchFamily="34" charset="0"/>
                </a:rPr>
                <a:t>RKA </a:t>
              </a:r>
              <a:endParaRPr lang="en-US" sz="900" b="1">
                <a:solidFill>
                  <a:schemeClr val="tx1"/>
                </a:solidFill>
              </a:endParaRPr>
            </a:p>
            <a:p>
              <a:pPr eaLnBrk="0" hangingPunct="0">
                <a:defRPr/>
              </a:pPr>
              <a:r>
                <a:rPr lang="en-US" sz="1400" b="1">
                  <a:solidFill>
                    <a:srgbClr val="000000"/>
                  </a:solidFill>
                  <a:latin typeface="Tahoma" pitchFamily="34" charset="0"/>
                  <a:ea typeface="Times New Roman" pitchFamily="18" charset="0"/>
                  <a:cs typeface="Tahoma" pitchFamily="34" charset="0"/>
                </a:rPr>
                <a:t>PPKD</a:t>
              </a:r>
              <a:endParaRPr lang="en-US" b="1">
                <a:solidFill>
                  <a:schemeClr val="tx1"/>
                </a:solidFill>
              </a:endParaRPr>
            </a:p>
          </p:txBody>
        </p:sp>
        <p:sp>
          <p:nvSpPr>
            <p:cNvPr id="117" name="AutoShape 13"/>
            <p:cNvSpPr>
              <a:spLocks noChangeArrowheads="1"/>
            </p:cNvSpPr>
            <p:nvPr/>
          </p:nvSpPr>
          <p:spPr bwMode="auto">
            <a:xfrm>
              <a:off x="4585" y="10548"/>
              <a:ext cx="1984" cy="1020"/>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400" b="1">
                  <a:solidFill>
                    <a:srgbClr val="000000"/>
                  </a:solidFill>
                  <a:latin typeface="Tahoma" pitchFamily="34" charset="0"/>
                  <a:ea typeface="Times New Roman" pitchFamily="18" charset="0"/>
                  <a:cs typeface="Tahoma" pitchFamily="34" charset="0"/>
                </a:rPr>
                <a:t>RKA </a:t>
              </a:r>
              <a:endParaRPr lang="en-US" sz="900" b="1">
                <a:solidFill>
                  <a:schemeClr val="tx1"/>
                </a:solidFill>
              </a:endParaRPr>
            </a:p>
            <a:p>
              <a:pPr eaLnBrk="0" hangingPunct="0">
                <a:defRPr/>
              </a:pPr>
              <a:r>
                <a:rPr lang="en-US" sz="1400" b="1">
                  <a:solidFill>
                    <a:srgbClr val="000000"/>
                  </a:solidFill>
                  <a:latin typeface="Tahoma" pitchFamily="34" charset="0"/>
                  <a:ea typeface="Times New Roman" pitchFamily="18" charset="0"/>
                  <a:cs typeface="Tahoma" pitchFamily="34" charset="0"/>
                </a:rPr>
                <a:t>PPKD 3.2</a:t>
              </a:r>
              <a:endParaRPr lang="en-US" b="1">
                <a:solidFill>
                  <a:schemeClr val="tx1"/>
                </a:solidFill>
              </a:endParaRPr>
            </a:p>
          </p:txBody>
        </p:sp>
        <p:sp>
          <p:nvSpPr>
            <p:cNvPr id="118" name="AutoShape 12"/>
            <p:cNvSpPr>
              <a:spLocks noChangeArrowheads="1"/>
            </p:cNvSpPr>
            <p:nvPr/>
          </p:nvSpPr>
          <p:spPr bwMode="auto">
            <a:xfrm>
              <a:off x="4585" y="9151"/>
              <a:ext cx="1984" cy="1020"/>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400" b="1" dirty="0">
                  <a:solidFill>
                    <a:srgbClr val="000000"/>
                  </a:solidFill>
                  <a:latin typeface="Tahoma" pitchFamily="34" charset="0"/>
                  <a:ea typeface="Times New Roman" pitchFamily="18" charset="0"/>
                  <a:cs typeface="Tahoma" pitchFamily="34" charset="0"/>
                </a:rPr>
                <a:t>RKA </a:t>
              </a:r>
              <a:endParaRPr lang="en-US" sz="900" b="1" dirty="0">
                <a:solidFill>
                  <a:schemeClr val="tx1"/>
                </a:solidFill>
              </a:endParaRPr>
            </a:p>
            <a:p>
              <a:pPr eaLnBrk="0" hangingPunct="0">
                <a:defRPr/>
              </a:pPr>
              <a:r>
                <a:rPr lang="en-US" sz="1400" b="1" dirty="0">
                  <a:solidFill>
                    <a:srgbClr val="000000"/>
                  </a:solidFill>
                  <a:latin typeface="Tahoma" pitchFamily="34" charset="0"/>
                  <a:ea typeface="Times New Roman" pitchFamily="18" charset="0"/>
                  <a:cs typeface="Tahoma" pitchFamily="34" charset="0"/>
                </a:rPr>
                <a:t>PPKD 3.1</a:t>
              </a:r>
              <a:endParaRPr lang="en-US" b="1" dirty="0">
                <a:solidFill>
                  <a:schemeClr val="tx1"/>
                </a:solidFill>
              </a:endParaRPr>
            </a:p>
          </p:txBody>
        </p:sp>
        <p:sp>
          <p:nvSpPr>
            <p:cNvPr id="119" name="AutoShape 11"/>
            <p:cNvSpPr>
              <a:spLocks noChangeArrowheads="1"/>
            </p:cNvSpPr>
            <p:nvPr/>
          </p:nvSpPr>
          <p:spPr bwMode="auto">
            <a:xfrm>
              <a:off x="4555" y="6252"/>
              <a:ext cx="1984" cy="1196"/>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200" b="1" dirty="0">
                  <a:solidFill>
                    <a:srgbClr val="000000"/>
                  </a:solidFill>
                  <a:latin typeface="Tahoma" pitchFamily="34" charset="0"/>
                  <a:ea typeface="Times New Roman" pitchFamily="18" charset="0"/>
                  <a:cs typeface="Tahoma" pitchFamily="34" charset="0"/>
                </a:rPr>
                <a:t>RKA </a:t>
              </a:r>
              <a:endParaRPr lang="en-US" sz="900" b="1" dirty="0">
                <a:solidFill>
                  <a:schemeClr val="tx1"/>
                </a:solidFill>
              </a:endParaRPr>
            </a:p>
            <a:p>
              <a:pPr eaLnBrk="0" hangingPunct="0">
                <a:defRPr/>
              </a:pPr>
              <a:r>
                <a:rPr lang="en-US" sz="1200" b="1" dirty="0">
                  <a:solidFill>
                    <a:srgbClr val="000000"/>
                  </a:solidFill>
                  <a:latin typeface="Tahoma" pitchFamily="34" charset="0"/>
                  <a:ea typeface="Times New Roman" pitchFamily="18" charset="0"/>
                  <a:cs typeface="Tahoma" pitchFamily="34" charset="0"/>
                </a:rPr>
                <a:t>PPKD 2.1</a:t>
              </a:r>
              <a:endParaRPr lang="en-US" b="1" dirty="0">
                <a:solidFill>
                  <a:schemeClr val="tx1"/>
                </a:solidFill>
              </a:endParaRPr>
            </a:p>
          </p:txBody>
        </p:sp>
        <p:sp>
          <p:nvSpPr>
            <p:cNvPr id="120" name="AutoShape 10"/>
            <p:cNvSpPr>
              <a:spLocks noChangeArrowheads="1"/>
            </p:cNvSpPr>
            <p:nvPr/>
          </p:nvSpPr>
          <p:spPr bwMode="auto">
            <a:xfrm>
              <a:off x="4549" y="4992"/>
              <a:ext cx="1984" cy="1020"/>
            </a:xfrm>
            <a:prstGeom prst="flowChartDocument">
              <a:avLst/>
            </a:prstGeom>
            <a:ln>
              <a:headEnd/>
              <a:tailEnd/>
            </a:ln>
          </p:spPr>
          <p:style>
            <a:lnRef idx="1">
              <a:schemeClr val="accent1"/>
            </a:lnRef>
            <a:fillRef idx="3">
              <a:schemeClr val="accent1"/>
            </a:fillRef>
            <a:effectRef idx="2">
              <a:schemeClr val="accent1"/>
            </a:effectRef>
            <a:fontRef idx="minor">
              <a:schemeClr val="lt1"/>
            </a:fontRef>
          </p:style>
          <p:txBody>
            <a:bodyPr lIns="61265" tIns="30632" rIns="61265" bIns="30632" anchor="ctr"/>
            <a:lstStyle/>
            <a:p>
              <a:pPr eaLnBrk="0" hangingPunct="0">
                <a:defRPr/>
              </a:pPr>
              <a:r>
                <a:rPr lang="en-US" sz="1400" b="1" dirty="0">
                  <a:solidFill>
                    <a:srgbClr val="000000"/>
                  </a:solidFill>
                  <a:latin typeface="Tahoma" pitchFamily="34" charset="0"/>
                  <a:ea typeface="Times New Roman" pitchFamily="18" charset="0"/>
                  <a:cs typeface="Tahoma" pitchFamily="34" charset="0"/>
                </a:rPr>
                <a:t>RKA </a:t>
              </a:r>
              <a:endParaRPr lang="en-US" sz="900" b="1" dirty="0">
                <a:solidFill>
                  <a:schemeClr val="tx1"/>
                </a:solidFill>
              </a:endParaRPr>
            </a:p>
            <a:p>
              <a:pPr eaLnBrk="0" hangingPunct="0">
                <a:defRPr/>
              </a:pPr>
              <a:r>
                <a:rPr lang="en-US" sz="1400" b="1" dirty="0">
                  <a:solidFill>
                    <a:srgbClr val="000000"/>
                  </a:solidFill>
                  <a:latin typeface="Tahoma" pitchFamily="34" charset="0"/>
                  <a:ea typeface="Times New Roman" pitchFamily="18" charset="0"/>
                  <a:cs typeface="Tahoma" pitchFamily="34" charset="0"/>
                </a:rPr>
                <a:t>PPKD 1</a:t>
              </a:r>
              <a:endParaRPr lang="en-US" b="1" dirty="0">
                <a:solidFill>
                  <a:schemeClr val="tx1"/>
                </a:solidFill>
              </a:endParaRPr>
            </a:p>
          </p:txBody>
        </p:sp>
        <p:sp>
          <p:nvSpPr>
            <p:cNvPr id="121" name="AutoShape 9"/>
            <p:cNvSpPr>
              <a:spLocks noChangeShapeType="1"/>
            </p:cNvSpPr>
            <p:nvPr/>
          </p:nvSpPr>
          <p:spPr bwMode="auto">
            <a:xfrm>
              <a:off x="6621" y="5299"/>
              <a:ext cx="2520" cy="2408"/>
            </a:xfrm>
            <a:prstGeom prst="bentConnector2">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grpSp>
          <p:nvGrpSpPr>
            <p:cNvPr id="3" name="Group 6"/>
            <p:cNvGrpSpPr>
              <a:grpSpLocks/>
            </p:cNvGrpSpPr>
            <p:nvPr/>
          </p:nvGrpSpPr>
          <p:grpSpPr bwMode="auto">
            <a:xfrm>
              <a:off x="6621" y="6678"/>
              <a:ext cx="3242" cy="989"/>
              <a:chOff x="655" y="1737"/>
              <a:chExt cx="3242" cy="622"/>
            </a:xfrm>
            <a:grpFill/>
          </p:grpSpPr>
          <p:sp>
            <p:nvSpPr>
              <p:cNvPr id="127" name="Line 8"/>
              <p:cNvSpPr>
                <a:spLocks noChangeShapeType="1"/>
              </p:cNvSpPr>
              <p:nvPr/>
            </p:nvSpPr>
            <p:spPr bwMode="auto">
              <a:xfrm>
                <a:off x="3897" y="1737"/>
                <a:ext cx="0" cy="622"/>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sp>
            <p:nvSpPr>
              <p:cNvPr id="128" name="Line 7"/>
              <p:cNvSpPr>
                <a:spLocks noChangeShapeType="1"/>
              </p:cNvSpPr>
              <p:nvPr/>
            </p:nvSpPr>
            <p:spPr bwMode="auto">
              <a:xfrm>
                <a:off x="655" y="1737"/>
                <a:ext cx="3168" cy="0"/>
              </a:xfrm>
              <a:prstGeom prst="lin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grpSp>
        <p:sp>
          <p:nvSpPr>
            <p:cNvPr id="123" name="AutoShape 5"/>
            <p:cNvSpPr>
              <a:spLocks noChangeShapeType="1"/>
            </p:cNvSpPr>
            <p:nvPr/>
          </p:nvSpPr>
          <p:spPr bwMode="auto">
            <a:xfrm flipV="1">
              <a:off x="6621" y="8744"/>
              <a:ext cx="2484" cy="2385"/>
            </a:xfrm>
            <a:prstGeom prst="bentConnector2">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grpSp>
          <p:nvGrpSpPr>
            <p:cNvPr id="7" name="Group 2"/>
            <p:cNvGrpSpPr>
              <a:grpSpLocks/>
            </p:cNvGrpSpPr>
            <p:nvPr/>
          </p:nvGrpSpPr>
          <p:grpSpPr bwMode="auto">
            <a:xfrm rot="10800000" flipH="1">
              <a:off x="6621" y="8849"/>
              <a:ext cx="3242" cy="860"/>
              <a:chOff x="580" y="1615"/>
              <a:chExt cx="3242" cy="634"/>
            </a:xfrm>
            <a:grpFill/>
          </p:grpSpPr>
          <p:sp>
            <p:nvSpPr>
              <p:cNvPr id="125" name="Line 4"/>
              <p:cNvSpPr>
                <a:spLocks noChangeShapeType="1"/>
              </p:cNvSpPr>
              <p:nvPr/>
            </p:nvSpPr>
            <p:spPr bwMode="auto">
              <a:xfrm>
                <a:off x="3822" y="1625"/>
                <a:ext cx="0" cy="624"/>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sp>
            <p:nvSpPr>
              <p:cNvPr id="126" name="Line 3"/>
              <p:cNvSpPr>
                <a:spLocks noChangeShapeType="1"/>
              </p:cNvSpPr>
              <p:nvPr/>
            </p:nvSpPr>
            <p:spPr bwMode="auto">
              <a:xfrm>
                <a:off x="580" y="1615"/>
                <a:ext cx="3168" cy="0"/>
              </a:xfrm>
              <a:prstGeom prst="line">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l" eaLnBrk="0" hangingPunct="0">
                  <a:defRPr/>
                </a:pPr>
                <a:endParaRPr lang="en-US">
                  <a:solidFill>
                    <a:schemeClr val="tx1"/>
                  </a:solidFill>
                </a:endParaRPr>
              </a:p>
            </p:txBody>
          </p:sp>
        </p:grpSp>
      </p:grpSp>
      <p:pic>
        <p:nvPicPr>
          <p:cNvPr id="21" name="Picture 41" descr="INDONESIA FLAG"/>
          <p:cNvPicPr>
            <a:picLocks noChangeAspect="1" noChangeArrowheads="1" noCrop="1"/>
          </p:cNvPicPr>
          <p:nvPr/>
        </p:nvPicPr>
        <p:blipFill>
          <a:blip r:embed="rId2"/>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6"/>
          <p:cNvSpPr>
            <a:spLocks noChangeArrowheads="1"/>
          </p:cNvSpPr>
          <p:nvPr/>
        </p:nvSpPr>
        <p:spPr bwMode="auto">
          <a:xfrm>
            <a:off x="3716338" y="4114800"/>
            <a:ext cx="3141662" cy="587375"/>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US" sz="2000">
                <a:latin typeface="Garamond" pitchFamily="18" charset="0"/>
                <a:cs typeface="Arial" pitchFamily="34" charset="0"/>
              </a:rPr>
              <a:t>kode kelompok pendapatan, belanja &amp; pembiayaan</a:t>
            </a:r>
            <a:endParaRPr lang="en-GB" sz="2000">
              <a:latin typeface="Garamond" pitchFamily="18" charset="0"/>
              <a:cs typeface="Arial" pitchFamily="34" charset="0"/>
            </a:endParaRPr>
          </a:p>
        </p:txBody>
      </p:sp>
      <p:sp>
        <p:nvSpPr>
          <p:cNvPr id="10" name="Rectangle 27"/>
          <p:cNvSpPr>
            <a:spLocks noChangeArrowheads="1"/>
          </p:cNvSpPr>
          <p:nvPr/>
        </p:nvSpPr>
        <p:spPr bwMode="auto">
          <a:xfrm>
            <a:off x="3751263" y="1703388"/>
            <a:ext cx="3106737" cy="339725"/>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US" sz="2000">
                <a:latin typeface="Garamond" pitchFamily="18" charset="0"/>
                <a:cs typeface="Arial" pitchFamily="34" charset="0"/>
              </a:rPr>
              <a:t>kode urusan Wajib/Pilihan</a:t>
            </a:r>
            <a:endParaRPr lang="en-GB" sz="2000">
              <a:latin typeface="Garamond" pitchFamily="18" charset="0"/>
              <a:cs typeface="Arial" pitchFamily="34" charset="0"/>
            </a:endParaRPr>
          </a:p>
        </p:txBody>
      </p:sp>
      <p:cxnSp>
        <p:nvCxnSpPr>
          <p:cNvPr id="11" name="AutoShape 28"/>
          <p:cNvCxnSpPr>
            <a:cxnSpLocks noChangeShapeType="1"/>
            <a:stCxn id="26" idx="2"/>
            <a:endCxn id="10" idx="1"/>
          </p:cNvCxnSpPr>
          <p:nvPr/>
        </p:nvCxnSpPr>
        <p:spPr bwMode="auto">
          <a:xfrm rot="16200000" flipH="1">
            <a:off x="2347913" y="469900"/>
            <a:ext cx="206375" cy="2600325"/>
          </a:xfrm>
          <a:prstGeom prst="bentConnector2">
            <a:avLst/>
          </a:prstGeom>
          <a:noFill/>
          <a:ln w="9525">
            <a:solidFill>
              <a:schemeClr val="tx1"/>
            </a:solidFill>
            <a:miter lim="800000"/>
            <a:headEnd/>
            <a:tailEnd type="arrow" w="med" len="med"/>
          </a:ln>
        </p:spPr>
      </p:cxnSp>
      <p:sp>
        <p:nvSpPr>
          <p:cNvPr id="12" name="Rectangle 29"/>
          <p:cNvSpPr>
            <a:spLocks noChangeArrowheads="1"/>
          </p:cNvSpPr>
          <p:nvPr/>
        </p:nvSpPr>
        <p:spPr bwMode="auto">
          <a:xfrm>
            <a:off x="3768725" y="2184400"/>
            <a:ext cx="3089275" cy="341313"/>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US" sz="2000">
                <a:latin typeface="Garamond" pitchFamily="18" charset="0"/>
                <a:cs typeface="Arial" pitchFamily="34" charset="0"/>
              </a:rPr>
              <a:t>kode organisasi/SKPD</a:t>
            </a:r>
            <a:endParaRPr lang="en-GB" sz="2000">
              <a:latin typeface="Garamond" pitchFamily="18" charset="0"/>
              <a:cs typeface="Arial" pitchFamily="34" charset="0"/>
            </a:endParaRPr>
          </a:p>
        </p:txBody>
      </p:sp>
      <p:cxnSp>
        <p:nvCxnSpPr>
          <p:cNvPr id="13" name="AutoShape 30"/>
          <p:cNvCxnSpPr>
            <a:cxnSpLocks noChangeShapeType="1"/>
            <a:stCxn id="27" idx="2"/>
            <a:endCxn id="12" idx="1"/>
          </p:cNvCxnSpPr>
          <p:nvPr/>
        </p:nvCxnSpPr>
        <p:spPr bwMode="auto">
          <a:xfrm rot="16200000" flipH="1">
            <a:off x="2374900" y="960438"/>
            <a:ext cx="677863" cy="2109787"/>
          </a:xfrm>
          <a:prstGeom prst="bentConnector2">
            <a:avLst/>
          </a:prstGeom>
          <a:noFill/>
          <a:ln w="9525">
            <a:solidFill>
              <a:schemeClr val="tx1"/>
            </a:solidFill>
            <a:miter lim="800000"/>
            <a:headEnd/>
            <a:tailEnd type="arrow" w="med" len="med"/>
          </a:ln>
        </p:spPr>
      </p:cxnSp>
      <p:sp>
        <p:nvSpPr>
          <p:cNvPr id="14" name="Rectangle 31"/>
          <p:cNvSpPr>
            <a:spLocks noChangeArrowheads="1"/>
          </p:cNvSpPr>
          <p:nvPr/>
        </p:nvSpPr>
        <p:spPr bwMode="auto">
          <a:xfrm>
            <a:off x="3733800" y="2627313"/>
            <a:ext cx="3124200" cy="339725"/>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US" sz="2000">
                <a:latin typeface="Garamond" pitchFamily="18" charset="0"/>
                <a:cs typeface="Arial" pitchFamily="34" charset="0"/>
              </a:rPr>
              <a:t>kode Program</a:t>
            </a:r>
            <a:endParaRPr lang="en-GB" sz="2000">
              <a:latin typeface="Garamond" pitchFamily="18" charset="0"/>
              <a:cs typeface="Arial" pitchFamily="34" charset="0"/>
            </a:endParaRPr>
          </a:p>
        </p:txBody>
      </p:sp>
      <p:sp>
        <p:nvSpPr>
          <p:cNvPr id="15" name="Rectangle 32"/>
          <p:cNvSpPr>
            <a:spLocks noChangeArrowheads="1"/>
          </p:cNvSpPr>
          <p:nvPr/>
        </p:nvSpPr>
        <p:spPr bwMode="auto">
          <a:xfrm>
            <a:off x="3751263" y="3451225"/>
            <a:ext cx="3106737" cy="587375"/>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GB" sz="2000" dirty="0" err="1">
                <a:latin typeface="Garamond" pitchFamily="18" charset="0"/>
                <a:cs typeface="Arial" pitchFamily="34" charset="0"/>
              </a:rPr>
              <a:t>Kode</a:t>
            </a:r>
            <a:r>
              <a:rPr lang="en-GB" sz="2000" dirty="0">
                <a:latin typeface="Garamond" pitchFamily="18" charset="0"/>
                <a:cs typeface="Arial" pitchFamily="34" charset="0"/>
              </a:rPr>
              <a:t> </a:t>
            </a:r>
            <a:r>
              <a:rPr lang="en-GB" sz="2000" dirty="0" err="1">
                <a:latin typeface="Garamond" pitchFamily="18" charset="0"/>
                <a:cs typeface="Arial" pitchFamily="34" charset="0"/>
              </a:rPr>
              <a:t>Akun</a:t>
            </a:r>
            <a:r>
              <a:rPr lang="en-GB" sz="2000" dirty="0">
                <a:latin typeface="Garamond" pitchFamily="18" charset="0"/>
                <a:cs typeface="Arial" pitchFamily="34" charset="0"/>
              </a:rPr>
              <a:t> </a:t>
            </a:r>
            <a:r>
              <a:rPr lang="en-US" sz="2000" dirty="0" err="1">
                <a:latin typeface="Garamond" pitchFamily="18" charset="0"/>
                <a:cs typeface="Arial" pitchFamily="34" charset="0"/>
              </a:rPr>
              <a:t>pendapatan</a:t>
            </a:r>
            <a:r>
              <a:rPr lang="en-US" sz="2000" dirty="0">
                <a:latin typeface="Garamond" pitchFamily="18" charset="0"/>
                <a:cs typeface="Arial" pitchFamily="34" charset="0"/>
              </a:rPr>
              <a:t>, </a:t>
            </a:r>
            <a:r>
              <a:rPr lang="en-US" sz="2000" dirty="0" err="1">
                <a:latin typeface="Garamond" pitchFamily="18" charset="0"/>
                <a:cs typeface="Arial" pitchFamily="34" charset="0"/>
              </a:rPr>
              <a:t>belanja</a:t>
            </a:r>
            <a:r>
              <a:rPr lang="en-US" sz="2000" dirty="0">
                <a:latin typeface="Garamond" pitchFamily="18" charset="0"/>
                <a:cs typeface="Arial" pitchFamily="34" charset="0"/>
              </a:rPr>
              <a:t> &amp; </a:t>
            </a:r>
            <a:r>
              <a:rPr lang="en-US" sz="2000" dirty="0" err="1">
                <a:latin typeface="Garamond" pitchFamily="18" charset="0"/>
                <a:cs typeface="Arial" pitchFamily="34" charset="0"/>
              </a:rPr>
              <a:t>pembiayaan</a:t>
            </a:r>
            <a:endParaRPr lang="en-GB" sz="2000" dirty="0">
              <a:latin typeface="Garamond" pitchFamily="18" charset="0"/>
              <a:cs typeface="Arial" pitchFamily="34" charset="0"/>
            </a:endParaRPr>
          </a:p>
        </p:txBody>
      </p:sp>
      <p:cxnSp>
        <p:nvCxnSpPr>
          <p:cNvPr id="16" name="AutoShape 33"/>
          <p:cNvCxnSpPr>
            <a:cxnSpLocks noChangeShapeType="1"/>
            <a:stCxn id="29" idx="2"/>
            <a:endCxn id="17" idx="1"/>
          </p:cNvCxnSpPr>
          <p:nvPr/>
        </p:nvCxnSpPr>
        <p:spPr bwMode="auto">
          <a:xfrm rot="16200000" flipH="1">
            <a:off x="2299494" y="1766094"/>
            <a:ext cx="1516063" cy="1317625"/>
          </a:xfrm>
          <a:prstGeom prst="bentConnector2">
            <a:avLst/>
          </a:prstGeom>
          <a:noFill/>
          <a:ln w="9525">
            <a:solidFill>
              <a:schemeClr val="tx1"/>
            </a:solidFill>
            <a:miter lim="800000"/>
            <a:headEnd/>
            <a:tailEnd type="arrow" w="med" len="med"/>
          </a:ln>
        </p:spPr>
      </p:cxnSp>
      <p:sp>
        <p:nvSpPr>
          <p:cNvPr id="17" name="Rectangle 34"/>
          <p:cNvSpPr>
            <a:spLocks noChangeArrowheads="1"/>
          </p:cNvSpPr>
          <p:nvPr/>
        </p:nvSpPr>
        <p:spPr bwMode="auto">
          <a:xfrm>
            <a:off x="3716338" y="3011488"/>
            <a:ext cx="3141662" cy="341312"/>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US" sz="2000">
                <a:latin typeface="Garamond" pitchFamily="18" charset="0"/>
                <a:cs typeface="Arial" pitchFamily="34" charset="0"/>
              </a:rPr>
              <a:t>kode Kegiatan</a:t>
            </a:r>
            <a:endParaRPr lang="en-GB" sz="2000">
              <a:latin typeface="Garamond" pitchFamily="18" charset="0"/>
              <a:cs typeface="Arial" pitchFamily="34" charset="0"/>
            </a:endParaRPr>
          </a:p>
        </p:txBody>
      </p:sp>
      <p:cxnSp>
        <p:nvCxnSpPr>
          <p:cNvPr id="18" name="AutoShape 35"/>
          <p:cNvCxnSpPr>
            <a:cxnSpLocks noChangeShapeType="1"/>
            <a:stCxn id="30" idx="2"/>
            <a:endCxn id="15" idx="1"/>
          </p:cNvCxnSpPr>
          <p:nvPr/>
        </p:nvCxnSpPr>
        <p:spPr bwMode="auto">
          <a:xfrm rot="16200000" flipH="1">
            <a:off x="2173288" y="2166937"/>
            <a:ext cx="2078038" cy="1077913"/>
          </a:xfrm>
          <a:prstGeom prst="bentConnector2">
            <a:avLst/>
          </a:prstGeom>
          <a:noFill/>
          <a:ln w="9525">
            <a:solidFill>
              <a:schemeClr val="tx1"/>
            </a:solidFill>
            <a:miter lim="800000"/>
            <a:headEnd/>
            <a:tailEnd type="arrow" w="med" len="med"/>
          </a:ln>
        </p:spPr>
      </p:cxnSp>
      <p:sp>
        <p:nvSpPr>
          <p:cNvPr id="19" name="Rectangle 36"/>
          <p:cNvSpPr>
            <a:spLocks noChangeArrowheads="1"/>
          </p:cNvSpPr>
          <p:nvPr/>
        </p:nvSpPr>
        <p:spPr bwMode="auto">
          <a:xfrm>
            <a:off x="3751263" y="4724400"/>
            <a:ext cx="3106737" cy="587375"/>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US" sz="2000">
                <a:latin typeface="Garamond" pitchFamily="18" charset="0"/>
                <a:cs typeface="Arial" pitchFamily="34" charset="0"/>
              </a:rPr>
              <a:t>kode jenis pendapatan, belanja &amp; pembiayaan</a:t>
            </a:r>
            <a:endParaRPr lang="en-GB" sz="2000">
              <a:latin typeface="Garamond" pitchFamily="18" charset="0"/>
              <a:cs typeface="Arial" pitchFamily="34" charset="0"/>
            </a:endParaRPr>
          </a:p>
        </p:txBody>
      </p:sp>
      <p:cxnSp>
        <p:nvCxnSpPr>
          <p:cNvPr id="20" name="AutoShape 37"/>
          <p:cNvCxnSpPr>
            <a:cxnSpLocks noChangeShapeType="1"/>
            <a:stCxn id="31" idx="2"/>
            <a:endCxn id="9" idx="1"/>
          </p:cNvCxnSpPr>
          <p:nvPr/>
        </p:nvCxnSpPr>
        <p:spPr bwMode="auto">
          <a:xfrm rot="16200000" flipH="1">
            <a:off x="1939131" y="2631282"/>
            <a:ext cx="2741613" cy="812800"/>
          </a:xfrm>
          <a:prstGeom prst="bentConnector2">
            <a:avLst/>
          </a:prstGeom>
          <a:noFill/>
          <a:ln w="9525">
            <a:solidFill>
              <a:schemeClr val="tx1"/>
            </a:solidFill>
            <a:miter lim="800000"/>
            <a:headEnd/>
            <a:tailEnd type="arrow" w="med" len="med"/>
          </a:ln>
        </p:spPr>
      </p:cxnSp>
      <p:sp>
        <p:nvSpPr>
          <p:cNvPr id="21" name="Rectangle 38"/>
          <p:cNvSpPr>
            <a:spLocks noChangeArrowheads="1"/>
          </p:cNvSpPr>
          <p:nvPr/>
        </p:nvSpPr>
        <p:spPr bwMode="auto">
          <a:xfrm>
            <a:off x="3751263" y="5356225"/>
            <a:ext cx="3106737" cy="587375"/>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US" sz="2000">
                <a:latin typeface="Garamond" pitchFamily="18" charset="0"/>
                <a:cs typeface="Arial" pitchFamily="34" charset="0"/>
              </a:rPr>
              <a:t>kode obyek pendapatan, belanja &amp; pembiayaan </a:t>
            </a:r>
            <a:endParaRPr lang="en-GB" sz="2000">
              <a:latin typeface="Garamond" pitchFamily="18" charset="0"/>
              <a:cs typeface="Arial" pitchFamily="34" charset="0"/>
            </a:endParaRPr>
          </a:p>
        </p:txBody>
      </p:sp>
      <p:cxnSp>
        <p:nvCxnSpPr>
          <p:cNvPr id="22" name="AutoShape 39"/>
          <p:cNvCxnSpPr>
            <a:cxnSpLocks noChangeShapeType="1"/>
            <a:stCxn id="32" idx="2"/>
            <a:endCxn id="19" idx="1"/>
          </p:cNvCxnSpPr>
          <p:nvPr/>
        </p:nvCxnSpPr>
        <p:spPr bwMode="auto">
          <a:xfrm rot="16200000" flipH="1">
            <a:off x="1784350" y="3051175"/>
            <a:ext cx="3351213" cy="582613"/>
          </a:xfrm>
          <a:prstGeom prst="bentConnector2">
            <a:avLst/>
          </a:prstGeom>
          <a:noFill/>
          <a:ln w="9525">
            <a:solidFill>
              <a:schemeClr val="tx1"/>
            </a:solidFill>
            <a:miter lim="800000"/>
            <a:headEnd/>
            <a:tailEnd type="arrow" w="med" len="med"/>
          </a:ln>
        </p:spPr>
      </p:cxnSp>
      <p:cxnSp>
        <p:nvCxnSpPr>
          <p:cNvPr id="23" name="AutoShape 40"/>
          <p:cNvCxnSpPr>
            <a:cxnSpLocks noChangeShapeType="1"/>
            <a:stCxn id="33" idx="2"/>
            <a:endCxn id="21" idx="1"/>
          </p:cNvCxnSpPr>
          <p:nvPr/>
        </p:nvCxnSpPr>
        <p:spPr bwMode="auto">
          <a:xfrm rot="16200000" flipH="1">
            <a:off x="1583532" y="3482181"/>
            <a:ext cx="3983038" cy="352425"/>
          </a:xfrm>
          <a:prstGeom prst="bentConnector2">
            <a:avLst/>
          </a:prstGeom>
          <a:noFill/>
          <a:ln w="9525">
            <a:solidFill>
              <a:schemeClr val="tx1"/>
            </a:solidFill>
            <a:miter lim="800000"/>
            <a:headEnd/>
            <a:tailEnd type="arrow" w="med" len="med"/>
          </a:ln>
        </p:spPr>
      </p:cxnSp>
      <p:cxnSp>
        <p:nvCxnSpPr>
          <p:cNvPr id="24" name="AutoShape 41"/>
          <p:cNvCxnSpPr>
            <a:cxnSpLocks noChangeShapeType="1"/>
            <a:stCxn id="28" idx="2"/>
            <a:endCxn id="14" idx="1"/>
          </p:cNvCxnSpPr>
          <p:nvPr/>
        </p:nvCxnSpPr>
        <p:spPr bwMode="auto">
          <a:xfrm rot="16200000" flipH="1">
            <a:off x="2350294" y="1413669"/>
            <a:ext cx="1130300" cy="1636712"/>
          </a:xfrm>
          <a:prstGeom prst="bentConnector2">
            <a:avLst/>
          </a:prstGeom>
          <a:noFill/>
          <a:ln w="9525">
            <a:solidFill>
              <a:schemeClr val="tx1"/>
            </a:solidFill>
            <a:miter lim="800000"/>
            <a:headEnd/>
            <a:tailEnd type="arrow" w="med" len="med"/>
          </a:ln>
        </p:spPr>
      </p:cxnSp>
      <p:sp>
        <p:nvSpPr>
          <p:cNvPr id="25" name="Rectangle 42"/>
          <p:cNvSpPr>
            <a:spLocks noChangeArrowheads="1"/>
          </p:cNvSpPr>
          <p:nvPr/>
        </p:nvSpPr>
        <p:spPr bwMode="auto">
          <a:xfrm>
            <a:off x="3810000" y="5943600"/>
            <a:ext cx="3030538" cy="833438"/>
          </a:xfrm>
          <a:prstGeom prst="rect">
            <a:avLst/>
          </a:prstGeom>
          <a:solidFill>
            <a:schemeClr val="bg1"/>
          </a:solidFill>
          <a:ln w="3175">
            <a:solidFill>
              <a:schemeClr val="tx1"/>
            </a:solidFill>
            <a:miter lim="800000"/>
            <a:headEnd/>
            <a:tailEnd/>
          </a:ln>
          <a:effectLst>
            <a:outerShdw dist="17961" dir="2700000" algn="ctr" rotWithShape="0">
              <a:srgbClr val="000000"/>
            </a:outerShdw>
          </a:effectLst>
        </p:spPr>
        <p:txBody>
          <a:bodyPr lIns="72000" tIns="46800" rIns="54000" bIns="46800">
            <a:spAutoFit/>
          </a:bodyPr>
          <a:lstStyle/>
          <a:p>
            <a:pPr>
              <a:lnSpc>
                <a:spcPct val="80000"/>
              </a:lnSpc>
              <a:defRPr/>
            </a:pPr>
            <a:r>
              <a:rPr lang="en-US" sz="2000">
                <a:latin typeface="Garamond" pitchFamily="18" charset="0"/>
                <a:cs typeface="Arial" pitchFamily="34" charset="0"/>
              </a:rPr>
              <a:t>kode rincian obyek pendapatan, belanja &amp; pembiayaan</a:t>
            </a:r>
            <a:endParaRPr lang="en-GB" sz="2000">
              <a:latin typeface="Garamond" pitchFamily="18" charset="0"/>
              <a:cs typeface="Arial" pitchFamily="34" charset="0"/>
            </a:endParaRPr>
          </a:p>
        </p:txBody>
      </p:sp>
      <p:sp>
        <p:nvSpPr>
          <p:cNvPr id="26" name="Rectangle 43"/>
          <p:cNvSpPr>
            <a:spLocks noChangeArrowheads="1"/>
          </p:cNvSpPr>
          <p:nvPr/>
        </p:nvSpPr>
        <p:spPr bwMode="auto">
          <a:xfrm>
            <a:off x="990600" y="1370013"/>
            <a:ext cx="322263" cy="296862"/>
          </a:xfrm>
          <a:prstGeom prst="rect">
            <a:avLst/>
          </a:prstGeom>
          <a:solidFill>
            <a:schemeClr val="bg1"/>
          </a:solidFill>
          <a:ln w="12700">
            <a:solidFill>
              <a:schemeClr val="tx1"/>
            </a:solidFill>
            <a:miter lim="800000"/>
            <a:headEnd/>
            <a:tailEnd/>
          </a:ln>
        </p:spPr>
        <p:txBody>
          <a:bodyPr wrap="none" anchor="ctr"/>
          <a:lstStyle/>
          <a:p>
            <a:pPr algn="ctr"/>
            <a:r>
              <a:rPr lang="en-US" sz="1200" dirty="0">
                <a:latin typeface="Tahoma" pitchFamily="34" charset="0"/>
                <a:cs typeface="Arial" pitchFamily="34" charset="0"/>
              </a:rPr>
              <a:t>X.XX</a:t>
            </a:r>
            <a:endParaRPr lang="en-GB" sz="1200" dirty="0">
              <a:latin typeface="Tahoma" pitchFamily="34" charset="0"/>
              <a:cs typeface="Arial" pitchFamily="34" charset="0"/>
            </a:endParaRPr>
          </a:p>
        </p:txBody>
      </p:sp>
      <p:sp>
        <p:nvSpPr>
          <p:cNvPr id="27" name="Rectangle 44"/>
          <p:cNvSpPr>
            <a:spLocks noChangeArrowheads="1"/>
          </p:cNvSpPr>
          <p:nvPr/>
        </p:nvSpPr>
        <p:spPr bwMode="auto">
          <a:xfrm>
            <a:off x="1371600" y="1370013"/>
            <a:ext cx="574675" cy="306387"/>
          </a:xfrm>
          <a:prstGeom prst="rect">
            <a:avLst/>
          </a:prstGeom>
          <a:solidFill>
            <a:schemeClr val="bg1"/>
          </a:solidFill>
          <a:ln w="12700">
            <a:solidFill>
              <a:schemeClr val="tx1"/>
            </a:solidFill>
            <a:miter lim="800000"/>
            <a:headEnd/>
            <a:tailEnd/>
          </a:ln>
        </p:spPr>
        <p:txBody>
          <a:bodyPr wrap="none" anchor="ctr"/>
          <a:lstStyle/>
          <a:p>
            <a:pPr algn="ctr"/>
            <a:r>
              <a:rPr lang="en-US" sz="1200">
                <a:latin typeface="Tahoma" pitchFamily="34" charset="0"/>
                <a:cs typeface="Arial" pitchFamily="34" charset="0"/>
              </a:rPr>
              <a:t>X.XX.XX</a:t>
            </a:r>
            <a:endParaRPr lang="en-GB" sz="1200">
              <a:latin typeface="Tahoma" pitchFamily="34" charset="0"/>
              <a:cs typeface="Arial" pitchFamily="34" charset="0"/>
            </a:endParaRPr>
          </a:p>
        </p:txBody>
      </p:sp>
      <p:sp>
        <p:nvSpPr>
          <p:cNvPr id="28" name="Rectangle 45"/>
          <p:cNvSpPr>
            <a:spLocks noChangeArrowheads="1"/>
          </p:cNvSpPr>
          <p:nvPr/>
        </p:nvSpPr>
        <p:spPr bwMode="auto">
          <a:xfrm>
            <a:off x="1981200" y="1370013"/>
            <a:ext cx="230188" cy="296862"/>
          </a:xfrm>
          <a:prstGeom prst="rect">
            <a:avLst/>
          </a:prstGeom>
          <a:solidFill>
            <a:schemeClr val="bg1"/>
          </a:solidFill>
          <a:ln w="12700">
            <a:solidFill>
              <a:schemeClr val="tx1"/>
            </a:solidFill>
            <a:miter lim="800000"/>
            <a:headEnd/>
            <a:tailEnd/>
          </a:ln>
        </p:spPr>
        <p:txBody>
          <a:bodyPr wrap="none" anchor="ctr"/>
          <a:lstStyle/>
          <a:p>
            <a:pPr algn="ctr"/>
            <a:r>
              <a:rPr lang="en-US" sz="1200">
                <a:latin typeface="Tahoma" pitchFamily="34" charset="0"/>
                <a:cs typeface="Arial" pitchFamily="34" charset="0"/>
              </a:rPr>
              <a:t>XX</a:t>
            </a:r>
            <a:endParaRPr lang="en-GB" sz="1200">
              <a:latin typeface="Tahoma" pitchFamily="34" charset="0"/>
              <a:cs typeface="Arial" pitchFamily="34" charset="0"/>
            </a:endParaRPr>
          </a:p>
        </p:txBody>
      </p:sp>
      <p:sp>
        <p:nvSpPr>
          <p:cNvPr id="29" name="Rectangle 46"/>
          <p:cNvSpPr>
            <a:spLocks noChangeArrowheads="1"/>
          </p:cNvSpPr>
          <p:nvPr/>
        </p:nvSpPr>
        <p:spPr bwMode="auto">
          <a:xfrm>
            <a:off x="2284413" y="1370013"/>
            <a:ext cx="230187" cy="296862"/>
          </a:xfrm>
          <a:prstGeom prst="rect">
            <a:avLst/>
          </a:prstGeom>
          <a:solidFill>
            <a:schemeClr val="bg1"/>
          </a:solidFill>
          <a:ln w="12700">
            <a:solidFill>
              <a:schemeClr val="tx1"/>
            </a:solidFill>
            <a:miter lim="800000"/>
            <a:headEnd/>
            <a:tailEnd/>
          </a:ln>
        </p:spPr>
        <p:txBody>
          <a:bodyPr wrap="none" anchor="ctr"/>
          <a:lstStyle/>
          <a:p>
            <a:pPr algn="ctr"/>
            <a:r>
              <a:rPr lang="en-US" sz="1200">
                <a:latin typeface="Tahoma" pitchFamily="34" charset="0"/>
                <a:cs typeface="Arial" pitchFamily="34" charset="0"/>
              </a:rPr>
              <a:t>XX</a:t>
            </a:r>
            <a:endParaRPr lang="en-GB" sz="1200">
              <a:latin typeface="Tahoma" pitchFamily="34" charset="0"/>
              <a:cs typeface="Arial" pitchFamily="34" charset="0"/>
            </a:endParaRPr>
          </a:p>
        </p:txBody>
      </p:sp>
      <p:sp>
        <p:nvSpPr>
          <p:cNvPr id="30" name="Rectangle 47"/>
          <p:cNvSpPr>
            <a:spLocks noChangeArrowheads="1"/>
          </p:cNvSpPr>
          <p:nvPr/>
        </p:nvSpPr>
        <p:spPr bwMode="auto">
          <a:xfrm>
            <a:off x="2557463" y="1370013"/>
            <a:ext cx="230187" cy="296862"/>
          </a:xfrm>
          <a:prstGeom prst="rect">
            <a:avLst/>
          </a:prstGeom>
          <a:solidFill>
            <a:schemeClr val="bg1"/>
          </a:solidFill>
          <a:ln w="12700">
            <a:solidFill>
              <a:schemeClr val="tx1"/>
            </a:solidFill>
            <a:miter lim="800000"/>
            <a:headEnd/>
            <a:tailEnd/>
          </a:ln>
        </p:spPr>
        <p:txBody>
          <a:bodyPr wrap="none" anchor="ctr"/>
          <a:lstStyle/>
          <a:p>
            <a:pPr algn="ctr"/>
            <a:r>
              <a:rPr lang="en-GB" sz="1200">
                <a:latin typeface="Tahoma" pitchFamily="34" charset="0"/>
                <a:cs typeface="Arial" pitchFamily="34" charset="0"/>
              </a:rPr>
              <a:t>XX</a:t>
            </a:r>
          </a:p>
        </p:txBody>
      </p:sp>
      <p:sp>
        <p:nvSpPr>
          <p:cNvPr id="31" name="Rectangle 48"/>
          <p:cNvSpPr>
            <a:spLocks noChangeArrowheads="1"/>
          </p:cNvSpPr>
          <p:nvPr/>
        </p:nvSpPr>
        <p:spPr bwMode="auto">
          <a:xfrm>
            <a:off x="2787650" y="1370013"/>
            <a:ext cx="231775" cy="296862"/>
          </a:xfrm>
          <a:prstGeom prst="rect">
            <a:avLst/>
          </a:prstGeom>
          <a:solidFill>
            <a:schemeClr val="bg1"/>
          </a:solidFill>
          <a:ln w="12700">
            <a:solidFill>
              <a:schemeClr val="tx1"/>
            </a:solidFill>
            <a:miter lim="800000"/>
            <a:headEnd/>
            <a:tailEnd/>
          </a:ln>
        </p:spPr>
        <p:txBody>
          <a:bodyPr wrap="none" anchor="ctr"/>
          <a:lstStyle/>
          <a:p>
            <a:pPr algn="ctr"/>
            <a:r>
              <a:rPr lang="en-US" sz="1200">
                <a:latin typeface="Tahoma" pitchFamily="34" charset="0"/>
                <a:cs typeface="Arial" pitchFamily="34" charset="0"/>
              </a:rPr>
              <a:t>XX</a:t>
            </a:r>
            <a:endParaRPr lang="en-GB" sz="1200">
              <a:latin typeface="Tahoma" pitchFamily="34" charset="0"/>
              <a:cs typeface="Arial" pitchFamily="34" charset="0"/>
            </a:endParaRPr>
          </a:p>
        </p:txBody>
      </p:sp>
      <p:sp>
        <p:nvSpPr>
          <p:cNvPr id="32" name="Rectangle 49"/>
          <p:cNvSpPr>
            <a:spLocks noChangeArrowheads="1"/>
          </p:cNvSpPr>
          <p:nvPr/>
        </p:nvSpPr>
        <p:spPr bwMode="auto">
          <a:xfrm>
            <a:off x="3054350" y="1370013"/>
            <a:ext cx="228600" cy="296862"/>
          </a:xfrm>
          <a:prstGeom prst="rect">
            <a:avLst/>
          </a:prstGeom>
          <a:solidFill>
            <a:schemeClr val="bg1"/>
          </a:solidFill>
          <a:ln w="12700">
            <a:solidFill>
              <a:schemeClr val="tx1"/>
            </a:solidFill>
            <a:miter lim="800000"/>
            <a:headEnd/>
            <a:tailEnd/>
          </a:ln>
        </p:spPr>
        <p:txBody>
          <a:bodyPr wrap="none" anchor="ctr"/>
          <a:lstStyle/>
          <a:p>
            <a:pPr algn="ctr"/>
            <a:r>
              <a:rPr lang="en-US" sz="1200">
                <a:latin typeface="Tahoma" pitchFamily="34" charset="0"/>
                <a:cs typeface="Arial" pitchFamily="34" charset="0"/>
              </a:rPr>
              <a:t>XX</a:t>
            </a:r>
            <a:endParaRPr lang="en-GB" sz="1200">
              <a:latin typeface="Tahoma" pitchFamily="34" charset="0"/>
              <a:cs typeface="Arial" pitchFamily="34" charset="0"/>
            </a:endParaRPr>
          </a:p>
        </p:txBody>
      </p:sp>
      <p:sp>
        <p:nvSpPr>
          <p:cNvPr id="33" name="Rectangle 50"/>
          <p:cNvSpPr>
            <a:spLocks noChangeArrowheads="1"/>
          </p:cNvSpPr>
          <p:nvPr/>
        </p:nvSpPr>
        <p:spPr bwMode="auto">
          <a:xfrm>
            <a:off x="3282950" y="1370013"/>
            <a:ext cx="230188" cy="296862"/>
          </a:xfrm>
          <a:prstGeom prst="rect">
            <a:avLst/>
          </a:prstGeom>
          <a:solidFill>
            <a:schemeClr val="bg1"/>
          </a:solidFill>
          <a:ln w="12700">
            <a:solidFill>
              <a:schemeClr val="tx1"/>
            </a:solidFill>
            <a:miter lim="800000"/>
            <a:headEnd/>
            <a:tailEnd/>
          </a:ln>
        </p:spPr>
        <p:txBody>
          <a:bodyPr wrap="none" anchor="ctr"/>
          <a:lstStyle/>
          <a:p>
            <a:pPr algn="ctr"/>
            <a:r>
              <a:rPr lang="en-US" sz="1200">
                <a:latin typeface="Tahoma" pitchFamily="34" charset="0"/>
                <a:cs typeface="Arial" pitchFamily="34" charset="0"/>
              </a:rPr>
              <a:t>XX</a:t>
            </a:r>
            <a:endParaRPr lang="en-GB" sz="1200">
              <a:latin typeface="Tahoma" pitchFamily="34" charset="0"/>
              <a:cs typeface="Arial" pitchFamily="34" charset="0"/>
            </a:endParaRPr>
          </a:p>
        </p:txBody>
      </p:sp>
      <p:sp>
        <p:nvSpPr>
          <p:cNvPr id="34" name="Rectangle 51"/>
          <p:cNvSpPr>
            <a:spLocks noChangeArrowheads="1"/>
          </p:cNvSpPr>
          <p:nvPr/>
        </p:nvSpPr>
        <p:spPr bwMode="auto">
          <a:xfrm>
            <a:off x="3505200" y="1371600"/>
            <a:ext cx="228600" cy="296863"/>
          </a:xfrm>
          <a:prstGeom prst="rect">
            <a:avLst/>
          </a:prstGeom>
          <a:solidFill>
            <a:schemeClr val="bg1"/>
          </a:solidFill>
          <a:ln w="12700">
            <a:solidFill>
              <a:schemeClr val="tx1"/>
            </a:solidFill>
            <a:miter lim="800000"/>
            <a:headEnd/>
            <a:tailEnd/>
          </a:ln>
        </p:spPr>
        <p:txBody>
          <a:bodyPr wrap="none" anchor="ctr"/>
          <a:lstStyle/>
          <a:p>
            <a:pPr algn="ctr"/>
            <a:r>
              <a:rPr lang="en-US" sz="1200">
                <a:latin typeface="Tahoma" pitchFamily="34" charset="0"/>
                <a:cs typeface="Arial" pitchFamily="34" charset="0"/>
              </a:rPr>
              <a:t>XX</a:t>
            </a:r>
            <a:endParaRPr lang="en-GB" sz="1200">
              <a:latin typeface="Tahoma" pitchFamily="34" charset="0"/>
              <a:cs typeface="Arial" pitchFamily="34" charset="0"/>
            </a:endParaRPr>
          </a:p>
        </p:txBody>
      </p:sp>
      <p:cxnSp>
        <p:nvCxnSpPr>
          <p:cNvPr id="35" name="AutoShape 55"/>
          <p:cNvCxnSpPr>
            <a:cxnSpLocks noChangeShapeType="1"/>
            <a:stCxn id="34" idx="2"/>
            <a:endCxn id="25" idx="1"/>
          </p:cNvCxnSpPr>
          <p:nvPr/>
        </p:nvCxnSpPr>
        <p:spPr bwMode="auto">
          <a:xfrm rot="16200000" flipH="1">
            <a:off x="1369219" y="3918744"/>
            <a:ext cx="4691062" cy="190500"/>
          </a:xfrm>
          <a:prstGeom prst="bentConnector2">
            <a:avLst/>
          </a:prstGeom>
          <a:noFill/>
          <a:ln w="9525">
            <a:solidFill>
              <a:schemeClr val="tx1"/>
            </a:solidFill>
            <a:miter lim="800000"/>
            <a:headEnd/>
            <a:tailEnd type="arrow" w="med" len="med"/>
          </a:ln>
        </p:spPr>
      </p:cxnSp>
      <p:sp>
        <p:nvSpPr>
          <p:cNvPr id="36" name="TextBox 75"/>
          <p:cNvSpPr txBox="1">
            <a:spLocks noChangeArrowheads="1"/>
          </p:cNvSpPr>
          <p:nvPr/>
        </p:nvSpPr>
        <p:spPr bwMode="auto">
          <a:xfrm>
            <a:off x="1066800" y="990600"/>
            <a:ext cx="304800" cy="369888"/>
          </a:xfrm>
          <a:prstGeom prst="rect">
            <a:avLst/>
          </a:prstGeom>
          <a:noFill/>
          <a:ln w="9525">
            <a:noFill/>
            <a:miter lim="800000"/>
            <a:headEnd/>
            <a:tailEnd/>
          </a:ln>
        </p:spPr>
        <p:txBody>
          <a:bodyPr>
            <a:spAutoFit/>
          </a:bodyPr>
          <a:lstStyle/>
          <a:p>
            <a:r>
              <a:rPr lang="en-US"/>
              <a:t>1</a:t>
            </a:r>
          </a:p>
        </p:txBody>
      </p:sp>
      <p:sp>
        <p:nvSpPr>
          <p:cNvPr id="37" name="TextBox 76"/>
          <p:cNvSpPr txBox="1">
            <a:spLocks noChangeArrowheads="1"/>
          </p:cNvSpPr>
          <p:nvPr/>
        </p:nvSpPr>
        <p:spPr bwMode="auto">
          <a:xfrm>
            <a:off x="1524000" y="1001713"/>
            <a:ext cx="304800" cy="369887"/>
          </a:xfrm>
          <a:prstGeom prst="rect">
            <a:avLst/>
          </a:prstGeom>
          <a:noFill/>
          <a:ln w="9525">
            <a:noFill/>
            <a:miter lim="800000"/>
            <a:headEnd/>
            <a:tailEnd/>
          </a:ln>
        </p:spPr>
        <p:txBody>
          <a:bodyPr>
            <a:spAutoFit/>
          </a:bodyPr>
          <a:lstStyle/>
          <a:p>
            <a:r>
              <a:rPr lang="en-US"/>
              <a:t>2</a:t>
            </a:r>
          </a:p>
        </p:txBody>
      </p:sp>
      <p:sp>
        <p:nvSpPr>
          <p:cNvPr id="38" name="TextBox 77"/>
          <p:cNvSpPr txBox="1">
            <a:spLocks noChangeArrowheads="1"/>
          </p:cNvSpPr>
          <p:nvPr/>
        </p:nvSpPr>
        <p:spPr bwMode="auto">
          <a:xfrm>
            <a:off x="1905000" y="990600"/>
            <a:ext cx="304800" cy="369888"/>
          </a:xfrm>
          <a:prstGeom prst="rect">
            <a:avLst/>
          </a:prstGeom>
          <a:noFill/>
          <a:ln w="9525">
            <a:noFill/>
            <a:miter lim="800000"/>
            <a:headEnd/>
            <a:tailEnd/>
          </a:ln>
        </p:spPr>
        <p:txBody>
          <a:bodyPr>
            <a:spAutoFit/>
          </a:bodyPr>
          <a:lstStyle/>
          <a:p>
            <a:r>
              <a:rPr lang="en-US"/>
              <a:t>3</a:t>
            </a:r>
          </a:p>
        </p:txBody>
      </p:sp>
      <p:sp>
        <p:nvSpPr>
          <p:cNvPr id="39" name="TextBox 78"/>
          <p:cNvSpPr txBox="1">
            <a:spLocks noChangeArrowheads="1"/>
          </p:cNvSpPr>
          <p:nvPr/>
        </p:nvSpPr>
        <p:spPr bwMode="auto">
          <a:xfrm>
            <a:off x="2286000" y="990600"/>
            <a:ext cx="304800" cy="369888"/>
          </a:xfrm>
          <a:prstGeom prst="rect">
            <a:avLst/>
          </a:prstGeom>
          <a:noFill/>
          <a:ln w="9525">
            <a:noFill/>
            <a:miter lim="800000"/>
            <a:headEnd/>
            <a:tailEnd/>
          </a:ln>
        </p:spPr>
        <p:txBody>
          <a:bodyPr>
            <a:spAutoFit/>
          </a:bodyPr>
          <a:lstStyle/>
          <a:p>
            <a:r>
              <a:rPr lang="en-US"/>
              <a:t>4</a:t>
            </a:r>
          </a:p>
        </p:txBody>
      </p:sp>
      <p:sp>
        <p:nvSpPr>
          <p:cNvPr id="40" name="TextBox 79"/>
          <p:cNvSpPr txBox="1">
            <a:spLocks noChangeArrowheads="1"/>
          </p:cNvSpPr>
          <p:nvPr/>
        </p:nvSpPr>
        <p:spPr bwMode="auto">
          <a:xfrm>
            <a:off x="2514600" y="990600"/>
            <a:ext cx="304800" cy="369888"/>
          </a:xfrm>
          <a:prstGeom prst="rect">
            <a:avLst/>
          </a:prstGeom>
          <a:noFill/>
          <a:ln w="9525">
            <a:noFill/>
            <a:miter lim="800000"/>
            <a:headEnd/>
            <a:tailEnd/>
          </a:ln>
        </p:spPr>
        <p:txBody>
          <a:bodyPr>
            <a:spAutoFit/>
          </a:bodyPr>
          <a:lstStyle/>
          <a:p>
            <a:r>
              <a:rPr lang="en-US"/>
              <a:t>5</a:t>
            </a:r>
          </a:p>
        </p:txBody>
      </p:sp>
      <p:sp>
        <p:nvSpPr>
          <p:cNvPr id="41" name="TextBox 80"/>
          <p:cNvSpPr txBox="1">
            <a:spLocks noChangeArrowheads="1"/>
          </p:cNvSpPr>
          <p:nvPr/>
        </p:nvSpPr>
        <p:spPr bwMode="auto">
          <a:xfrm>
            <a:off x="2743200" y="990600"/>
            <a:ext cx="304800" cy="369888"/>
          </a:xfrm>
          <a:prstGeom prst="rect">
            <a:avLst/>
          </a:prstGeom>
          <a:noFill/>
          <a:ln w="9525">
            <a:noFill/>
            <a:miter lim="800000"/>
            <a:headEnd/>
            <a:tailEnd/>
          </a:ln>
        </p:spPr>
        <p:txBody>
          <a:bodyPr>
            <a:spAutoFit/>
          </a:bodyPr>
          <a:lstStyle/>
          <a:p>
            <a:r>
              <a:rPr lang="en-US"/>
              <a:t>6</a:t>
            </a:r>
          </a:p>
        </p:txBody>
      </p:sp>
      <p:sp>
        <p:nvSpPr>
          <p:cNvPr id="42" name="TextBox 81"/>
          <p:cNvSpPr txBox="1">
            <a:spLocks noChangeArrowheads="1"/>
          </p:cNvSpPr>
          <p:nvPr/>
        </p:nvSpPr>
        <p:spPr bwMode="auto">
          <a:xfrm>
            <a:off x="3048000" y="990600"/>
            <a:ext cx="304800" cy="369888"/>
          </a:xfrm>
          <a:prstGeom prst="rect">
            <a:avLst/>
          </a:prstGeom>
          <a:noFill/>
          <a:ln w="9525">
            <a:noFill/>
            <a:miter lim="800000"/>
            <a:headEnd/>
            <a:tailEnd/>
          </a:ln>
        </p:spPr>
        <p:txBody>
          <a:bodyPr>
            <a:spAutoFit/>
          </a:bodyPr>
          <a:lstStyle/>
          <a:p>
            <a:r>
              <a:rPr lang="en-US"/>
              <a:t>7</a:t>
            </a:r>
          </a:p>
        </p:txBody>
      </p:sp>
      <p:sp>
        <p:nvSpPr>
          <p:cNvPr id="43" name="TextBox 82"/>
          <p:cNvSpPr txBox="1">
            <a:spLocks noChangeArrowheads="1"/>
          </p:cNvSpPr>
          <p:nvPr/>
        </p:nvSpPr>
        <p:spPr bwMode="auto">
          <a:xfrm>
            <a:off x="3276600" y="990600"/>
            <a:ext cx="304800" cy="369888"/>
          </a:xfrm>
          <a:prstGeom prst="rect">
            <a:avLst/>
          </a:prstGeom>
          <a:noFill/>
          <a:ln w="9525">
            <a:noFill/>
            <a:miter lim="800000"/>
            <a:headEnd/>
            <a:tailEnd/>
          </a:ln>
        </p:spPr>
        <p:txBody>
          <a:bodyPr>
            <a:spAutoFit/>
          </a:bodyPr>
          <a:lstStyle/>
          <a:p>
            <a:r>
              <a:rPr lang="en-US"/>
              <a:t>8</a:t>
            </a:r>
          </a:p>
        </p:txBody>
      </p:sp>
      <p:sp>
        <p:nvSpPr>
          <p:cNvPr id="44" name="TextBox 83"/>
          <p:cNvSpPr txBox="1">
            <a:spLocks noChangeArrowheads="1"/>
          </p:cNvSpPr>
          <p:nvPr/>
        </p:nvSpPr>
        <p:spPr bwMode="auto">
          <a:xfrm>
            <a:off x="3505200" y="990600"/>
            <a:ext cx="304800" cy="369888"/>
          </a:xfrm>
          <a:prstGeom prst="rect">
            <a:avLst/>
          </a:prstGeom>
          <a:noFill/>
          <a:ln w="9525">
            <a:noFill/>
            <a:miter lim="800000"/>
            <a:headEnd/>
            <a:tailEnd/>
          </a:ln>
        </p:spPr>
        <p:txBody>
          <a:bodyPr>
            <a:spAutoFit/>
          </a:bodyPr>
          <a:lstStyle/>
          <a:p>
            <a:r>
              <a:rPr lang="en-US"/>
              <a:t>9</a:t>
            </a:r>
          </a:p>
        </p:txBody>
      </p:sp>
      <p:sp>
        <p:nvSpPr>
          <p:cNvPr id="47" name="Title 46"/>
          <p:cNvSpPr>
            <a:spLocks noGrp="1"/>
          </p:cNvSpPr>
          <p:nvPr>
            <p:ph type="title"/>
          </p:nvPr>
        </p:nvSpPr>
        <p:spPr>
          <a:xfrm>
            <a:off x="457200" y="142852"/>
            <a:ext cx="8229600" cy="796908"/>
          </a:xfrm>
        </p:spPr>
        <p:txBody>
          <a:bodyPr/>
          <a:lstStyle/>
          <a:p>
            <a:r>
              <a:rPr lang="id-ID" sz="3600" dirty="0" smtClean="0"/>
              <a:t>Tata Cara Penyusunan Kode Rekening</a:t>
            </a:r>
            <a:endParaRPr lang="id-ID" sz="3600" dirty="0"/>
          </a:p>
        </p:txBody>
      </p:sp>
      <p:pic>
        <p:nvPicPr>
          <p:cNvPr id="45" name="Picture 41" descr="INDONESIA FLAG"/>
          <p:cNvPicPr>
            <a:picLocks noChangeAspect="1" noChangeArrowheads="1" noCrop="1"/>
          </p:cNvPicPr>
          <p:nvPr/>
        </p:nvPicPr>
        <p:blipFill>
          <a:blip r:embed="rId2"/>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p:nvPr>
        </p:nvSpPr>
        <p:spPr>
          <a:xfrm>
            <a:off x="457200" y="142852"/>
            <a:ext cx="8229600" cy="796908"/>
          </a:xfrm>
        </p:spPr>
        <p:txBody>
          <a:bodyPr/>
          <a:lstStyle/>
          <a:p>
            <a:r>
              <a:rPr lang="id-ID" sz="3600" dirty="0" smtClean="0"/>
              <a:t>Klasifikasi Anggaran</a:t>
            </a:r>
            <a:endParaRPr lang="id-ID" sz="3600" dirty="0"/>
          </a:p>
        </p:txBody>
      </p:sp>
      <p:pic>
        <p:nvPicPr>
          <p:cNvPr id="246787" name="Picture 3"/>
          <p:cNvPicPr>
            <a:picLocks noChangeAspect="1" noChangeArrowheads="1"/>
          </p:cNvPicPr>
          <p:nvPr/>
        </p:nvPicPr>
        <p:blipFill>
          <a:blip r:embed="rId2"/>
          <a:srcRect/>
          <a:stretch>
            <a:fillRect/>
          </a:stretch>
        </p:blipFill>
        <p:spPr bwMode="auto">
          <a:xfrm>
            <a:off x="1009650" y="1409718"/>
            <a:ext cx="7124700" cy="4591050"/>
          </a:xfrm>
          <a:prstGeom prst="rect">
            <a:avLst/>
          </a:prstGeom>
          <a:noFill/>
          <a:ln w="9525">
            <a:noFill/>
            <a:miter lim="800000"/>
            <a:headEnd/>
            <a:tailEnd/>
          </a:ln>
          <a:effectLst/>
        </p:spPr>
      </p:pic>
      <p:pic>
        <p:nvPicPr>
          <p:cNvPr id="45"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457456"/>
            <a:ext cx="8229600" cy="1543048"/>
          </a:xfrm>
        </p:spPr>
        <p:txBody>
          <a:bodyPr/>
          <a:lstStyle/>
          <a:p>
            <a:pPr algn="ctr">
              <a:buNone/>
            </a:pPr>
            <a:r>
              <a:rPr lang="id-ID" sz="4000" b="1" dirty="0" smtClean="0">
                <a:hlinkClick r:id="rId2" action="ppaction://hlinkfile"/>
              </a:rPr>
              <a:t>Susunan Kode Akun,Klasifikasi Belanja, Program dan Kegiatan</a:t>
            </a:r>
            <a:endParaRPr lang="id-ID" sz="4000" b="1" dirty="0"/>
          </a:p>
        </p:txBody>
      </p:sp>
      <p:pic>
        <p:nvPicPr>
          <p:cNvPr id="10" name="Picture 41" descr="INDONESIA FLAG"/>
          <p:cNvPicPr>
            <a:picLocks noChangeAspect="1" noChangeArrowheads="1" noCrop="1"/>
          </p:cNvPicPr>
          <p:nvPr/>
        </p:nvPicPr>
        <p:blipFill>
          <a:blip r:embed="rId3"/>
          <a:srcRect/>
          <a:stretch>
            <a:fillRect/>
          </a:stretch>
        </p:blipFill>
        <p:spPr bwMode="auto">
          <a:xfrm>
            <a:off x="8458200" y="42842"/>
            <a:ext cx="6858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77813"/>
            <a:ext cx="8229600" cy="487362"/>
          </a:xfrm>
        </p:spPr>
        <p:txBody>
          <a:bodyPr/>
          <a:lstStyle/>
          <a:p>
            <a:pPr eaLnBrk="1" hangingPunct="1">
              <a:defRPr/>
            </a:pPr>
            <a:r>
              <a:rPr lang="id-ID" sz="4000" smtClean="0"/>
              <a:t>Fungsi Anggaran</a:t>
            </a:r>
            <a:endParaRPr lang="en-GB" sz="4000" smtClean="0"/>
          </a:p>
        </p:txBody>
      </p:sp>
      <p:sp>
        <p:nvSpPr>
          <p:cNvPr id="86019" name="Rectangle 3"/>
          <p:cNvSpPr>
            <a:spLocks noGrp="1" noChangeArrowheads="1"/>
          </p:cNvSpPr>
          <p:nvPr>
            <p:ph type="body" idx="1"/>
          </p:nvPr>
        </p:nvSpPr>
        <p:spPr>
          <a:xfrm>
            <a:off x="250825" y="1125538"/>
            <a:ext cx="8713788" cy="5399087"/>
          </a:xfrm>
        </p:spPr>
        <p:txBody>
          <a:bodyPr/>
          <a:lstStyle/>
          <a:p>
            <a:pPr eaLnBrk="1" hangingPunct="1">
              <a:lnSpc>
                <a:spcPct val="80000"/>
              </a:lnSpc>
              <a:buFont typeface="Wingdings" pitchFamily="2" charset="2"/>
              <a:buNone/>
              <a:defRPr/>
            </a:pPr>
            <a:r>
              <a:rPr lang="id-ID" sz="2400" b="1" smtClean="0">
                <a:solidFill>
                  <a:schemeClr val="folHlink"/>
                </a:solidFill>
                <a:effectLst>
                  <a:outerShdw blurRad="38100" dist="38100" dir="2700000" algn="tl">
                    <a:srgbClr val="FFFFFF"/>
                  </a:outerShdw>
                </a:effectLst>
              </a:rPr>
              <a:t>Fungsi Administrasi</a:t>
            </a:r>
          </a:p>
          <a:p>
            <a:pPr algn="just" eaLnBrk="1" hangingPunct="1">
              <a:lnSpc>
                <a:spcPct val="80000"/>
              </a:lnSpc>
              <a:defRPr/>
            </a:pPr>
            <a:r>
              <a:rPr lang="es-ES" sz="2000" smtClean="0"/>
              <a:t>Anggaran sebagai pedoman pengelolaan sumberdaya bagi pemerintah, terutama perencanaan program dan pengelolaan keuangan untuk suatu periode waktu tertentu (masa datang).</a:t>
            </a:r>
          </a:p>
          <a:p>
            <a:pPr algn="just" eaLnBrk="1" hangingPunct="1">
              <a:lnSpc>
                <a:spcPct val="80000"/>
              </a:lnSpc>
              <a:defRPr/>
            </a:pPr>
            <a:r>
              <a:rPr lang="es-ES" sz="2000" smtClean="0"/>
              <a:t>Anggaran sebagai instrumen pengawasan penyelenggaraan pemerintahan dan pembangunan. Sebagai sebuah produk kebijakan politik yang memberikan konsekuensi kepada publik,  anggaran merupakan instrumen bagi publik untuk mengontrol penggunaan uang. </a:t>
            </a:r>
            <a:r>
              <a:rPr lang="sv-SE" sz="2000" smtClean="0"/>
              <a:t>Temuan atas praktik korupsi misalnya, termasuk dalam konteks pengawasan publik ini.</a:t>
            </a:r>
          </a:p>
          <a:p>
            <a:pPr algn="just" eaLnBrk="1" hangingPunct="1">
              <a:lnSpc>
                <a:spcPct val="80000"/>
              </a:lnSpc>
              <a:defRPr/>
            </a:pPr>
            <a:r>
              <a:rPr lang="sv-SE" sz="2000" smtClean="0"/>
              <a:t>Anggaran sebagai sebuah instrumen untuk menilai kinerja pemerintahan. Dalam konteks ini, anggaran memberikan informasi mengenai tujuan, hasil, dampak, dan kelompok sasaran dari rencana program yang disusunnya. Sebagai contoh, publik bisa melakukan penilaian apakah anggaran pemerintah mempunyai komitmen dan keberpihakan terhadap kelompok-kelompok masyarakat yang terpinggirkan</a:t>
            </a:r>
            <a:r>
              <a:rPr lang="en-GB" sz="2000" smtClean="0"/>
              <a:t> </a:t>
            </a:r>
          </a:p>
        </p:txBody>
      </p:sp>
    </p:spTree>
    <p:extLst>
      <p:ext uri="{BB962C8B-B14F-4D97-AF65-F5344CB8AC3E}">
        <p14:creationId xmlns:p14="http://schemas.microsoft.com/office/powerpoint/2010/main" val="1129440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2500306"/>
            <a:ext cx="8229600" cy="1042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id-ID" sz="4800" b="1" spc="50" dirty="0" smtClean="0">
                <a:ln w="11430"/>
                <a:solidFill>
                  <a:srgbClr val="C00000"/>
                </a:solidFill>
                <a:effectLst>
                  <a:outerShdw blurRad="76200" dist="50800" dir="5400000" algn="tl" rotWithShape="0">
                    <a:srgbClr val="000000">
                      <a:alpha val="65000"/>
                    </a:srgbClr>
                  </a:outerShdw>
                </a:effectLst>
              </a:rPr>
              <a:t>Terima Kasih</a:t>
            </a:r>
          </a:p>
          <a:p>
            <a:pPr algn="ctr">
              <a:buNone/>
            </a:pPr>
            <a:r>
              <a:rPr lang="id-ID" sz="4800" b="1" spc="50" dirty="0" smtClean="0">
                <a:ln w="11430"/>
                <a:solidFill>
                  <a:srgbClr val="00B050"/>
                </a:solidFill>
                <a:effectLst>
                  <a:outerShdw blurRad="76200" dist="50800" dir="5400000" algn="tl" rotWithShape="0">
                    <a:srgbClr val="000000">
                      <a:alpha val="65000"/>
                    </a:srgbClr>
                  </a:outerShdw>
                </a:effectLst>
              </a:rPr>
              <a:t>Matur Sakalangkong</a:t>
            </a:r>
            <a:endParaRPr lang="id-ID" sz="4800" b="1" spc="50" dirty="0">
              <a:ln w="11430"/>
              <a:solidFill>
                <a:srgbClr val="00B05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50825" y="333375"/>
            <a:ext cx="8893175" cy="6264275"/>
          </a:xfrm>
        </p:spPr>
        <p:txBody>
          <a:bodyPr/>
          <a:lstStyle/>
          <a:p>
            <a:pPr algn="just" eaLnBrk="1" hangingPunct="1">
              <a:lnSpc>
                <a:spcPct val="80000"/>
              </a:lnSpc>
              <a:buFont typeface="Wingdings" pitchFamily="2" charset="2"/>
              <a:buNone/>
              <a:defRPr/>
            </a:pPr>
            <a:r>
              <a:rPr lang="id-ID" sz="2400" b="1" dirty="0" smtClean="0">
                <a:effectLst>
                  <a:outerShdw blurRad="38100" dist="38100" dir="2700000" algn="tl">
                    <a:srgbClr val="FFFFFF"/>
                  </a:outerShdw>
                </a:effectLst>
              </a:rPr>
              <a:t>Fungsi Ekonomi :</a:t>
            </a:r>
          </a:p>
          <a:p>
            <a:pPr algn="just" eaLnBrk="1" hangingPunct="1">
              <a:lnSpc>
                <a:spcPct val="80000"/>
              </a:lnSpc>
              <a:buFont typeface="Wingdings" pitchFamily="2" charset="2"/>
              <a:buNone/>
              <a:defRPr/>
            </a:pPr>
            <a:endParaRPr lang="id-ID" sz="2400" b="1" dirty="0" smtClean="0">
              <a:effectLst>
                <a:outerShdw blurRad="38100" dist="38100" dir="2700000" algn="tl">
                  <a:srgbClr val="FFFFFF"/>
                </a:outerShdw>
              </a:effectLst>
            </a:endParaRPr>
          </a:p>
          <a:p>
            <a:pPr algn="just" eaLnBrk="1" hangingPunct="1">
              <a:lnSpc>
                <a:spcPct val="80000"/>
              </a:lnSpc>
              <a:defRPr/>
            </a:pPr>
            <a:r>
              <a:rPr lang="es-ES" sz="2000" b="1" dirty="0" err="1" smtClean="0">
                <a:effectLst>
                  <a:outerShdw blurRad="38100" dist="38100" dir="2700000" algn="tl">
                    <a:srgbClr val="FFFFFF"/>
                  </a:outerShdw>
                </a:effectLst>
              </a:rPr>
              <a:t>Fungsi</a:t>
            </a:r>
            <a:r>
              <a:rPr lang="es-ES" sz="2000" b="1" dirty="0" smtClean="0">
                <a:effectLst>
                  <a:outerShdw blurRad="38100" dist="38100" dir="2700000" algn="tl">
                    <a:srgbClr val="FFFFFF"/>
                  </a:outerShdw>
                </a:effectLst>
              </a:rPr>
              <a:t> </a:t>
            </a:r>
            <a:r>
              <a:rPr lang="es-ES" sz="2000" b="1" dirty="0" err="1" smtClean="0">
                <a:effectLst>
                  <a:outerShdw blurRad="38100" dist="38100" dir="2700000" algn="tl">
                    <a:srgbClr val="FFFFFF"/>
                  </a:outerShdw>
                </a:effectLst>
              </a:rPr>
              <a:t>alokasi</a:t>
            </a:r>
            <a:r>
              <a:rPr lang="es-ES" sz="2000" dirty="0" smtClean="0"/>
              <a:t>. </a:t>
            </a:r>
            <a:r>
              <a:rPr lang="es-ES" sz="2000" dirty="0" err="1" smtClean="0"/>
              <a:t>Anggaran</a:t>
            </a:r>
            <a:r>
              <a:rPr lang="es-ES" sz="2000" dirty="0" smtClean="0"/>
              <a:t> </a:t>
            </a:r>
            <a:r>
              <a:rPr lang="es-ES" sz="2000" dirty="0" err="1" smtClean="0"/>
              <a:t>merupakan</a:t>
            </a:r>
            <a:r>
              <a:rPr lang="es-ES" sz="2000" dirty="0" smtClean="0"/>
              <a:t> </a:t>
            </a:r>
            <a:r>
              <a:rPr lang="es-ES" sz="2000" dirty="0" err="1" smtClean="0"/>
              <a:t>sebuah</a:t>
            </a:r>
            <a:r>
              <a:rPr lang="es-ES" sz="2000" dirty="0" smtClean="0"/>
              <a:t> </a:t>
            </a:r>
            <a:r>
              <a:rPr lang="es-ES" sz="2000" dirty="0" err="1" smtClean="0"/>
              <a:t>instrumen</a:t>
            </a:r>
            <a:r>
              <a:rPr lang="es-ES" sz="2000" dirty="0" smtClean="0"/>
              <a:t> </a:t>
            </a:r>
            <a:r>
              <a:rPr lang="es-ES" sz="2000" dirty="0" err="1" smtClean="0"/>
              <a:t>pemerintah</a:t>
            </a:r>
            <a:r>
              <a:rPr lang="es-ES" sz="2000" dirty="0" smtClean="0"/>
              <a:t> </a:t>
            </a:r>
            <a:r>
              <a:rPr lang="es-ES" sz="2000" dirty="0" err="1" smtClean="0"/>
              <a:t>untuk</a:t>
            </a:r>
            <a:r>
              <a:rPr lang="es-ES" sz="2000" dirty="0" smtClean="0"/>
              <a:t> </a:t>
            </a:r>
            <a:r>
              <a:rPr lang="es-ES" sz="2000" dirty="0" err="1" smtClean="0"/>
              <a:t>penyediaan</a:t>
            </a:r>
            <a:r>
              <a:rPr lang="es-ES" sz="2000" dirty="0" smtClean="0"/>
              <a:t> </a:t>
            </a:r>
            <a:r>
              <a:rPr lang="es-ES" sz="2000" dirty="0" err="1" smtClean="0"/>
              <a:t>barang</a:t>
            </a:r>
            <a:r>
              <a:rPr lang="es-ES" sz="2000" dirty="0" smtClean="0"/>
              <a:t> dan jasa </a:t>
            </a:r>
            <a:r>
              <a:rPr lang="es-ES" sz="2000" dirty="0" err="1" smtClean="0"/>
              <a:t>publik</a:t>
            </a:r>
            <a:r>
              <a:rPr lang="es-ES" sz="2000" dirty="0" smtClean="0"/>
              <a:t> </a:t>
            </a:r>
            <a:r>
              <a:rPr lang="es-ES" sz="2000" dirty="0" err="1" smtClean="0"/>
              <a:t>guna</a:t>
            </a:r>
            <a:r>
              <a:rPr lang="es-ES" sz="2000" dirty="0" smtClean="0"/>
              <a:t> </a:t>
            </a:r>
            <a:r>
              <a:rPr lang="es-ES" sz="2000" dirty="0" err="1" smtClean="0"/>
              <a:t>memenuhi</a:t>
            </a:r>
            <a:r>
              <a:rPr lang="es-ES" sz="2000" dirty="0" smtClean="0"/>
              <a:t> </a:t>
            </a:r>
            <a:r>
              <a:rPr lang="es-ES" sz="2000" dirty="0" err="1" smtClean="0"/>
              <a:t>kebutuhan</a:t>
            </a:r>
            <a:r>
              <a:rPr lang="es-ES" sz="2000" dirty="0" smtClean="0"/>
              <a:t> </a:t>
            </a:r>
            <a:r>
              <a:rPr lang="es-ES" sz="2000" dirty="0" err="1" smtClean="0"/>
              <a:t>masyarakat</a:t>
            </a:r>
            <a:r>
              <a:rPr lang="es-ES" sz="2000" dirty="0" smtClean="0"/>
              <a:t>. </a:t>
            </a:r>
            <a:r>
              <a:rPr lang="es-ES" sz="2000" dirty="0" err="1" smtClean="0"/>
              <a:t>Dalam</a:t>
            </a:r>
            <a:r>
              <a:rPr lang="es-ES" sz="2000" dirty="0" smtClean="0"/>
              <a:t> </a:t>
            </a:r>
            <a:r>
              <a:rPr lang="es-ES" sz="2000" dirty="0" err="1" smtClean="0"/>
              <a:t>konteks</a:t>
            </a:r>
            <a:r>
              <a:rPr lang="es-ES" sz="2000" dirty="0" smtClean="0"/>
              <a:t> Indonesia, </a:t>
            </a:r>
            <a:r>
              <a:rPr lang="es-ES" sz="2000" dirty="0" err="1" smtClean="0"/>
              <a:t>fungsi</a:t>
            </a:r>
            <a:r>
              <a:rPr lang="es-ES" sz="2000" dirty="0" smtClean="0"/>
              <a:t> </a:t>
            </a:r>
            <a:r>
              <a:rPr lang="es-ES" sz="2000" dirty="0" err="1" smtClean="0"/>
              <a:t>alokasi</a:t>
            </a:r>
            <a:r>
              <a:rPr lang="es-ES" sz="2000" dirty="0" smtClean="0"/>
              <a:t> </a:t>
            </a:r>
            <a:r>
              <a:rPr lang="es-ES" sz="2000" dirty="0" err="1" smtClean="0"/>
              <a:t>ini</a:t>
            </a:r>
            <a:r>
              <a:rPr lang="es-ES" sz="2000" dirty="0" smtClean="0"/>
              <a:t> </a:t>
            </a:r>
            <a:r>
              <a:rPr lang="es-ES" sz="2000" dirty="0" err="1" smtClean="0"/>
              <a:t>sering</a:t>
            </a:r>
            <a:r>
              <a:rPr lang="es-ES" sz="2000" dirty="0" smtClean="0"/>
              <a:t> </a:t>
            </a:r>
            <a:r>
              <a:rPr lang="es-ES" sz="2000" dirty="0" err="1" smtClean="0"/>
              <a:t>disebut</a:t>
            </a:r>
            <a:r>
              <a:rPr lang="es-ES" sz="2000" dirty="0" smtClean="0"/>
              <a:t> </a:t>
            </a:r>
            <a:r>
              <a:rPr lang="es-ES" sz="2000" dirty="0" err="1" smtClean="0"/>
              <a:t>dengan</a:t>
            </a:r>
            <a:r>
              <a:rPr lang="es-ES" sz="2000" dirty="0" smtClean="0"/>
              <a:t> “</a:t>
            </a:r>
            <a:r>
              <a:rPr lang="es-ES" sz="2000" dirty="0" err="1" smtClean="0"/>
              <a:t>belanja</a:t>
            </a:r>
            <a:r>
              <a:rPr lang="es-ES" sz="2000" dirty="0" smtClean="0"/>
              <a:t> </a:t>
            </a:r>
            <a:r>
              <a:rPr lang="es-ES" sz="2000" dirty="0" err="1" smtClean="0"/>
              <a:t>pembangunan</a:t>
            </a:r>
            <a:r>
              <a:rPr lang="es-ES" sz="2000" dirty="0" smtClean="0"/>
              <a:t>” </a:t>
            </a:r>
            <a:r>
              <a:rPr lang="es-ES" sz="2000" dirty="0" err="1" smtClean="0"/>
              <a:t>atau</a:t>
            </a:r>
            <a:r>
              <a:rPr lang="es-ES" sz="2000" dirty="0" smtClean="0"/>
              <a:t> “</a:t>
            </a:r>
            <a:r>
              <a:rPr lang="es-ES" sz="2000" dirty="0" err="1" smtClean="0"/>
              <a:t>belanja</a:t>
            </a:r>
            <a:r>
              <a:rPr lang="es-ES" sz="2000" dirty="0" smtClean="0"/>
              <a:t> </a:t>
            </a:r>
            <a:r>
              <a:rPr lang="es-ES" sz="2000" dirty="0" err="1" smtClean="0"/>
              <a:t>publik</a:t>
            </a:r>
            <a:r>
              <a:rPr lang="es-ES" sz="2000" dirty="0" smtClean="0"/>
              <a:t>”, yang </a:t>
            </a:r>
            <a:r>
              <a:rPr lang="es-ES" sz="2000" dirty="0" err="1" smtClean="0"/>
              <a:t>misalnya</a:t>
            </a:r>
            <a:r>
              <a:rPr lang="es-ES" sz="2000" dirty="0" smtClean="0"/>
              <a:t> </a:t>
            </a:r>
            <a:r>
              <a:rPr lang="es-ES" sz="2000" dirty="0" err="1" smtClean="0"/>
              <a:t>hadir</a:t>
            </a:r>
            <a:r>
              <a:rPr lang="es-ES" sz="2000" dirty="0" smtClean="0"/>
              <a:t> </a:t>
            </a:r>
            <a:r>
              <a:rPr lang="es-ES" sz="2000" dirty="0" err="1" smtClean="0"/>
              <a:t>melalui</a:t>
            </a:r>
            <a:r>
              <a:rPr lang="es-ES" sz="2000" dirty="0" smtClean="0"/>
              <a:t> </a:t>
            </a:r>
            <a:r>
              <a:rPr lang="es-ES" sz="2000" dirty="0" err="1" smtClean="0"/>
              <a:t>pembangunan</a:t>
            </a:r>
            <a:r>
              <a:rPr lang="es-ES" sz="2000" dirty="0" smtClean="0"/>
              <a:t> </a:t>
            </a:r>
            <a:r>
              <a:rPr lang="es-ES" sz="2000" dirty="0" err="1" smtClean="0"/>
              <a:t>fasilitas</a:t>
            </a:r>
            <a:r>
              <a:rPr lang="es-ES" sz="2000" dirty="0" smtClean="0"/>
              <a:t> </a:t>
            </a:r>
            <a:r>
              <a:rPr lang="es-ES" sz="2000" dirty="0" err="1" smtClean="0"/>
              <a:t>publik</a:t>
            </a:r>
            <a:r>
              <a:rPr lang="es-ES" sz="2000" dirty="0" smtClean="0"/>
              <a:t>, </a:t>
            </a:r>
            <a:r>
              <a:rPr lang="es-ES" sz="2000" dirty="0" err="1" smtClean="0"/>
              <a:t>pelayanan</a:t>
            </a:r>
            <a:r>
              <a:rPr lang="es-ES" sz="2000" dirty="0" smtClean="0"/>
              <a:t> </a:t>
            </a:r>
            <a:r>
              <a:rPr lang="es-ES" sz="2000" dirty="0" err="1" smtClean="0"/>
              <a:t>publik</a:t>
            </a:r>
            <a:r>
              <a:rPr lang="es-ES" sz="2000" dirty="0" smtClean="0"/>
              <a:t> (</a:t>
            </a:r>
            <a:r>
              <a:rPr lang="es-ES" sz="2000" dirty="0" err="1" smtClean="0"/>
              <a:t>kesehatan</a:t>
            </a:r>
            <a:r>
              <a:rPr lang="es-ES" sz="2000" dirty="0" smtClean="0"/>
              <a:t>, </a:t>
            </a:r>
            <a:r>
              <a:rPr lang="es-ES" sz="2000" dirty="0" err="1" smtClean="0"/>
              <a:t>pendidikan</a:t>
            </a:r>
            <a:r>
              <a:rPr lang="es-ES" sz="2000" dirty="0" smtClean="0"/>
              <a:t>, </a:t>
            </a:r>
            <a:r>
              <a:rPr lang="es-ES" sz="2000" dirty="0" err="1" smtClean="0"/>
              <a:t>perumahan</a:t>
            </a:r>
            <a:r>
              <a:rPr lang="es-ES" sz="2000" dirty="0" smtClean="0"/>
              <a:t>, dan </a:t>
            </a:r>
            <a:r>
              <a:rPr lang="es-ES" sz="2000" dirty="0" err="1" smtClean="0"/>
              <a:t>sebagainya</a:t>
            </a:r>
            <a:r>
              <a:rPr lang="es-ES" sz="2000" dirty="0" smtClean="0"/>
              <a:t>) </a:t>
            </a:r>
            <a:r>
              <a:rPr lang="es-ES" sz="2000" dirty="0" err="1" smtClean="0"/>
              <a:t>maupun</a:t>
            </a:r>
            <a:r>
              <a:rPr lang="es-ES" sz="2000" dirty="0" smtClean="0"/>
              <a:t> </a:t>
            </a:r>
            <a:r>
              <a:rPr lang="es-ES" sz="2000" dirty="0" err="1" smtClean="0"/>
              <a:t>bantuan</a:t>
            </a:r>
            <a:r>
              <a:rPr lang="es-ES" sz="2000" dirty="0" smtClean="0"/>
              <a:t> </a:t>
            </a:r>
            <a:r>
              <a:rPr lang="es-ES" sz="2000" dirty="0" err="1" smtClean="0"/>
              <a:t>untuk</a:t>
            </a:r>
            <a:r>
              <a:rPr lang="es-ES" sz="2000" dirty="0" smtClean="0"/>
              <a:t> </a:t>
            </a:r>
            <a:r>
              <a:rPr lang="es-ES" sz="2000" dirty="0" err="1" smtClean="0"/>
              <a:t>pemberdayaan</a:t>
            </a:r>
            <a:r>
              <a:rPr lang="es-ES" sz="2000" dirty="0" smtClean="0"/>
              <a:t> </a:t>
            </a:r>
            <a:r>
              <a:rPr lang="es-ES" sz="2000" dirty="0" err="1" smtClean="0"/>
              <a:t>masyarakat</a:t>
            </a:r>
            <a:r>
              <a:rPr lang="es-ES" sz="2000" dirty="0" smtClean="0"/>
              <a:t>. </a:t>
            </a:r>
            <a:endParaRPr lang="es-ES" sz="2000" b="1" dirty="0" smtClean="0"/>
          </a:p>
          <a:p>
            <a:pPr algn="just" eaLnBrk="1" hangingPunct="1">
              <a:lnSpc>
                <a:spcPct val="80000"/>
              </a:lnSpc>
              <a:defRPr/>
            </a:pPr>
            <a:r>
              <a:rPr lang="es-ES" sz="2000" b="1" dirty="0" err="1" smtClean="0">
                <a:effectLst>
                  <a:outerShdw blurRad="38100" dist="38100" dir="2700000" algn="tl">
                    <a:srgbClr val="FFFFFF"/>
                  </a:outerShdw>
                </a:effectLst>
              </a:rPr>
              <a:t>Fungsi</a:t>
            </a:r>
            <a:r>
              <a:rPr lang="es-ES" sz="2000" b="1" dirty="0" smtClean="0">
                <a:effectLst>
                  <a:outerShdw blurRad="38100" dist="38100" dir="2700000" algn="tl">
                    <a:srgbClr val="FFFFFF"/>
                  </a:outerShdw>
                </a:effectLst>
              </a:rPr>
              <a:t> </a:t>
            </a:r>
            <a:r>
              <a:rPr lang="es-ES" sz="2000" b="1" dirty="0" err="1" smtClean="0">
                <a:effectLst>
                  <a:outerShdw blurRad="38100" dist="38100" dir="2700000" algn="tl">
                    <a:srgbClr val="FFFFFF"/>
                  </a:outerShdw>
                </a:effectLst>
              </a:rPr>
              <a:t>distribusi</a:t>
            </a:r>
            <a:r>
              <a:rPr lang="es-ES" sz="2000" dirty="0" smtClean="0"/>
              <a:t>. </a:t>
            </a:r>
            <a:r>
              <a:rPr lang="es-ES" sz="2000" dirty="0" err="1" smtClean="0"/>
              <a:t>Anggaran</a:t>
            </a:r>
            <a:r>
              <a:rPr lang="es-ES" sz="2000" dirty="0" smtClean="0"/>
              <a:t> </a:t>
            </a:r>
            <a:r>
              <a:rPr lang="es-ES" sz="2000" dirty="0" err="1" smtClean="0"/>
              <a:t>merupakan</a:t>
            </a:r>
            <a:r>
              <a:rPr lang="es-ES" sz="2000" dirty="0" smtClean="0"/>
              <a:t> </a:t>
            </a:r>
            <a:r>
              <a:rPr lang="es-ES" sz="2000" dirty="0" err="1" smtClean="0"/>
              <a:t>sebuah</a:t>
            </a:r>
            <a:r>
              <a:rPr lang="es-ES" sz="2000" dirty="0" smtClean="0"/>
              <a:t> </a:t>
            </a:r>
            <a:r>
              <a:rPr lang="es-ES" sz="2000" dirty="0" err="1" smtClean="0"/>
              <a:t>instrumen</a:t>
            </a:r>
            <a:r>
              <a:rPr lang="es-ES" sz="2000" dirty="0" smtClean="0"/>
              <a:t> </a:t>
            </a:r>
            <a:r>
              <a:rPr lang="es-ES" sz="2000" dirty="0" err="1" smtClean="0"/>
              <a:t>untuk</a:t>
            </a:r>
            <a:r>
              <a:rPr lang="es-ES" sz="2000" dirty="0" smtClean="0"/>
              <a:t> </a:t>
            </a:r>
            <a:r>
              <a:rPr lang="es-ES" sz="2000" dirty="0" err="1" smtClean="0"/>
              <a:t>membagi</a:t>
            </a:r>
            <a:r>
              <a:rPr lang="es-ES" sz="2000" dirty="0" smtClean="0"/>
              <a:t> </a:t>
            </a:r>
            <a:r>
              <a:rPr lang="es-ES" sz="2000" dirty="0" err="1" smtClean="0"/>
              <a:t>sumberdaya</a:t>
            </a:r>
            <a:r>
              <a:rPr lang="es-ES" sz="2000" dirty="0" smtClean="0"/>
              <a:t> (</a:t>
            </a:r>
            <a:r>
              <a:rPr lang="es-ES" sz="2000" dirty="0" err="1" smtClean="0"/>
              <a:t>kue</a:t>
            </a:r>
            <a:r>
              <a:rPr lang="es-ES" sz="2000" dirty="0" smtClean="0"/>
              <a:t> </a:t>
            </a:r>
            <a:r>
              <a:rPr lang="es-ES" sz="2000" dirty="0" err="1" smtClean="0"/>
              <a:t>pembangunan</a:t>
            </a:r>
            <a:r>
              <a:rPr lang="es-ES" sz="2000" dirty="0" smtClean="0"/>
              <a:t>) dan </a:t>
            </a:r>
            <a:r>
              <a:rPr lang="es-ES" sz="2000" dirty="0" err="1" smtClean="0"/>
              <a:t>pemanfaatannya</a:t>
            </a:r>
            <a:r>
              <a:rPr lang="es-ES" sz="2000" dirty="0" smtClean="0"/>
              <a:t> </a:t>
            </a:r>
            <a:r>
              <a:rPr lang="es-ES" sz="2000" dirty="0" err="1" smtClean="0"/>
              <a:t>kepada</a:t>
            </a:r>
            <a:r>
              <a:rPr lang="es-ES" sz="2000" dirty="0" smtClean="0"/>
              <a:t> </a:t>
            </a:r>
            <a:r>
              <a:rPr lang="es-ES" sz="2000" dirty="0" err="1" smtClean="0"/>
              <a:t>publik</a:t>
            </a:r>
            <a:r>
              <a:rPr lang="es-ES" sz="2000" dirty="0" smtClean="0"/>
              <a:t> secara </a:t>
            </a:r>
            <a:r>
              <a:rPr lang="es-ES" sz="2000" dirty="0" err="1" smtClean="0"/>
              <a:t>adil</a:t>
            </a:r>
            <a:r>
              <a:rPr lang="es-ES" sz="2000" dirty="0" smtClean="0"/>
              <a:t> dan </a:t>
            </a:r>
            <a:r>
              <a:rPr lang="es-ES" sz="2000" dirty="0" err="1" smtClean="0"/>
              <a:t>merata</a:t>
            </a:r>
            <a:r>
              <a:rPr lang="es-ES" sz="2000" dirty="0" smtClean="0"/>
              <a:t>. </a:t>
            </a:r>
            <a:r>
              <a:rPr lang="es-ES" sz="2000" dirty="0" err="1" smtClean="0"/>
              <a:t>Fungsi</a:t>
            </a:r>
            <a:r>
              <a:rPr lang="es-ES" sz="2000" dirty="0" smtClean="0"/>
              <a:t> </a:t>
            </a:r>
            <a:r>
              <a:rPr lang="es-ES" sz="2000" dirty="0" err="1" smtClean="0"/>
              <a:t>distribusi</a:t>
            </a:r>
            <a:r>
              <a:rPr lang="es-ES" sz="2000" dirty="0" smtClean="0"/>
              <a:t> </a:t>
            </a:r>
            <a:r>
              <a:rPr lang="es-ES" sz="2000" dirty="0" err="1" smtClean="0"/>
              <a:t>anggaran</a:t>
            </a:r>
            <a:r>
              <a:rPr lang="es-ES" sz="2000" dirty="0" smtClean="0"/>
              <a:t> </a:t>
            </a:r>
            <a:r>
              <a:rPr lang="es-ES" sz="2000" dirty="0" err="1" smtClean="0"/>
              <a:t>terutama</a:t>
            </a:r>
            <a:r>
              <a:rPr lang="es-ES" sz="2000" dirty="0" smtClean="0"/>
              <a:t> </a:t>
            </a:r>
            <a:r>
              <a:rPr lang="es-ES" sz="2000" dirty="0" err="1" smtClean="0"/>
              <a:t>ditujukan</a:t>
            </a:r>
            <a:r>
              <a:rPr lang="es-ES" sz="2000" dirty="0" smtClean="0"/>
              <a:t> </a:t>
            </a:r>
            <a:r>
              <a:rPr lang="es-ES" sz="2000" dirty="0" err="1" smtClean="0"/>
              <a:t>untuk</a:t>
            </a:r>
            <a:r>
              <a:rPr lang="es-ES" sz="2000" dirty="0" smtClean="0"/>
              <a:t> </a:t>
            </a:r>
            <a:r>
              <a:rPr lang="es-ES" sz="2000" dirty="0" err="1" smtClean="0"/>
              <a:t>menanggulangi</a:t>
            </a:r>
            <a:r>
              <a:rPr lang="es-ES" sz="2000" dirty="0" smtClean="0"/>
              <a:t> </a:t>
            </a:r>
            <a:r>
              <a:rPr lang="es-ES" sz="2000" dirty="0" err="1" smtClean="0"/>
              <a:t>kesenjangan</a:t>
            </a:r>
            <a:r>
              <a:rPr lang="es-ES" sz="2000" dirty="0" smtClean="0"/>
              <a:t> </a:t>
            </a:r>
            <a:r>
              <a:rPr lang="es-ES" sz="2000" dirty="0" err="1" smtClean="0"/>
              <a:t>sosial-ekonomi</a:t>
            </a:r>
            <a:r>
              <a:rPr lang="es-ES" sz="2000" dirty="0" smtClean="0"/>
              <a:t>, </a:t>
            </a:r>
            <a:r>
              <a:rPr lang="es-ES" sz="2000" dirty="0" err="1" smtClean="0"/>
              <a:t>misalnya</a:t>
            </a:r>
            <a:r>
              <a:rPr lang="es-ES" sz="2000" dirty="0" smtClean="0"/>
              <a:t> </a:t>
            </a:r>
            <a:r>
              <a:rPr lang="es-ES" sz="2000" dirty="0" err="1" smtClean="0"/>
              <a:t>kesenjangan</a:t>
            </a:r>
            <a:r>
              <a:rPr lang="es-ES" sz="2000" dirty="0" smtClean="0"/>
              <a:t> antara </a:t>
            </a:r>
            <a:r>
              <a:rPr lang="es-ES" sz="2000" dirty="0" err="1" smtClean="0"/>
              <a:t>golongan</a:t>
            </a:r>
            <a:r>
              <a:rPr lang="es-ES" sz="2000" dirty="0" smtClean="0"/>
              <a:t> </a:t>
            </a:r>
            <a:r>
              <a:rPr lang="es-ES" sz="2000" dirty="0" err="1" smtClean="0"/>
              <a:t>kaya</a:t>
            </a:r>
            <a:r>
              <a:rPr lang="es-ES" sz="2000" dirty="0" smtClean="0"/>
              <a:t> dan </a:t>
            </a:r>
            <a:r>
              <a:rPr lang="es-ES" sz="2000" dirty="0" err="1" smtClean="0"/>
              <a:t>kaum</a:t>
            </a:r>
            <a:r>
              <a:rPr lang="es-ES" sz="2000" dirty="0" smtClean="0"/>
              <a:t> </a:t>
            </a:r>
            <a:r>
              <a:rPr lang="es-ES" sz="2000" dirty="0" err="1" smtClean="0"/>
              <a:t>miskin</a:t>
            </a:r>
            <a:r>
              <a:rPr lang="es-ES" sz="2000" dirty="0" smtClean="0"/>
              <a:t>, </a:t>
            </a:r>
            <a:r>
              <a:rPr lang="es-ES" sz="2000" dirty="0" err="1" smtClean="0"/>
              <a:t>kesenjangan</a:t>
            </a:r>
            <a:r>
              <a:rPr lang="es-ES" sz="2000" dirty="0" smtClean="0"/>
              <a:t> antara </a:t>
            </a:r>
            <a:r>
              <a:rPr lang="es-ES" sz="2000" dirty="0" err="1" smtClean="0"/>
              <a:t>daerah</a:t>
            </a:r>
            <a:r>
              <a:rPr lang="es-ES" sz="2000" dirty="0" smtClean="0"/>
              <a:t> </a:t>
            </a:r>
            <a:r>
              <a:rPr lang="es-ES" sz="2000" dirty="0" err="1" smtClean="0"/>
              <a:t>maju</a:t>
            </a:r>
            <a:r>
              <a:rPr lang="es-ES" sz="2000" dirty="0" smtClean="0"/>
              <a:t> </a:t>
            </a:r>
            <a:r>
              <a:rPr lang="es-ES" sz="2000" dirty="0" err="1" smtClean="0"/>
              <a:t>dengan</a:t>
            </a:r>
            <a:r>
              <a:rPr lang="es-ES" sz="2000" dirty="0" smtClean="0"/>
              <a:t> </a:t>
            </a:r>
            <a:r>
              <a:rPr lang="es-ES" sz="2000" dirty="0" err="1" smtClean="0"/>
              <a:t>daerah</a:t>
            </a:r>
            <a:r>
              <a:rPr lang="es-ES" sz="2000" dirty="0" smtClean="0"/>
              <a:t> </a:t>
            </a:r>
            <a:r>
              <a:rPr lang="es-ES" sz="2000" dirty="0" err="1" smtClean="0"/>
              <a:t>tertinggal</a:t>
            </a:r>
            <a:r>
              <a:rPr lang="es-ES" sz="2000" dirty="0" smtClean="0"/>
              <a:t> </a:t>
            </a:r>
            <a:r>
              <a:rPr lang="es-ES" sz="2000" dirty="0" err="1" smtClean="0"/>
              <a:t>atau</a:t>
            </a:r>
            <a:r>
              <a:rPr lang="es-ES" sz="2000" dirty="0" smtClean="0"/>
              <a:t> </a:t>
            </a:r>
            <a:r>
              <a:rPr lang="es-ES" sz="2000" dirty="0" err="1" smtClean="0"/>
              <a:t>kesenjangan</a:t>
            </a:r>
            <a:r>
              <a:rPr lang="es-ES" sz="2000" dirty="0" smtClean="0"/>
              <a:t> antara </a:t>
            </a:r>
            <a:r>
              <a:rPr lang="es-ES" sz="2000" dirty="0" err="1" smtClean="0"/>
              <a:t>desa</a:t>
            </a:r>
            <a:r>
              <a:rPr lang="es-ES" sz="2000" dirty="0" smtClean="0"/>
              <a:t> dan </a:t>
            </a:r>
            <a:r>
              <a:rPr lang="es-ES" sz="2000" dirty="0" err="1" smtClean="0"/>
              <a:t>kota</a:t>
            </a:r>
            <a:r>
              <a:rPr lang="es-ES" sz="2000" dirty="0" smtClean="0"/>
              <a:t>. </a:t>
            </a:r>
            <a:endParaRPr lang="es-ES" sz="2000" b="1" dirty="0" smtClean="0"/>
          </a:p>
          <a:p>
            <a:pPr algn="just" eaLnBrk="1" hangingPunct="1">
              <a:lnSpc>
                <a:spcPct val="80000"/>
              </a:lnSpc>
              <a:defRPr/>
            </a:pPr>
            <a:r>
              <a:rPr lang="es-ES" sz="2000" b="1" dirty="0" err="1" smtClean="0">
                <a:effectLst>
                  <a:outerShdw blurRad="38100" dist="38100" dir="2700000" algn="tl">
                    <a:srgbClr val="FFFFFF"/>
                  </a:outerShdw>
                </a:effectLst>
              </a:rPr>
              <a:t>Fungsi</a:t>
            </a:r>
            <a:r>
              <a:rPr lang="es-ES" sz="2000" b="1" dirty="0" smtClean="0">
                <a:effectLst>
                  <a:outerShdw blurRad="38100" dist="38100" dir="2700000" algn="tl">
                    <a:srgbClr val="FFFFFF"/>
                  </a:outerShdw>
                </a:effectLst>
              </a:rPr>
              <a:t> </a:t>
            </a:r>
            <a:r>
              <a:rPr lang="es-ES" sz="2000" b="1" dirty="0" err="1" smtClean="0">
                <a:effectLst>
                  <a:outerShdw blurRad="38100" dist="38100" dir="2700000" algn="tl">
                    <a:srgbClr val="FFFFFF"/>
                  </a:outerShdw>
                </a:effectLst>
              </a:rPr>
              <a:t>stabilisasi</a:t>
            </a:r>
            <a:r>
              <a:rPr lang="es-ES" sz="2000" dirty="0" smtClean="0"/>
              <a:t>. </a:t>
            </a:r>
            <a:r>
              <a:rPr lang="es-ES" sz="2000" dirty="0" err="1" smtClean="0"/>
              <a:t>Penerimaan</a:t>
            </a:r>
            <a:r>
              <a:rPr lang="es-ES" sz="2000" dirty="0" smtClean="0"/>
              <a:t> dan </a:t>
            </a:r>
            <a:r>
              <a:rPr lang="es-ES" sz="2000" dirty="0" err="1" smtClean="0"/>
              <a:t>pengeluaran</a:t>
            </a:r>
            <a:r>
              <a:rPr lang="es-ES" sz="2000" dirty="0" smtClean="0"/>
              <a:t> negara </a:t>
            </a:r>
            <a:r>
              <a:rPr lang="es-ES" sz="2000" dirty="0" err="1" smtClean="0"/>
              <a:t>tentu</a:t>
            </a:r>
            <a:r>
              <a:rPr lang="es-ES" sz="2000" dirty="0" smtClean="0"/>
              <a:t> </a:t>
            </a:r>
            <a:r>
              <a:rPr lang="es-ES" sz="2000" dirty="0" err="1" smtClean="0"/>
              <a:t>akan</a:t>
            </a:r>
            <a:r>
              <a:rPr lang="es-ES" sz="2000" dirty="0" smtClean="0"/>
              <a:t> </a:t>
            </a:r>
            <a:r>
              <a:rPr lang="es-ES" sz="2000" dirty="0" err="1" smtClean="0"/>
              <a:t>mempengaruhi</a:t>
            </a:r>
            <a:r>
              <a:rPr lang="es-ES" sz="2000" dirty="0" smtClean="0"/>
              <a:t> </a:t>
            </a:r>
            <a:r>
              <a:rPr lang="es-ES" sz="2000" dirty="0" err="1" smtClean="0"/>
              <a:t>permintaan</a:t>
            </a:r>
            <a:r>
              <a:rPr lang="es-ES" sz="2000" dirty="0" smtClean="0"/>
              <a:t> </a:t>
            </a:r>
            <a:r>
              <a:rPr lang="es-ES" sz="2000" dirty="0" err="1" smtClean="0"/>
              <a:t>agregat</a:t>
            </a:r>
            <a:r>
              <a:rPr lang="es-ES" sz="2000" dirty="0" smtClean="0"/>
              <a:t> dan </a:t>
            </a:r>
            <a:r>
              <a:rPr lang="es-ES" sz="2000" dirty="0" err="1" smtClean="0"/>
              <a:t>kegiatan</a:t>
            </a:r>
            <a:r>
              <a:rPr lang="es-ES" sz="2000" dirty="0" smtClean="0"/>
              <a:t> </a:t>
            </a:r>
            <a:r>
              <a:rPr lang="es-ES" sz="2000" dirty="0" err="1" smtClean="0"/>
              <a:t>ekonomi</a:t>
            </a:r>
            <a:r>
              <a:rPr lang="es-ES" sz="2000" dirty="0" smtClean="0"/>
              <a:t> secara </a:t>
            </a:r>
            <a:r>
              <a:rPr lang="es-ES" sz="2000" dirty="0" err="1" smtClean="0"/>
              <a:t>keseluruhan</a:t>
            </a:r>
            <a:r>
              <a:rPr lang="es-ES" sz="2000" dirty="0" smtClean="0"/>
              <a:t>. </a:t>
            </a:r>
            <a:r>
              <a:rPr lang="es-ES" sz="2000" dirty="0" err="1" smtClean="0"/>
              <a:t>Dalam</a:t>
            </a:r>
            <a:r>
              <a:rPr lang="es-ES" sz="2000" dirty="0" smtClean="0"/>
              <a:t> </a:t>
            </a:r>
            <a:r>
              <a:rPr lang="es-ES" sz="2000" dirty="0" err="1" smtClean="0"/>
              <a:t>konteks</a:t>
            </a:r>
            <a:r>
              <a:rPr lang="es-ES" sz="2000" dirty="0" smtClean="0"/>
              <a:t> </a:t>
            </a:r>
            <a:r>
              <a:rPr lang="es-ES" sz="2000" dirty="0" err="1" smtClean="0"/>
              <a:t>ini</a:t>
            </a:r>
            <a:r>
              <a:rPr lang="es-ES" sz="2000" dirty="0" smtClean="0"/>
              <a:t>, </a:t>
            </a:r>
            <a:r>
              <a:rPr lang="es-ES" sz="2000" dirty="0" err="1" smtClean="0"/>
              <a:t>anggaran</a:t>
            </a:r>
            <a:r>
              <a:rPr lang="es-ES" sz="2000" dirty="0" smtClean="0"/>
              <a:t> </a:t>
            </a:r>
            <a:r>
              <a:rPr lang="es-ES" sz="2000" dirty="0" err="1" smtClean="0"/>
              <a:t>menjadi</a:t>
            </a:r>
            <a:r>
              <a:rPr lang="es-ES" sz="2000" dirty="0" smtClean="0"/>
              <a:t> </a:t>
            </a:r>
            <a:r>
              <a:rPr lang="es-ES" sz="2000" dirty="0" err="1" smtClean="0"/>
              <a:t>sebuah</a:t>
            </a:r>
            <a:r>
              <a:rPr lang="es-ES" sz="2000" dirty="0" smtClean="0"/>
              <a:t> </a:t>
            </a:r>
            <a:r>
              <a:rPr lang="es-ES" sz="2000" dirty="0" err="1" smtClean="0"/>
              <a:t>instrumen</a:t>
            </a:r>
            <a:r>
              <a:rPr lang="es-ES" sz="2000" dirty="0" smtClean="0"/>
              <a:t> </a:t>
            </a:r>
            <a:r>
              <a:rPr lang="es-ES" sz="2000" dirty="0" err="1" smtClean="0"/>
              <a:t>untuk</a:t>
            </a:r>
            <a:r>
              <a:rPr lang="es-ES" sz="2000" dirty="0" smtClean="0"/>
              <a:t> </a:t>
            </a:r>
            <a:r>
              <a:rPr lang="es-ES" sz="2000" dirty="0" err="1" smtClean="0"/>
              <a:t>memelihara</a:t>
            </a:r>
            <a:r>
              <a:rPr lang="es-ES" sz="2000" dirty="0" smtClean="0"/>
              <a:t> dan </a:t>
            </a:r>
            <a:r>
              <a:rPr lang="es-ES" sz="2000" dirty="0" err="1" smtClean="0"/>
              <a:t>mengupayakan</a:t>
            </a:r>
            <a:r>
              <a:rPr lang="es-ES" sz="2000" dirty="0" smtClean="0"/>
              <a:t> </a:t>
            </a:r>
            <a:r>
              <a:rPr lang="es-ES" sz="2000" dirty="0" err="1" smtClean="0"/>
              <a:t>keseimbangan</a:t>
            </a:r>
            <a:r>
              <a:rPr lang="es-ES" sz="2000" dirty="0" smtClean="0"/>
              <a:t> fundamental </a:t>
            </a:r>
            <a:r>
              <a:rPr lang="es-ES" sz="2000" dirty="0" err="1" smtClean="0"/>
              <a:t>ekonomi</a:t>
            </a:r>
            <a:r>
              <a:rPr lang="es-ES" sz="2000" dirty="0" smtClean="0"/>
              <a:t>, </a:t>
            </a:r>
            <a:r>
              <a:rPr lang="es-ES" sz="2000" dirty="0" err="1" smtClean="0"/>
              <a:t>yakni</a:t>
            </a:r>
            <a:r>
              <a:rPr lang="es-ES" sz="2000" dirty="0" smtClean="0"/>
              <a:t> </a:t>
            </a:r>
            <a:r>
              <a:rPr lang="es-ES" sz="2000" dirty="0" err="1" smtClean="0"/>
              <a:t>terkait</a:t>
            </a:r>
            <a:r>
              <a:rPr lang="es-ES" sz="2000" dirty="0" smtClean="0"/>
              <a:t> </a:t>
            </a:r>
            <a:r>
              <a:rPr lang="es-ES" sz="2000" dirty="0" err="1" smtClean="0"/>
              <a:t>dengan</a:t>
            </a:r>
            <a:r>
              <a:rPr lang="es-ES" sz="2000" dirty="0" smtClean="0"/>
              <a:t> </a:t>
            </a:r>
            <a:r>
              <a:rPr lang="es-ES" sz="2000" dirty="0" err="1" smtClean="0"/>
              <a:t>penciptaan</a:t>
            </a:r>
            <a:r>
              <a:rPr lang="es-ES" sz="2000" dirty="0" smtClean="0"/>
              <a:t> </a:t>
            </a:r>
            <a:r>
              <a:rPr lang="es-ES" sz="2000" dirty="0" err="1" smtClean="0"/>
              <a:t>lapangan</a:t>
            </a:r>
            <a:r>
              <a:rPr lang="es-ES" sz="2000" dirty="0" smtClean="0"/>
              <a:t> </a:t>
            </a:r>
            <a:r>
              <a:rPr lang="es-ES" sz="2000" dirty="0" err="1" smtClean="0"/>
              <a:t>pekerjaan</a:t>
            </a:r>
            <a:r>
              <a:rPr lang="es-ES" sz="2000" dirty="0" smtClean="0"/>
              <a:t>, </a:t>
            </a:r>
            <a:r>
              <a:rPr lang="es-ES" sz="2000" dirty="0" err="1" smtClean="0"/>
              <a:t>stabilitas</a:t>
            </a:r>
            <a:r>
              <a:rPr lang="es-ES" sz="2000" dirty="0" smtClean="0"/>
              <a:t> </a:t>
            </a:r>
            <a:r>
              <a:rPr lang="es-ES" sz="2000" dirty="0" err="1" smtClean="0"/>
              <a:t>ekonomi</a:t>
            </a:r>
            <a:r>
              <a:rPr lang="es-ES" sz="2000" dirty="0" smtClean="0"/>
              <a:t> </a:t>
            </a:r>
            <a:r>
              <a:rPr lang="es-ES" sz="2000" dirty="0" err="1" smtClean="0"/>
              <a:t>makro</a:t>
            </a:r>
            <a:r>
              <a:rPr lang="es-ES" sz="2000" dirty="0" smtClean="0"/>
              <a:t>, </a:t>
            </a:r>
            <a:r>
              <a:rPr lang="es-ES" sz="2000" dirty="0" err="1" smtClean="0"/>
              <a:t>laju</a:t>
            </a:r>
            <a:r>
              <a:rPr lang="es-ES" sz="2000" dirty="0" smtClean="0"/>
              <a:t> </a:t>
            </a:r>
            <a:r>
              <a:rPr lang="es-ES" sz="2000" dirty="0" err="1" smtClean="0"/>
              <a:t>inflasi</a:t>
            </a:r>
            <a:r>
              <a:rPr lang="es-ES" sz="2000" dirty="0" smtClean="0"/>
              <a:t>, dan </a:t>
            </a:r>
            <a:r>
              <a:rPr lang="es-ES" sz="2000" dirty="0" err="1" smtClean="0"/>
              <a:t>sebagainya</a:t>
            </a:r>
            <a:r>
              <a:rPr lang="es-ES" sz="2000" dirty="0" smtClean="0"/>
              <a:t>. </a:t>
            </a:r>
            <a:endParaRPr lang="en-GB" sz="2000" dirty="0" smtClean="0"/>
          </a:p>
        </p:txBody>
      </p:sp>
    </p:spTree>
    <p:extLst>
      <p:ext uri="{BB962C8B-B14F-4D97-AF65-F5344CB8AC3E}">
        <p14:creationId xmlns:p14="http://schemas.microsoft.com/office/powerpoint/2010/main" val="1826673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620713"/>
            <a:ext cx="8229600" cy="5510212"/>
          </a:xfrm>
        </p:spPr>
        <p:txBody>
          <a:bodyPr/>
          <a:lstStyle/>
          <a:p>
            <a:pPr algn="just" eaLnBrk="1" hangingPunct="1">
              <a:buFont typeface="Wingdings" pitchFamily="2" charset="2"/>
              <a:buNone/>
              <a:defRPr/>
            </a:pPr>
            <a:r>
              <a:rPr lang="id-ID" sz="2800" smtClean="0"/>
              <a:t>  	</a:t>
            </a:r>
            <a:r>
              <a:rPr lang="es-ES" sz="2800" smtClean="0"/>
              <a:t>Anggaran sebagai sebuah kebijakan (yang mengandung alokasi, distribusi dan stabilisasi) bukan sekadar urusan </a:t>
            </a:r>
            <a:r>
              <a:rPr lang="id-ID" sz="2800" smtClean="0"/>
              <a:t>teknis </a:t>
            </a:r>
            <a:r>
              <a:rPr lang="es-ES" sz="2800" smtClean="0"/>
              <a:t>administratif dan manajerial yang sering dikerangkai dengan ilmu akuntansi, melainkan mengandung pilihan ideologi dan sarat dengan keputusan politik (kompromi atas banyak kepentingan para pengambil kebijakan). Pilihan posisi ideologis jelas akan menjadi pandu arah kebijakan anggaran, yakni keberpihakan kepada siapa alokasi, distribusi dan stabilisasi diberikan</a:t>
            </a:r>
            <a:r>
              <a:rPr lang="en-GB" sz="2800" smtClean="0"/>
              <a:t> </a:t>
            </a:r>
          </a:p>
        </p:txBody>
      </p:sp>
    </p:spTree>
    <p:extLst>
      <p:ext uri="{BB962C8B-B14F-4D97-AF65-F5344CB8AC3E}">
        <p14:creationId xmlns:p14="http://schemas.microsoft.com/office/powerpoint/2010/main" val="3297109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7813"/>
            <a:ext cx="8229600" cy="558800"/>
          </a:xfrm>
        </p:spPr>
        <p:txBody>
          <a:bodyPr/>
          <a:lstStyle/>
          <a:p>
            <a:pPr eaLnBrk="1" hangingPunct="1">
              <a:defRPr/>
            </a:pPr>
            <a:r>
              <a:rPr lang="en-US" sz="2800" smtClean="0">
                <a:solidFill>
                  <a:schemeClr val="hlink"/>
                </a:solidFill>
                <a:latin typeface="Arial Narrow" pitchFamily="34" charset="0"/>
              </a:rPr>
              <a:t>PRINSIP-PRINSIP PENGANGGARAN</a:t>
            </a:r>
          </a:p>
        </p:txBody>
      </p:sp>
      <p:sp>
        <p:nvSpPr>
          <p:cNvPr id="72707" name="Rectangle 3"/>
          <p:cNvSpPr>
            <a:spLocks noGrp="1" noChangeArrowheads="1"/>
          </p:cNvSpPr>
          <p:nvPr>
            <p:ph type="body" idx="1"/>
          </p:nvPr>
        </p:nvSpPr>
        <p:spPr>
          <a:xfrm>
            <a:off x="0" y="908050"/>
            <a:ext cx="8915400" cy="5949950"/>
          </a:xfrm>
        </p:spPr>
        <p:txBody>
          <a:bodyPr/>
          <a:lstStyle/>
          <a:p>
            <a:pPr marL="609600" indent="-609600" algn="just" eaLnBrk="1" hangingPunct="1">
              <a:lnSpc>
                <a:spcPct val="80000"/>
              </a:lnSpc>
              <a:defRPr/>
            </a:pPr>
            <a:r>
              <a:rPr lang="en-US" sz="1800" b="1" i="1" smtClean="0">
                <a:solidFill>
                  <a:srgbClr val="FF3300"/>
                </a:solidFill>
                <a:effectLst>
                  <a:outerShdw blurRad="38100" dist="38100" dir="2700000" algn="tl">
                    <a:srgbClr val="FFFFFF"/>
                  </a:outerShdw>
                </a:effectLst>
              </a:rPr>
              <a:t>Demokratis ,</a:t>
            </a:r>
            <a:r>
              <a:rPr lang="en-US" sz="1800" b="1" i="1" smtClean="0"/>
              <a:t> </a:t>
            </a:r>
            <a:r>
              <a:rPr lang="en-US" sz="1800" b="1" smtClean="0"/>
              <a:t>mengandung makna bahwa anggaran negara ( di tingkat Pusat maupun di tingkat Daerah ), baik yang berkaitan dengan pendapatan maupun yang berkaitan dengan pengeluaran haruslah ditetapkan melalui suatu proses yang mengikutsertakan sebanyak mungkin unsur masyarakat, selain harus dibahas dan mendapatkan persetujuan dari lembaga perwakilan rakyat.</a:t>
            </a:r>
          </a:p>
          <a:p>
            <a:pPr marL="609600" indent="-609600" algn="just" eaLnBrk="1" hangingPunct="1">
              <a:lnSpc>
                <a:spcPct val="80000"/>
              </a:lnSpc>
              <a:defRPr/>
            </a:pPr>
            <a:r>
              <a:rPr lang="en-US" sz="1800" b="1" i="1" smtClean="0">
                <a:solidFill>
                  <a:srgbClr val="FF3300"/>
                </a:solidFill>
                <a:effectLst>
                  <a:outerShdw blurRad="38100" dist="38100" dir="2700000" algn="tl">
                    <a:srgbClr val="FFFFFF"/>
                  </a:outerShdw>
                </a:effectLst>
              </a:rPr>
              <a:t>Adil ,</a:t>
            </a:r>
            <a:r>
              <a:rPr lang="en-US" sz="1800" b="1" i="1" smtClean="0"/>
              <a:t> </a:t>
            </a:r>
            <a:r>
              <a:rPr lang="en-US" sz="1800" b="1" smtClean="0"/>
              <a:t>yaitu bahwa anggaran negara haruslah diarahkan secara optimum bagi kepentingan orang banyak dan secara proporsional dialokasikan bagi semua kelompok dalam masyarakat sesuai dengan kebutuhannya.</a:t>
            </a:r>
          </a:p>
          <a:p>
            <a:pPr marL="609600" indent="-609600" algn="just" eaLnBrk="1" hangingPunct="1">
              <a:lnSpc>
                <a:spcPct val="80000"/>
              </a:lnSpc>
              <a:defRPr/>
            </a:pPr>
            <a:r>
              <a:rPr lang="en-US" sz="1800" b="1" i="1" smtClean="0">
                <a:solidFill>
                  <a:srgbClr val="FF3300"/>
                </a:solidFill>
                <a:effectLst>
                  <a:outerShdw blurRad="38100" dist="38100" dir="2700000" algn="tl">
                    <a:srgbClr val="FFFFFF"/>
                  </a:outerShdw>
                </a:effectLst>
              </a:rPr>
              <a:t>Transparan</a:t>
            </a:r>
            <a:r>
              <a:rPr lang="en-US" sz="1800" b="1" i="1" smtClean="0"/>
              <a:t> , </a:t>
            </a:r>
            <a:r>
              <a:rPr lang="en-US" sz="1800" b="1" smtClean="0"/>
              <a:t>yaitu proses perencanaan , pelaksanaan serta pertanggung jawaban anggaran negara harus diketahui tidak saja oleh wakil rakyat , tetapi juga kepada masyarakat umum.</a:t>
            </a:r>
            <a:endParaRPr lang="id-ID" sz="1800" b="1" smtClean="0"/>
          </a:p>
          <a:p>
            <a:pPr marL="609600" indent="-609600" algn="just" eaLnBrk="1" hangingPunct="1">
              <a:lnSpc>
                <a:spcPct val="80000"/>
              </a:lnSpc>
              <a:defRPr/>
            </a:pPr>
            <a:r>
              <a:rPr lang="en-US" sz="1800" b="1" i="1" smtClean="0">
                <a:solidFill>
                  <a:srgbClr val="FF3300"/>
                </a:solidFill>
                <a:effectLst>
                  <a:outerShdw blurRad="38100" dist="38100" dir="2700000" algn="tl">
                    <a:srgbClr val="FFFFFF"/>
                  </a:outerShdw>
                </a:effectLst>
              </a:rPr>
              <a:t>Bermoral tinggi</a:t>
            </a:r>
            <a:r>
              <a:rPr lang="en-US" sz="1800" b="1" i="1" smtClean="0"/>
              <a:t> , </a:t>
            </a:r>
            <a:r>
              <a:rPr lang="en-US" sz="1800" b="1" smtClean="0"/>
              <a:t>yaitu bahwa dalam mengelola anggaran negara pemerintah tidak hanya berpegang pada peraturan perundangan yang berlaku melainkan haruslah senantiasa mengacu pada etika dan moral yang tinggi.</a:t>
            </a:r>
            <a:endParaRPr lang="es-ES" sz="1800" b="1" smtClean="0"/>
          </a:p>
          <a:p>
            <a:pPr marL="609600" indent="-609600" algn="just" eaLnBrk="1" hangingPunct="1">
              <a:lnSpc>
                <a:spcPct val="80000"/>
              </a:lnSpc>
              <a:defRPr/>
            </a:pPr>
            <a:r>
              <a:rPr lang="es-ES" sz="1800" b="1" i="1" smtClean="0">
                <a:solidFill>
                  <a:srgbClr val="FF3300"/>
                </a:solidFill>
                <a:effectLst>
                  <a:outerShdw blurRad="38100" dist="38100" dir="2700000" algn="tl">
                    <a:srgbClr val="FFFFFF"/>
                  </a:outerShdw>
                </a:effectLst>
              </a:rPr>
              <a:t>Berhati – hati</a:t>
            </a:r>
            <a:r>
              <a:rPr lang="es-ES" sz="1800" b="1" i="1" smtClean="0"/>
              <a:t> , </a:t>
            </a:r>
            <a:r>
              <a:rPr lang="es-ES" sz="1800" b="1" smtClean="0"/>
              <a:t>pengelolaan anggaran negara haris pula dilakukan secara berhati – hati karena sumberdaya berada pada jumlah yang terbatas dan mahal harganya. </a:t>
            </a:r>
            <a:r>
              <a:rPr lang="en-US" sz="1800" b="1" smtClean="0"/>
              <a:t>Hal ini semakin penting terasa jika dikaitkan dengan unsur hutang negara.</a:t>
            </a:r>
          </a:p>
          <a:p>
            <a:pPr marL="609600" indent="-609600" algn="just" eaLnBrk="1" hangingPunct="1">
              <a:lnSpc>
                <a:spcPct val="80000"/>
              </a:lnSpc>
              <a:defRPr/>
            </a:pPr>
            <a:r>
              <a:rPr lang="en-US" sz="1800" b="1" i="1" smtClean="0">
                <a:solidFill>
                  <a:srgbClr val="FF3300"/>
                </a:solidFill>
                <a:effectLst>
                  <a:outerShdw blurRad="38100" dist="38100" dir="2700000" algn="tl">
                    <a:srgbClr val="FFFFFF"/>
                  </a:outerShdw>
                </a:effectLst>
              </a:rPr>
              <a:t>Akuntabel</a:t>
            </a:r>
            <a:r>
              <a:rPr lang="en-US" sz="1800" b="1" i="1" smtClean="0"/>
              <a:t> , </a:t>
            </a:r>
            <a:r>
              <a:rPr lang="en-US" sz="1800" b="1" smtClean="0"/>
              <a:t>yaitu bahwa pengelolaan keuangan negara haruslah dapat dipertanggung jawabkan setiap saat secara intern maupun ekstern kepada rakyat</a:t>
            </a:r>
          </a:p>
        </p:txBody>
      </p:sp>
    </p:spTree>
    <p:extLst>
      <p:ext uri="{BB962C8B-B14F-4D97-AF65-F5344CB8AC3E}">
        <p14:creationId xmlns:p14="http://schemas.microsoft.com/office/powerpoint/2010/main" val="2307440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ppt_w</p:attrName>
                                        </p:attrNameLst>
                                      </p:cBhvr>
                                      <p:tavLst>
                                        <p:tav tm="0">
                                          <p:val>
                                            <p:fltVal val="0"/>
                                          </p:val>
                                        </p:tav>
                                        <p:tav tm="100000">
                                          <p:val>
                                            <p:strVal val="#ppt_w"/>
                                          </p:val>
                                        </p:tav>
                                      </p:tavLst>
                                    </p:anim>
                                    <p:anim calcmode="lin" valueType="num">
                                      <p:cBhvr>
                                        <p:cTn id="8" dur="500" fill="hold"/>
                                        <p:tgtEl>
                                          <p:spTgt spid="727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2707">
                                            <p:txEl>
                                              <p:pRg st="0" end="0"/>
                                            </p:txEl>
                                          </p:spTgt>
                                        </p:tgtEl>
                                        <p:attrNameLst>
                                          <p:attrName>style.visibility</p:attrName>
                                        </p:attrNameLst>
                                      </p:cBhvr>
                                      <p:to>
                                        <p:strVal val="visible"/>
                                      </p:to>
                                    </p:set>
                                    <p:anim calcmode="lin" valueType="num">
                                      <p:cBhvr>
                                        <p:cTn id="13"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2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2707">
                                            <p:txEl>
                                              <p:pRg st="1" end="1"/>
                                            </p:txEl>
                                          </p:spTgt>
                                        </p:tgtEl>
                                        <p:attrNameLst>
                                          <p:attrName>style.visibility</p:attrName>
                                        </p:attrNameLst>
                                      </p:cBhvr>
                                      <p:to>
                                        <p:strVal val="visible"/>
                                      </p:to>
                                    </p:set>
                                    <p:anim calcmode="lin" valueType="num">
                                      <p:cBhvr>
                                        <p:cTn id="19" dur="500" fill="hold"/>
                                        <p:tgtEl>
                                          <p:spTgt spid="7270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27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2707">
                                            <p:txEl>
                                              <p:pRg st="2" end="2"/>
                                            </p:txEl>
                                          </p:spTgt>
                                        </p:tgtEl>
                                        <p:attrNameLst>
                                          <p:attrName>style.visibility</p:attrName>
                                        </p:attrNameLst>
                                      </p:cBhvr>
                                      <p:to>
                                        <p:strVal val="visible"/>
                                      </p:to>
                                    </p:set>
                                    <p:anim calcmode="lin" valueType="num">
                                      <p:cBhvr>
                                        <p:cTn id="25" dur="500" fill="hold"/>
                                        <p:tgtEl>
                                          <p:spTgt spid="7270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27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2707">
                                            <p:txEl>
                                              <p:pRg st="3" end="3"/>
                                            </p:txEl>
                                          </p:spTgt>
                                        </p:tgtEl>
                                        <p:attrNameLst>
                                          <p:attrName>style.visibility</p:attrName>
                                        </p:attrNameLst>
                                      </p:cBhvr>
                                      <p:to>
                                        <p:strVal val="visible"/>
                                      </p:to>
                                    </p:set>
                                    <p:anim calcmode="lin" valueType="num">
                                      <p:cBhvr>
                                        <p:cTn id="31" dur="500" fill="hold"/>
                                        <p:tgtEl>
                                          <p:spTgt spid="7270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27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2707">
                                            <p:txEl>
                                              <p:pRg st="4" end="4"/>
                                            </p:txEl>
                                          </p:spTgt>
                                        </p:tgtEl>
                                        <p:attrNameLst>
                                          <p:attrName>style.visibility</p:attrName>
                                        </p:attrNameLst>
                                      </p:cBhvr>
                                      <p:to>
                                        <p:strVal val="visible"/>
                                      </p:to>
                                    </p:set>
                                    <p:anim calcmode="lin" valueType="num">
                                      <p:cBhvr>
                                        <p:cTn id="37" dur="500" fill="hold"/>
                                        <p:tgtEl>
                                          <p:spTgt spid="7270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7270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2707">
                                            <p:txEl>
                                              <p:pRg st="5" end="5"/>
                                            </p:txEl>
                                          </p:spTgt>
                                        </p:tgtEl>
                                        <p:attrNameLst>
                                          <p:attrName>style.visibility</p:attrName>
                                        </p:attrNameLst>
                                      </p:cBhvr>
                                      <p:to>
                                        <p:strVal val="visible"/>
                                      </p:to>
                                    </p:set>
                                    <p:anim calcmode="lin" valueType="num">
                                      <p:cBhvr>
                                        <p:cTn id="43" dur="500" fill="hold"/>
                                        <p:tgtEl>
                                          <p:spTgt spid="72707">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7270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11066</TotalTime>
  <Words>3347</Words>
  <Application>Microsoft Office PowerPoint</Application>
  <PresentationFormat>On-screen Show (4:3)</PresentationFormat>
  <Paragraphs>536</Paragraphs>
  <Slides>60</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Diseño predeterminado</vt:lpstr>
      <vt:lpstr>Document</vt:lpstr>
      <vt:lpstr>DASAR-DASAR PENGANGGARAN KINERJA</vt:lpstr>
      <vt:lpstr>PowerPoint Presentation</vt:lpstr>
      <vt:lpstr>PowerPoint Presentation</vt:lpstr>
      <vt:lpstr>Sesi 1</vt:lpstr>
      <vt:lpstr>Anggaran &amp; Penganggaaran</vt:lpstr>
      <vt:lpstr>Fungsi Anggaran</vt:lpstr>
      <vt:lpstr>PowerPoint Presentation</vt:lpstr>
      <vt:lpstr>PowerPoint Presentation</vt:lpstr>
      <vt:lpstr>PRINSIP-PRINSIP PENGANGGARAN</vt:lpstr>
      <vt:lpstr>Tolok Ukur Kinerja</vt:lpstr>
      <vt:lpstr>ANGGARAN KINERJA</vt:lpstr>
      <vt:lpstr>Tolok Ukur Pelayanan</vt:lpstr>
      <vt:lpstr>Prinsip – prinsip Penyusunan APBD</vt:lpstr>
      <vt:lpstr>PowerPoint Presentation</vt:lpstr>
      <vt:lpstr>PowerPoint Presentation</vt:lpstr>
      <vt:lpstr>PowerPoint Presentation</vt:lpstr>
      <vt:lpstr>Sesi 3</vt:lpstr>
      <vt:lpstr>Instruksi Praktek/Simulasi</vt:lpstr>
      <vt:lpstr>KELEMAHAN PROSES PERENCANAAN PROGRAM</vt:lpstr>
      <vt:lpstr>KELEMAHAN PROSES PERENCANAAN ANGGARAN</vt:lpstr>
      <vt:lpstr>KELEMAHAN  PERENCANAAN &amp; ANGGARAN</vt:lpstr>
      <vt:lpstr>Analisis Kinerja dalam Penganggaran Program/Kegiatan </vt:lpstr>
      <vt:lpstr>Contoh Format Analisis Kinerja Program/Kegiatan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Substansi RKA-SKPD (Pasal 94)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Bagaimanakah proses penyusunan RKA SKPD ?</vt:lpstr>
      <vt:lpstr>Alur Pengerjaan RKA SKPD</vt:lpstr>
      <vt:lpstr>Pengisian RKA-SKPD</vt:lpstr>
      <vt:lpstr>Formulir SKPD dan Cara Pengisian</vt:lpstr>
      <vt:lpstr>Bagan Alir RKA PPKD</vt:lpstr>
      <vt:lpstr>Tata Cara Penyusunan Kode Rekening</vt:lpstr>
      <vt:lpstr>Klasifikasi Anggaran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RKA Sampang</dc:title>
  <dc:creator>Prof. Dr. Ferry Prasetya</dc:creator>
  <cp:lastModifiedBy>Madekhan</cp:lastModifiedBy>
  <cp:revision>851</cp:revision>
  <dcterms:created xsi:type="dcterms:W3CDTF">2010-05-23T14:28:12Z</dcterms:created>
  <dcterms:modified xsi:type="dcterms:W3CDTF">2013-09-12T08:24:05Z</dcterms:modified>
</cp:coreProperties>
</file>