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4CB35-842A-4A29-96DF-A37046353E82}" type="datetimeFigureOut">
              <a:rPr lang="id-ID" smtClean="0"/>
              <a:t>11/09/2013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72012-DB17-4043-B3E0-55C3C4E4615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12500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4CB35-842A-4A29-96DF-A37046353E82}" type="datetimeFigureOut">
              <a:rPr lang="id-ID" smtClean="0"/>
              <a:t>11/09/2013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72012-DB17-4043-B3E0-55C3C4E4615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23393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4CB35-842A-4A29-96DF-A37046353E82}" type="datetimeFigureOut">
              <a:rPr lang="id-ID" smtClean="0"/>
              <a:t>11/09/2013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72012-DB17-4043-B3E0-55C3C4E4615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083657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495800"/>
          </a:xfrm>
        </p:spPr>
        <p:txBody>
          <a:bodyPr/>
          <a:lstStyle/>
          <a:p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248400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FF406912-9363-44B9-9DF5-B20B87B258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282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4CB35-842A-4A29-96DF-A37046353E82}" type="datetimeFigureOut">
              <a:rPr lang="id-ID" smtClean="0"/>
              <a:t>11/09/2013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72012-DB17-4043-B3E0-55C3C4E4615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4254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4CB35-842A-4A29-96DF-A37046353E82}" type="datetimeFigureOut">
              <a:rPr lang="id-ID" smtClean="0"/>
              <a:t>11/09/2013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72012-DB17-4043-B3E0-55C3C4E4615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00161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4CB35-842A-4A29-96DF-A37046353E82}" type="datetimeFigureOut">
              <a:rPr lang="id-ID" smtClean="0"/>
              <a:t>11/09/2013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72012-DB17-4043-B3E0-55C3C4E4615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4733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4CB35-842A-4A29-96DF-A37046353E82}" type="datetimeFigureOut">
              <a:rPr lang="id-ID" smtClean="0"/>
              <a:t>11/09/2013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72012-DB17-4043-B3E0-55C3C4E4615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63289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4CB35-842A-4A29-96DF-A37046353E82}" type="datetimeFigureOut">
              <a:rPr lang="id-ID" smtClean="0"/>
              <a:t>11/09/2013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72012-DB17-4043-B3E0-55C3C4E4615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63830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4CB35-842A-4A29-96DF-A37046353E82}" type="datetimeFigureOut">
              <a:rPr lang="id-ID" smtClean="0"/>
              <a:t>11/09/2013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72012-DB17-4043-B3E0-55C3C4E4615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29796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4CB35-842A-4A29-96DF-A37046353E82}" type="datetimeFigureOut">
              <a:rPr lang="id-ID" smtClean="0"/>
              <a:t>11/09/2013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72012-DB17-4043-B3E0-55C3C4E4615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36220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4CB35-842A-4A29-96DF-A37046353E82}" type="datetimeFigureOut">
              <a:rPr lang="id-ID" smtClean="0"/>
              <a:t>11/09/2013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72012-DB17-4043-B3E0-55C3C4E4615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22347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4CB35-842A-4A29-96DF-A37046353E82}" type="datetimeFigureOut">
              <a:rPr lang="id-ID" smtClean="0"/>
              <a:t>11/09/2013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172012-DB17-4043-B3E0-55C3C4E4615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85939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Konsistensi Antar Dokumen Perencanaan dan Penganggaran Daerah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58374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06EE8-CE7F-486F-B693-B2E0763B8612}" type="slidenum">
              <a:rPr lang="en-US"/>
              <a:pPr/>
              <a:t>2</a:t>
            </a:fld>
            <a:endParaRPr lang="en-US"/>
          </a:p>
        </p:txBody>
      </p:sp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382000" cy="685800"/>
          </a:xfrm>
          <a:solidFill>
            <a:schemeClr val="bg2"/>
          </a:solidFill>
        </p:spPr>
        <p:txBody>
          <a:bodyPr/>
          <a:lstStyle/>
          <a:p>
            <a:r>
              <a:rPr lang="en-US" sz="3200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pperplate Gothic Bold" pitchFamily="34" charset="0"/>
              </a:rPr>
              <a:t>Kebijakan perencanaan</a:t>
            </a:r>
            <a:r>
              <a:rPr lang="en-US" sz="3200" b="1" u="sng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pperplate Gothic Bold" pitchFamily="34" charset="0"/>
              </a:rPr>
              <a:t> </a:t>
            </a:r>
          </a:p>
        </p:txBody>
      </p:sp>
      <p:graphicFrame>
        <p:nvGraphicFramePr>
          <p:cNvPr id="81990" name="Group 70"/>
          <p:cNvGraphicFramePr>
            <a:graphicFrameLocks noGrp="1"/>
          </p:cNvGraphicFramePr>
          <p:nvPr>
            <p:ph type="tbl" idx="1"/>
          </p:nvPr>
        </p:nvGraphicFramePr>
        <p:xfrm>
          <a:off x="457200" y="1219200"/>
          <a:ext cx="8382000" cy="4764090"/>
        </p:xfrm>
        <a:graphic>
          <a:graphicData uri="http://schemas.openxmlformats.org/drawingml/2006/table">
            <a:tbl>
              <a:tblPr/>
              <a:tblGrid>
                <a:gridCol w="4151313"/>
                <a:gridCol w="4230687"/>
              </a:tblGrid>
              <a:tr h="914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NASIONAL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5000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DAERAH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855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RPJP NAS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RPJP Daerah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9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RPJM NAS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RPJM Daerah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9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RENSTRA K/L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RENSTRA SKPD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9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RKP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RKP Daerah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4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RENJA K/L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  <a:cs typeface="Arial" charset="0"/>
                        </a:rPr>
                        <a:t>RENJA SKPD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1991" name="Oval 71"/>
          <p:cNvSpPr>
            <a:spLocks noChangeArrowheads="1"/>
          </p:cNvSpPr>
          <p:nvPr/>
        </p:nvSpPr>
        <p:spPr bwMode="auto">
          <a:xfrm>
            <a:off x="4343400" y="2362200"/>
            <a:ext cx="533400" cy="45720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/>
              <a:t>1</a:t>
            </a:r>
          </a:p>
        </p:txBody>
      </p:sp>
      <p:sp>
        <p:nvSpPr>
          <p:cNvPr id="81992" name="Oval 72"/>
          <p:cNvSpPr>
            <a:spLocks noChangeArrowheads="1"/>
          </p:cNvSpPr>
          <p:nvPr/>
        </p:nvSpPr>
        <p:spPr bwMode="auto">
          <a:xfrm>
            <a:off x="4343400" y="3124200"/>
            <a:ext cx="533400" cy="45720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/>
              <a:t>2</a:t>
            </a:r>
          </a:p>
        </p:txBody>
      </p:sp>
      <p:sp>
        <p:nvSpPr>
          <p:cNvPr id="81993" name="Oval 73"/>
          <p:cNvSpPr>
            <a:spLocks noChangeArrowheads="1"/>
          </p:cNvSpPr>
          <p:nvPr/>
        </p:nvSpPr>
        <p:spPr bwMode="auto">
          <a:xfrm>
            <a:off x="4343400" y="3886200"/>
            <a:ext cx="533400" cy="45720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/>
              <a:t>3</a:t>
            </a:r>
          </a:p>
        </p:txBody>
      </p:sp>
      <p:sp>
        <p:nvSpPr>
          <p:cNvPr id="81994" name="Oval 74"/>
          <p:cNvSpPr>
            <a:spLocks noChangeArrowheads="1"/>
          </p:cNvSpPr>
          <p:nvPr/>
        </p:nvSpPr>
        <p:spPr bwMode="auto">
          <a:xfrm>
            <a:off x="4343400" y="4648200"/>
            <a:ext cx="533400" cy="45720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/>
              <a:t>4</a:t>
            </a:r>
          </a:p>
        </p:txBody>
      </p:sp>
      <p:sp>
        <p:nvSpPr>
          <p:cNvPr id="81995" name="Oval 75"/>
          <p:cNvSpPr>
            <a:spLocks noChangeArrowheads="1"/>
          </p:cNvSpPr>
          <p:nvPr/>
        </p:nvSpPr>
        <p:spPr bwMode="auto">
          <a:xfrm>
            <a:off x="4343400" y="5410200"/>
            <a:ext cx="533400" cy="45720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200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637128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1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" dur="3000"/>
                                        <p:tgtEl>
                                          <p:spTgt spid="81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7" dur="3000"/>
                                        <p:tgtEl>
                                          <p:spTgt spid="81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81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7" dur="3000"/>
                                        <p:tgtEl>
                                          <p:spTgt spid="81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2" dur="3000"/>
                                        <p:tgtEl>
                                          <p:spTgt spid="81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91" grpId="0" animBg="1"/>
      <p:bldP spid="81992" grpId="0" animBg="1"/>
      <p:bldP spid="81993" grpId="0" animBg="1"/>
      <p:bldP spid="81994" grpId="0" animBg="1"/>
      <p:bldP spid="8199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CDF05-B4EA-4E6A-91FA-2C9BFA21B27F}" type="slidenum">
              <a:rPr lang="en-US"/>
              <a:pPr/>
              <a:t>3</a:t>
            </a:fld>
            <a:endParaRPr lang="en-US"/>
          </a:p>
        </p:txBody>
      </p:sp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458200" cy="838200"/>
          </a:xfrm>
          <a:solidFill>
            <a:schemeClr val="bg1"/>
          </a:solidFill>
        </p:spPr>
        <p:txBody>
          <a:bodyPr/>
          <a:lstStyle/>
          <a:p>
            <a:r>
              <a:rPr lang="en-US" sz="3200" b="1">
                <a:solidFill>
                  <a:srgbClr val="FF3300"/>
                </a:solidFill>
                <a:latin typeface="Copperplate Gothic Bold" pitchFamily="34" charset="0"/>
              </a:rPr>
              <a:t>Dokumen RPJP</a:t>
            </a:r>
          </a:p>
        </p:txBody>
      </p:sp>
      <p:graphicFrame>
        <p:nvGraphicFramePr>
          <p:cNvPr id="82993" name="Group 49"/>
          <p:cNvGraphicFramePr>
            <a:graphicFrameLocks noGrp="1"/>
          </p:cNvGraphicFramePr>
          <p:nvPr>
            <p:ph type="tbl" idx="1"/>
          </p:nvPr>
        </p:nvGraphicFramePr>
        <p:xfrm>
          <a:off x="381000" y="1600200"/>
          <a:ext cx="8382000" cy="4419600"/>
        </p:xfrm>
        <a:graphic>
          <a:graphicData uri="http://schemas.openxmlformats.org/drawingml/2006/table">
            <a:tbl>
              <a:tblPr/>
              <a:tblGrid>
                <a:gridCol w="4191000"/>
                <a:gridCol w="4191000"/>
              </a:tblGrid>
              <a:tr h="641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NASIONAL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DAERAH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3778250">
                <a:tc>
                  <a:txBody>
                    <a:bodyPr/>
                    <a:lstStyle/>
                    <a:p>
                      <a:pPr marL="461963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</a:t>
                      </a:r>
                    </a:p>
                    <a:p>
                      <a:pPr marL="1052513" marR="0" lvl="1" indent="-3635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Visi</a:t>
                      </a:r>
                    </a:p>
                    <a:p>
                      <a:pPr marL="1052513" marR="0" lvl="1" indent="-3635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Misi</a:t>
                      </a:r>
                    </a:p>
                    <a:p>
                      <a:pPr marL="1052513" marR="0" lvl="1" indent="-3635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Arah Pembangunan Nasional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marR="0" lvl="0" indent="-508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    </a:t>
                      </a:r>
                    </a:p>
                    <a:p>
                      <a:pPr marL="995363" marR="0" lvl="1" indent="-419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Visi</a:t>
                      </a:r>
                    </a:p>
                    <a:p>
                      <a:pPr marL="995363" marR="0" lvl="1" indent="-419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Misi</a:t>
                      </a:r>
                    </a:p>
                    <a:p>
                      <a:pPr marL="995363" marR="0" lvl="1" indent="-419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Char char="–"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ahoma" pitchFamily="34" charset="0"/>
                          <a:cs typeface="Arial" charset="0"/>
                        </a:rPr>
                        <a:t>Arah Pembangunan Daerah</a:t>
                      </a:r>
                    </a:p>
                    <a:p>
                      <a:pPr marL="995363" marR="0" lvl="1" indent="-4191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ahoma" pitchFamily="34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1021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A2506-9B63-45C5-AED5-46822CE546B1}" type="slidenum">
              <a:rPr lang="en-US"/>
              <a:pPr/>
              <a:t>4</a:t>
            </a:fld>
            <a:endParaRPr lang="en-US"/>
          </a:p>
        </p:txBody>
      </p:sp>
      <p:sp>
        <p:nvSpPr>
          <p:cNvPr id="329730" name="Line 2"/>
          <p:cNvSpPr>
            <a:spLocks noChangeShapeType="1"/>
          </p:cNvSpPr>
          <p:nvPr/>
        </p:nvSpPr>
        <p:spPr bwMode="auto">
          <a:xfrm>
            <a:off x="2489200" y="5314950"/>
            <a:ext cx="1588" cy="5651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329731" name="Line 3"/>
          <p:cNvSpPr>
            <a:spLocks noChangeShapeType="1"/>
          </p:cNvSpPr>
          <p:nvPr/>
        </p:nvSpPr>
        <p:spPr bwMode="auto">
          <a:xfrm flipH="1">
            <a:off x="4545013" y="4622800"/>
            <a:ext cx="1587" cy="228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329732" name="Line 4"/>
          <p:cNvSpPr>
            <a:spLocks noChangeShapeType="1"/>
          </p:cNvSpPr>
          <p:nvPr/>
        </p:nvSpPr>
        <p:spPr bwMode="auto">
          <a:xfrm flipH="1">
            <a:off x="4533900" y="5410200"/>
            <a:ext cx="1588" cy="228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329733" name="Line 5"/>
          <p:cNvSpPr>
            <a:spLocks noChangeShapeType="1"/>
          </p:cNvSpPr>
          <p:nvPr/>
        </p:nvSpPr>
        <p:spPr bwMode="auto">
          <a:xfrm flipH="1">
            <a:off x="4533900" y="6019800"/>
            <a:ext cx="1588" cy="228600"/>
          </a:xfrm>
          <a:prstGeom prst="line">
            <a:avLst/>
          </a:prstGeom>
          <a:noFill/>
          <a:ln w="1270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329734" name="Rectangle 6"/>
          <p:cNvSpPr>
            <a:spLocks noChangeArrowheads="1"/>
          </p:cNvSpPr>
          <p:nvPr/>
        </p:nvSpPr>
        <p:spPr bwMode="auto">
          <a:xfrm>
            <a:off x="3175000" y="2222500"/>
            <a:ext cx="2743200" cy="1905000"/>
          </a:xfrm>
          <a:prstGeom prst="rect">
            <a:avLst/>
          </a:prstGeom>
          <a:solidFill>
            <a:schemeClr val="accent2"/>
          </a:solidFill>
          <a:ln w="9525">
            <a:solidFill>
              <a:srgbClr val="FFFF00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329735" name="Rectangle 7"/>
          <p:cNvSpPr>
            <a:spLocks noChangeArrowheads="1"/>
          </p:cNvSpPr>
          <p:nvPr/>
        </p:nvSpPr>
        <p:spPr bwMode="auto">
          <a:xfrm>
            <a:off x="457200" y="192088"/>
            <a:ext cx="8229600" cy="563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lbertus" pitchFamily="34" charset="0"/>
              </a:rPr>
              <a:t>SINKRONISASI PENYUSUNAN RANCANGAN APBD </a:t>
            </a:r>
            <a:br>
              <a:rPr 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lbertus" pitchFamily="34" charset="0"/>
              </a:rPr>
            </a:br>
            <a:r>
              <a:rPr 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lbertus" pitchFamily="34" charset="0"/>
              </a:rPr>
              <a:t>(UU 17/2003, UU 25/2004 UU 32/2004, UU 33/2004)</a:t>
            </a:r>
          </a:p>
        </p:txBody>
      </p:sp>
      <p:sp>
        <p:nvSpPr>
          <p:cNvPr id="329736" name="Rectangle 8"/>
          <p:cNvSpPr>
            <a:spLocks noChangeArrowheads="1"/>
          </p:cNvSpPr>
          <p:nvPr/>
        </p:nvSpPr>
        <p:spPr bwMode="auto">
          <a:xfrm>
            <a:off x="4000500" y="1003300"/>
            <a:ext cx="1143000" cy="457200"/>
          </a:xfrm>
          <a:prstGeom prst="rect">
            <a:avLst/>
          </a:prstGeom>
          <a:solidFill>
            <a:srgbClr val="ECECEC"/>
          </a:solidFill>
          <a:ln w="9525" algn="ctr">
            <a:solidFill>
              <a:srgbClr val="FF3300"/>
            </a:solidFill>
            <a:miter lim="800000"/>
            <a:headEnd/>
            <a:tailEnd/>
          </a:ln>
          <a:effectLst>
            <a:prstShdw prst="shdw17" dist="17961" dir="2700000">
              <a:srgbClr val="FF3300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/>
            <a:r>
              <a:rPr lang="en-US" sz="1600" b="1">
                <a:latin typeface="Albertus" pitchFamily="34" charset="0"/>
              </a:rPr>
              <a:t>RPJMD</a:t>
            </a:r>
          </a:p>
        </p:txBody>
      </p:sp>
      <p:sp>
        <p:nvSpPr>
          <p:cNvPr id="329737" name="Rectangle 9"/>
          <p:cNvSpPr>
            <a:spLocks noChangeArrowheads="1"/>
          </p:cNvSpPr>
          <p:nvPr/>
        </p:nvSpPr>
        <p:spPr bwMode="auto">
          <a:xfrm>
            <a:off x="1866900" y="1612900"/>
            <a:ext cx="1143000" cy="457200"/>
          </a:xfrm>
          <a:prstGeom prst="rect">
            <a:avLst/>
          </a:prstGeom>
          <a:solidFill>
            <a:srgbClr val="ECECEC"/>
          </a:solidFill>
          <a:ln w="9525">
            <a:solidFill>
              <a:srgbClr val="FF3300"/>
            </a:solidFill>
            <a:miter lim="800000"/>
            <a:headEnd/>
            <a:tailEnd/>
          </a:ln>
          <a:effectLst>
            <a:prstShdw prst="shdw17" dist="17961" dir="2700000">
              <a:srgbClr val="FF3300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/>
            <a:r>
              <a:rPr lang="en-US" sz="1600" b="1">
                <a:latin typeface="Albertus" pitchFamily="34" charset="0"/>
              </a:rPr>
              <a:t>Renstra</a:t>
            </a:r>
          </a:p>
          <a:p>
            <a:pPr algn="ctr"/>
            <a:r>
              <a:rPr lang="en-US" sz="1600" b="1">
                <a:latin typeface="Albertus" pitchFamily="34" charset="0"/>
              </a:rPr>
              <a:t>SKPD</a:t>
            </a:r>
          </a:p>
        </p:txBody>
      </p:sp>
      <p:sp>
        <p:nvSpPr>
          <p:cNvPr id="329738" name="Rectangle 10"/>
          <p:cNvSpPr>
            <a:spLocks noChangeArrowheads="1"/>
          </p:cNvSpPr>
          <p:nvPr/>
        </p:nvSpPr>
        <p:spPr bwMode="auto">
          <a:xfrm>
            <a:off x="1866900" y="2451100"/>
            <a:ext cx="1143000" cy="457200"/>
          </a:xfrm>
          <a:prstGeom prst="rect">
            <a:avLst/>
          </a:prstGeom>
          <a:solidFill>
            <a:srgbClr val="ECECEC"/>
          </a:solidFill>
          <a:ln w="9525" algn="ctr">
            <a:solidFill>
              <a:srgbClr val="FF3300"/>
            </a:solidFill>
            <a:miter lim="800000"/>
            <a:headEnd/>
            <a:tailEnd/>
          </a:ln>
          <a:effectLst>
            <a:prstShdw prst="shdw17" dist="17961" dir="2700000">
              <a:srgbClr val="FF3300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/>
            <a:r>
              <a:rPr lang="en-US" sz="1600" b="1">
                <a:solidFill>
                  <a:schemeClr val="bg2"/>
                </a:solidFill>
                <a:latin typeface="Albertus" pitchFamily="34" charset="0"/>
              </a:rPr>
              <a:t>Renja</a:t>
            </a:r>
          </a:p>
          <a:p>
            <a:pPr algn="ctr"/>
            <a:r>
              <a:rPr lang="en-US" sz="1600" b="1">
                <a:latin typeface="Albertus" pitchFamily="34" charset="0"/>
              </a:rPr>
              <a:t>SKPD</a:t>
            </a:r>
          </a:p>
        </p:txBody>
      </p:sp>
      <p:sp>
        <p:nvSpPr>
          <p:cNvPr id="329739" name="Rectangle 11"/>
          <p:cNvSpPr>
            <a:spLocks noChangeArrowheads="1"/>
          </p:cNvSpPr>
          <p:nvPr/>
        </p:nvSpPr>
        <p:spPr bwMode="auto">
          <a:xfrm>
            <a:off x="4000500" y="2451100"/>
            <a:ext cx="1143000" cy="457200"/>
          </a:xfrm>
          <a:prstGeom prst="rect">
            <a:avLst/>
          </a:prstGeom>
          <a:solidFill>
            <a:srgbClr val="ECECEC"/>
          </a:solidFill>
          <a:ln w="9525" algn="ctr">
            <a:solidFill>
              <a:srgbClr val="FF3300"/>
            </a:solidFill>
            <a:miter lim="800000"/>
            <a:headEnd/>
            <a:tailEnd/>
          </a:ln>
          <a:effectLst>
            <a:prstShdw prst="shdw17" dist="17961" dir="2700000">
              <a:srgbClr val="FF3300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/>
            <a:r>
              <a:rPr lang="en-US" sz="1600" b="1">
                <a:latin typeface="Albertus" pitchFamily="34" charset="0"/>
              </a:rPr>
              <a:t>RKPD</a:t>
            </a:r>
          </a:p>
        </p:txBody>
      </p:sp>
      <p:sp>
        <p:nvSpPr>
          <p:cNvPr id="329740" name="Rectangle 12"/>
          <p:cNvSpPr>
            <a:spLocks noChangeArrowheads="1"/>
          </p:cNvSpPr>
          <p:nvPr/>
        </p:nvSpPr>
        <p:spPr bwMode="auto">
          <a:xfrm>
            <a:off x="3238500" y="3365500"/>
            <a:ext cx="1143000" cy="457200"/>
          </a:xfrm>
          <a:prstGeom prst="rect">
            <a:avLst/>
          </a:prstGeom>
          <a:solidFill>
            <a:srgbClr val="ECECEC"/>
          </a:solidFill>
          <a:ln w="9525" algn="ctr">
            <a:solidFill>
              <a:srgbClr val="FF3300"/>
            </a:solidFill>
            <a:miter lim="800000"/>
            <a:headEnd/>
            <a:tailEnd/>
          </a:ln>
          <a:effectLst>
            <a:prstShdw prst="shdw17" dist="17961" dir="2700000">
              <a:srgbClr val="FF3300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/>
            <a:r>
              <a:rPr lang="en-US" sz="1600" b="1">
                <a:latin typeface="Albertus" pitchFamily="34" charset="0"/>
              </a:rPr>
              <a:t>KUA</a:t>
            </a:r>
          </a:p>
        </p:txBody>
      </p:sp>
      <p:sp>
        <p:nvSpPr>
          <p:cNvPr id="329741" name="Rectangle 13"/>
          <p:cNvSpPr>
            <a:spLocks noChangeArrowheads="1"/>
          </p:cNvSpPr>
          <p:nvPr/>
        </p:nvSpPr>
        <p:spPr bwMode="auto">
          <a:xfrm>
            <a:off x="4686300" y="3365500"/>
            <a:ext cx="1143000" cy="457200"/>
          </a:xfrm>
          <a:prstGeom prst="rect">
            <a:avLst/>
          </a:prstGeom>
          <a:solidFill>
            <a:srgbClr val="ECECEC"/>
          </a:solidFill>
          <a:ln w="9525" algn="ctr">
            <a:solidFill>
              <a:srgbClr val="FF3300"/>
            </a:solidFill>
            <a:miter lim="800000"/>
            <a:headEnd/>
            <a:tailEnd/>
          </a:ln>
          <a:effectLst>
            <a:prstShdw prst="shdw17" dist="17961" dir="2700000">
              <a:srgbClr val="FF3300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/>
            <a:r>
              <a:rPr lang="en-US" sz="1600" b="1">
                <a:latin typeface="Albertus" pitchFamily="34" charset="0"/>
              </a:rPr>
              <a:t>PPAS</a:t>
            </a:r>
          </a:p>
        </p:txBody>
      </p:sp>
      <p:sp>
        <p:nvSpPr>
          <p:cNvPr id="329742" name="AutoShape 14"/>
          <p:cNvSpPr>
            <a:spLocks noChangeArrowheads="1"/>
          </p:cNvSpPr>
          <p:nvPr/>
        </p:nvSpPr>
        <p:spPr bwMode="auto">
          <a:xfrm>
            <a:off x="3962400" y="4914900"/>
            <a:ext cx="1143000" cy="533400"/>
          </a:xfrm>
          <a:prstGeom prst="roundRect">
            <a:avLst>
              <a:gd name="adj" fmla="val 16667"/>
            </a:avLst>
          </a:prstGeom>
          <a:solidFill>
            <a:srgbClr val="66FF33"/>
          </a:solidFill>
          <a:ln w="9525">
            <a:solidFill>
              <a:srgbClr val="FFFF00"/>
            </a:solidFill>
            <a:round/>
            <a:headEnd/>
            <a:tailEnd/>
          </a:ln>
          <a:effectLst>
            <a:prstShdw prst="shdw13" dist="53882" dir="13500000">
              <a:srgbClr val="808080"/>
            </a:prstShdw>
          </a:effectLst>
        </p:spPr>
        <p:txBody>
          <a:bodyPr wrap="none" anchor="ctr"/>
          <a:lstStyle/>
          <a:p>
            <a:pPr algn="ctr"/>
            <a:r>
              <a:rPr lang="en-US" sz="1000" b="1" dirty="0">
                <a:latin typeface="Albertus" pitchFamily="34" charset="0"/>
              </a:rPr>
              <a:t>PEDOMAN</a:t>
            </a:r>
          </a:p>
          <a:p>
            <a:pPr algn="ctr"/>
            <a:r>
              <a:rPr lang="en-US" sz="1000" b="1" dirty="0">
                <a:latin typeface="Albertus" pitchFamily="34" charset="0"/>
              </a:rPr>
              <a:t>PENYUSUNAN</a:t>
            </a:r>
          </a:p>
          <a:p>
            <a:pPr algn="ctr"/>
            <a:r>
              <a:rPr lang="en-US" sz="1000" b="1" dirty="0">
                <a:latin typeface="Albertus" pitchFamily="34" charset="0"/>
              </a:rPr>
              <a:t>RKA-SKPD</a:t>
            </a:r>
          </a:p>
        </p:txBody>
      </p:sp>
      <p:sp>
        <p:nvSpPr>
          <p:cNvPr id="329743" name="AutoShape 15"/>
          <p:cNvSpPr>
            <a:spLocks noChangeArrowheads="1"/>
          </p:cNvSpPr>
          <p:nvPr/>
        </p:nvSpPr>
        <p:spPr bwMode="auto">
          <a:xfrm>
            <a:off x="3975100" y="6311900"/>
            <a:ext cx="1143000" cy="457200"/>
          </a:xfrm>
          <a:prstGeom prst="roundRect">
            <a:avLst>
              <a:gd name="adj" fmla="val 16667"/>
            </a:avLst>
          </a:prstGeom>
          <a:solidFill>
            <a:srgbClr val="FF99FF"/>
          </a:solidFill>
          <a:ln w="9525">
            <a:solidFill>
              <a:srgbClr val="FFFF00"/>
            </a:solidFill>
            <a:round/>
            <a:headEnd/>
            <a:tailEnd/>
          </a:ln>
          <a:effectLst>
            <a:prstShdw prst="shdw13" dist="53882" dir="13500000">
              <a:srgbClr val="808080"/>
            </a:prstShdw>
          </a:effectLst>
        </p:spPr>
        <p:txBody>
          <a:bodyPr wrap="none" anchor="ctr"/>
          <a:lstStyle/>
          <a:p>
            <a:pPr algn="ctr"/>
            <a:r>
              <a:rPr lang="en-US" sz="1200" b="1">
                <a:latin typeface="Albertus" pitchFamily="34" charset="0"/>
              </a:rPr>
              <a:t>RAPERDA</a:t>
            </a:r>
          </a:p>
          <a:p>
            <a:pPr algn="ctr"/>
            <a:r>
              <a:rPr lang="en-US" sz="1200" b="1">
                <a:latin typeface="Albertus" pitchFamily="34" charset="0"/>
              </a:rPr>
              <a:t>APBD</a:t>
            </a:r>
          </a:p>
        </p:txBody>
      </p:sp>
      <p:sp>
        <p:nvSpPr>
          <p:cNvPr id="329744" name="Oval 16"/>
          <p:cNvSpPr>
            <a:spLocks noChangeArrowheads="1"/>
          </p:cNvSpPr>
          <p:nvPr/>
        </p:nvSpPr>
        <p:spPr bwMode="auto">
          <a:xfrm>
            <a:off x="3635375" y="5638800"/>
            <a:ext cx="1809750" cy="457200"/>
          </a:xfrm>
          <a:prstGeom prst="ellipse">
            <a:avLst/>
          </a:prstGeom>
          <a:solidFill>
            <a:srgbClr val="FFFF66"/>
          </a:solidFill>
          <a:ln w="9525">
            <a:solidFill>
              <a:srgbClr val="FFFF00"/>
            </a:solidFill>
            <a:round/>
            <a:headEnd/>
            <a:tailEnd/>
          </a:ln>
          <a:effectLst>
            <a:prstShdw prst="shdw17" dist="17961" dir="2700000">
              <a:srgbClr val="FFFF00">
                <a:gamma/>
                <a:shade val="60000"/>
                <a:invGamma/>
              </a:srgbClr>
            </a:prstShdw>
          </a:effectLst>
        </p:spPr>
        <p:txBody>
          <a:bodyPr wrap="none" tIns="10800" bIns="10800" anchor="ctr" anchorCtr="1"/>
          <a:lstStyle/>
          <a:p>
            <a:pPr algn="ctr">
              <a:lnSpc>
                <a:spcPct val="80000"/>
              </a:lnSpc>
            </a:pPr>
            <a:r>
              <a:rPr lang="en-US" sz="1400" b="1">
                <a:latin typeface="Albertus" pitchFamily="34" charset="0"/>
              </a:rPr>
              <a:t>Tim</a:t>
            </a:r>
          </a:p>
          <a:p>
            <a:pPr algn="ctr">
              <a:lnSpc>
                <a:spcPct val="80000"/>
              </a:lnSpc>
            </a:pPr>
            <a:r>
              <a:rPr lang="en-US" sz="1400" b="1">
                <a:latin typeface="Albertus" pitchFamily="34" charset="0"/>
              </a:rPr>
              <a:t>Anggaran Pemda</a:t>
            </a:r>
          </a:p>
        </p:txBody>
      </p:sp>
      <p:sp>
        <p:nvSpPr>
          <p:cNvPr id="329745" name="Line 17"/>
          <p:cNvSpPr>
            <a:spLocks noChangeShapeType="1"/>
          </p:cNvSpPr>
          <p:nvPr/>
        </p:nvSpPr>
        <p:spPr bwMode="auto">
          <a:xfrm>
            <a:off x="2476500" y="1231900"/>
            <a:ext cx="1588" cy="381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329746" name="Line 18"/>
          <p:cNvSpPr>
            <a:spLocks noChangeShapeType="1"/>
          </p:cNvSpPr>
          <p:nvPr/>
        </p:nvSpPr>
        <p:spPr bwMode="auto">
          <a:xfrm>
            <a:off x="2476500" y="2070100"/>
            <a:ext cx="1588" cy="381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329747" name="Line 19"/>
          <p:cNvSpPr>
            <a:spLocks noChangeShapeType="1"/>
          </p:cNvSpPr>
          <p:nvPr/>
        </p:nvSpPr>
        <p:spPr bwMode="auto">
          <a:xfrm>
            <a:off x="4546600" y="1460500"/>
            <a:ext cx="1588" cy="990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329748" name="Line 20"/>
          <p:cNvSpPr>
            <a:spLocks noChangeShapeType="1"/>
          </p:cNvSpPr>
          <p:nvPr/>
        </p:nvSpPr>
        <p:spPr bwMode="auto">
          <a:xfrm rot="-5400000">
            <a:off x="3510756" y="2178844"/>
            <a:ext cx="1588" cy="10033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329749" name="Line 21"/>
          <p:cNvSpPr>
            <a:spLocks noChangeShapeType="1"/>
          </p:cNvSpPr>
          <p:nvPr/>
        </p:nvSpPr>
        <p:spPr bwMode="auto">
          <a:xfrm>
            <a:off x="3771900" y="3136900"/>
            <a:ext cx="1524000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329750" name="Line 22"/>
          <p:cNvSpPr>
            <a:spLocks noChangeShapeType="1"/>
          </p:cNvSpPr>
          <p:nvPr/>
        </p:nvSpPr>
        <p:spPr bwMode="auto">
          <a:xfrm>
            <a:off x="4533900" y="2908300"/>
            <a:ext cx="1588" cy="228600"/>
          </a:xfrm>
          <a:prstGeom prst="line">
            <a:avLst/>
          </a:prstGeom>
          <a:noFill/>
          <a:ln w="1270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329751" name="Line 23"/>
          <p:cNvSpPr>
            <a:spLocks noChangeShapeType="1"/>
          </p:cNvSpPr>
          <p:nvPr/>
        </p:nvSpPr>
        <p:spPr bwMode="auto">
          <a:xfrm>
            <a:off x="3771900" y="3136900"/>
            <a:ext cx="1588" cy="228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329752" name="Line 24"/>
          <p:cNvSpPr>
            <a:spLocks noChangeShapeType="1"/>
          </p:cNvSpPr>
          <p:nvPr/>
        </p:nvSpPr>
        <p:spPr bwMode="auto">
          <a:xfrm>
            <a:off x="5295900" y="3136900"/>
            <a:ext cx="1588" cy="228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329753" name="Line 25"/>
          <p:cNvSpPr>
            <a:spLocks noChangeShapeType="1"/>
          </p:cNvSpPr>
          <p:nvPr/>
        </p:nvSpPr>
        <p:spPr bwMode="auto">
          <a:xfrm flipH="1" flipV="1">
            <a:off x="3771900" y="4038600"/>
            <a:ext cx="1524000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329754" name="Line 26"/>
          <p:cNvSpPr>
            <a:spLocks noChangeShapeType="1"/>
          </p:cNvSpPr>
          <p:nvPr/>
        </p:nvSpPr>
        <p:spPr bwMode="auto">
          <a:xfrm flipH="1">
            <a:off x="3771900" y="3822700"/>
            <a:ext cx="1588" cy="228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329755" name="Line 27"/>
          <p:cNvSpPr>
            <a:spLocks noChangeShapeType="1"/>
          </p:cNvSpPr>
          <p:nvPr/>
        </p:nvSpPr>
        <p:spPr bwMode="auto">
          <a:xfrm flipH="1">
            <a:off x="5295900" y="3822700"/>
            <a:ext cx="1588" cy="228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329756" name="Line 28"/>
          <p:cNvSpPr>
            <a:spLocks noChangeShapeType="1"/>
          </p:cNvSpPr>
          <p:nvPr/>
        </p:nvSpPr>
        <p:spPr bwMode="auto">
          <a:xfrm flipH="1">
            <a:off x="4533900" y="4038600"/>
            <a:ext cx="1588" cy="228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329757" name="Rectangle 29"/>
          <p:cNvSpPr>
            <a:spLocks noChangeArrowheads="1"/>
          </p:cNvSpPr>
          <p:nvPr/>
        </p:nvSpPr>
        <p:spPr bwMode="auto">
          <a:xfrm>
            <a:off x="1866900" y="4889500"/>
            <a:ext cx="1143000" cy="457200"/>
          </a:xfrm>
          <a:prstGeom prst="rect">
            <a:avLst/>
          </a:prstGeom>
          <a:solidFill>
            <a:srgbClr val="ECECEC"/>
          </a:solidFill>
          <a:ln w="9525" algn="ctr">
            <a:solidFill>
              <a:srgbClr val="FF3300"/>
            </a:solidFill>
            <a:miter lim="800000"/>
            <a:headEnd/>
            <a:tailEnd/>
          </a:ln>
          <a:effectLst>
            <a:prstShdw prst="shdw17" dist="17961" dir="2700000">
              <a:srgbClr val="FF3300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/>
            <a:r>
              <a:rPr lang="en-US" sz="1600" b="1">
                <a:latin typeface="Albertus" pitchFamily="34" charset="0"/>
              </a:rPr>
              <a:t>RKA-SKPD</a:t>
            </a:r>
          </a:p>
        </p:txBody>
      </p:sp>
      <p:sp>
        <p:nvSpPr>
          <p:cNvPr id="329758" name="Line 30"/>
          <p:cNvSpPr>
            <a:spLocks noChangeShapeType="1"/>
          </p:cNvSpPr>
          <p:nvPr/>
        </p:nvSpPr>
        <p:spPr bwMode="auto">
          <a:xfrm>
            <a:off x="2476500" y="2908300"/>
            <a:ext cx="1588" cy="1979613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329759" name="Line 31"/>
          <p:cNvSpPr>
            <a:spLocks noChangeShapeType="1"/>
          </p:cNvSpPr>
          <p:nvPr/>
        </p:nvSpPr>
        <p:spPr bwMode="auto">
          <a:xfrm flipH="1">
            <a:off x="3009900" y="5118100"/>
            <a:ext cx="914400" cy="1588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329760" name="Line 32"/>
          <p:cNvSpPr>
            <a:spLocks noChangeShapeType="1"/>
          </p:cNvSpPr>
          <p:nvPr/>
        </p:nvSpPr>
        <p:spPr bwMode="auto">
          <a:xfrm>
            <a:off x="2476500" y="1231900"/>
            <a:ext cx="1524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329761" name="AutoShape 33"/>
          <p:cNvSpPr>
            <a:spLocks noChangeArrowheads="1"/>
          </p:cNvSpPr>
          <p:nvPr/>
        </p:nvSpPr>
        <p:spPr bwMode="auto">
          <a:xfrm>
            <a:off x="5105400" y="1600200"/>
            <a:ext cx="1066800" cy="622300"/>
          </a:xfrm>
          <a:prstGeom prst="wedgeRoundRectCallout">
            <a:avLst>
              <a:gd name="adj1" fmla="val 9079"/>
              <a:gd name="adj2" fmla="val 102806"/>
              <a:gd name="adj3" fmla="val 16667"/>
            </a:avLst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/>
          <a:p>
            <a:pPr algn="ctr">
              <a:lnSpc>
                <a:spcPct val="90000"/>
              </a:lnSpc>
            </a:pPr>
            <a:r>
              <a:rPr lang="en-US" sz="1200" b="1">
                <a:latin typeface="Albertus" pitchFamily="34" charset="0"/>
              </a:rPr>
              <a:t>Dibahas bersama DPRD</a:t>
            </a:r>
          </a:p>
        </p:txBody>
      </p:sp>
      <p:sp>
        <p:nvSpPr>
          <p:cNvPr id="329762" name="Text Box 34"/>
          <p:cNvSpPr txBox="1">
            <a:spLocks noChangeArrowheads="1"/>
          </p:cNvSpPr>
          <p:nvPr/>
        </p:nvSpPr>
        <p:spPr bwMode="auto">
          <a:xfrm>
            <a:off x="4491038" y="1423988"/>
            <a:ext cx="732893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b="1" dirty="0">
                <a:latin typeface="Albertus" pitchFamily="34" charset="0"/>
              </a:rPr>
              <a:t>5 </a:t>
            </a:r>
            <a:r>
              <a:rPr lang="en-US" sz="1200" b="1" dirty="0" err="1">
                <a:latin typeface="Albertus" pitchFamily="34" charset="0"/>
              </a:rPr>
              <a:t>tahun</a:t>
            </a:r>
            <a:endParaRPr lang="en-US" sz="1200" b="1" dirty="0">
              <a:latin typeface="Albertus" pitchFamily="34" charset="0"/>
            </a:endParaRPr>
          </a:p>
        </p:txBody>
      </p:sp>
      <p:sp>
        <p:nvSpPr>
          <p:cNvPr id="329763" name="Text Box 35"/>
          <p:cNvSpPr txBox="1">
            <a:spLocks noChangeArrowheads="1"/>
          </p:cNvSpPr>
          <p:nvPr/>
        </p:nvSpPr>
        <p:spPr bwMode="auto">
          <a:xfrm>
            <a:off x="1836738" y="2033588"/>
            <a:ext cx="72707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b="1">
                <a:latin typeface="Albertus" pitchFamily="34" charset="0"/>
              </a:rPr>
              <a:t>5 tahun</a:t>
            </a:r>
          </a:p>
        </p:txBody>
      </p:sp>
      <p:sp>
        <p:nvSpPr>
          <p:cNvPr id="329764" name="Text Box 36"/>
          <p:cNvSpPr txBox="1">
            <a:spLocks noChangeArrowheads="1"/>
          </p:cNvSpPr>
          <p:nvPr/>
        </p:nvSpPr>
        <p:spPr bwMode="auto">
          <a:xfrm>
            <a:off x="1785938" y="2884488"/>
            <a:ext cx="72707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b="1">
                <a:solidFill>
                  <a:srgbClr val="CCFFFF"/>
                </a:solidFill>
                <a:latin typeface="Albertus" pitchFamily="34" charset="0"/>
              </a:rPr>
              <a:t>1 </a:t>
            </a:r>
            <a:r>
              <a:rPr lang="en-US" sz="1200" b="1">
                <a:latin typeface="Albertus" pitchFamily="34" charset="0"/>
              </a:rPr>
              <a:t>tahun</a:t>
            </a:r>
          </a:p>
        </p:txBody>
      </p:sp>
      <p:sp>
        <p:nvSpPr>
          <p:cNvPr id="329765" name="Text Box 37"/>
          <p:cNvSpPr txBox="1">
            <a:spLocks noChangeArrowheads="1"/>
          </p:cNvSpPr>
          <p:nvPr/>
        </p:nvSpPr>
        <p:spPr bwMode="auto">
          <a:xfrm>
            <a:off x="3203575" y="2351088"/>
            <a:ext cx="732893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b="1" dirty="0">
                <a:latin typeface="Albertus" pitchFamily="34" charset="0"/>
              </a:rPr>
              <a:t>1 </a:t>
            </a:r>
            <a:r>
              <a:rPr lang="en-US" sz="1200" b="1" dirty="0" err="1">
                <a:latin typeface="Albertus" pitchFamily="34" charset="0"/>
              </a:rPr>
              <a:t>tahun</a:t>
            </a:r>
            <a:endParaRPr lang="en-US" sz="1200" b="1" dirty="0">
              <a:latin typeface="Albertus" pitchFamily="34" charset="0"/>
            </a:endParaRPr>
          </a:p>
        </p:txBody>
      </p:sp>
      <p:sp>
        <p:nvSpPr>
          <p:cNvPr id="329766" name="Rectangle 38"/>
          <p:cNvSpPr>
            <a:spLocks noChangeArrowheads="1"/>
          </p:cNvSpPr>
          <p:nvPr/>
        </p:nvSpPr>
        <p:spPr bwMode="auto">
          <a:xfrm>
            <a:off x="6705600" y="2463800"/>
            <a:ext cx="1143000" cy="457200"/>
          </a:xfrm>
          <a:prstGeom prst="rect">
            <a:avLst/>
          </a:prstGeom>
          <a:solidFill>
            <a:srgbClr val="ECECEC"/>
          </a:solidFill>
          <a:ln w="9525" algn="ctr">
            <a:solidFill>
              <a:srgbClr val="FF3300"/>
            </a:solidFill>
            <a:miter lim="800000"/>
            <a:headEnd/>
            <a:tailEnd/>
          </a:ln>
          <a:effectLst>
            <a:prstShdw prst="shdw17" dist="17961" dir="2700000">
              <a:srgbClr val="FF3300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/>
            <a:r>
              <a:rPr lang="en-US" sz="1600" b="1">
                <a:latin typeface="Albertus" pitchFamily="34" charset="0"/>
              </a:rPr>
              <a:t>RKP</a:t>
            </a:r>
          </a:p>
        </p:txBody>
      </p:sp>
      <p:sp>
        <p:nvSpPr>
          <p:cNvPr id="329767" name="Line 39"/>
          <p:cNvSpPr>
            <a:spLocks noChangeShapeType="1"/>
          </p:cNvSpPr>
          <p:nvPr/>
        </p:nvSpPr>
        <p:spPr bwMode="auto">
          <a:xfrm flipH="1">
            <a:off x="5143500" y="2692400"/>
            <a:ext cx="1524000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329768" name="Line 40"/>
          <p:cNvSpPr>
            <a:spLocks noChangeShapeType="1"/>
          </p:cNvSpPr>
          <p:nvPr/>
        </p:nvSpPr>
        <p:spPr bwMode="auto">
          <a:xfrm>
            <a:off x="7277100" y="1397000"/>
            <a:ext cx="0" cy="1066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329769" name="Line 41"/>
          <p:cNvSpPr>
            <a:spLocks noChangeShapeType="1"/>
          </p:cNvSpPr>
          <p:nvPr/>
        </p:nvSpPr>
        <p:spPr bwMode="auto">
          <a:xfrm flipH="1">
            <a:off x="5143500" y="1231900"/>
            <a:ext cx="16002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329770" name="Rectangle 42"/>
          <p:cNvSpPr>
            <a:spLocks noChangeArrowheads="1"/>
          </p:cNvSpPr>
          <p:nvPr/>
        </p:nvSpPr>
        <p:spPr bwMode="auto">
          <a:xfrm>
            <a:off x="6705600" y="990600"/>
            <a:ext cx="1143000" cy="457200"/>
          </a:xfrm>
          <a:prstGeom prst="rect">
            <a:avLst/>
          </a:prstGeom>
          <a:solidFill>
            <a:srgbClr val="ECECEC"/>
          </a:solidFill>
          <a:ln w="9525" algn="ctr">
            <a:solidFill>
              <a:srgbClr val="FF3300"/>
            </a:solidFill>
            <a:miter lim="800000"/>
            <a:headEnd/>
            <a:tailEnd/>
          </a:ln>
          <a:effectLst>
            <a:prstShdw prst="shdw17" dist="17961" dir="2700000">
              <a:srgbClr val="FF3300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/>
            <a:r>
              <a:rPr lang="en-US" sz="1600" b="1">
                <a:latin typeface="Albertus" pitchFamily="34" charset="0"/>
              </a:rPr>
              <a:t>RPJM</a:t>
            </a:r>
          </a:p>
        </p:txBody>
      </p:sp>
      <p:sp>
        <p:nvSpPr>
          <p:cNvPr id="329771" name="AutoShape 43"/>
          <p:cNvSpPr>
            <a:spLocks noChangeArrowheads="1"/>
          </p:cNvSpPr>
          <p:nvPr/>
        </p:nvSpPr>
        <p:spPr bwMode="auto">
          <a:xfrm>
            <a:off x="3365500" y="4267200"/>
            <a:ext cx="2362200" cy="431800"/>
          </a:xfrm>
          <a:prstGeom prst="flowChartDocument">
            <a:avLst/>
          </a:prstGeom>
          <a:solidFill>
            <a:srgbClr val="ECECEC"/>
          </a:solidFill>
          <a:ln w="9525" algn="ctr">
            <a:solidFill>
              <a:srgbClr val="FF3300"/>
            </a:solidFill>
            <a:miter lim="800000"/>
            <a:headEnd/>
            <a:tailEnd/>
          </a:ln>
          <a:effectLst>
            <a:prstShdw prst="shdw17" dist="17961" dir="2700000">
              <a:srgbClr val="FF3300">
                <a:gamma/>
                <a:shade val="60000"/>
                <a:invGamma/>
              </a:srgbClr>
            </a:prstShdw>
          </a:effectLst>
        </p:spPr>
        <p:txBody>
          <a:bodyPr anchor="ctr"/>
          <a:lstStyle/>
          <a:p>
            <a:pPr algn="ctr"/>
            <a:r>
              <a:rPr lang="en-US" sz="1200" b="1" dirty="0">
                <a:latin typeface="Albertus" pitchFamily="34" charset="0"/>
              </a:rPr>
              <a:t>NOTA KESEPAKATAN PIMPINAN DPRD DGN KDH </a:t>
            </a:r>
          </a:p>
        </p:txBody>
      </p:sp>
      <p:sp>
        <p:nvSpPr>
          <p:cNvPr id="329772" name="Line 44"/>
          <p:cNvSpPr>
            <a:spLocks noChangeShapeType="1"/>
          </p:cNvSpPr>
          <p:nvPr/>
        </p:nvSpPr>
        <p:spPr bwMode="auto">
          <a:xfrm>
            <a:off x="2486025" y="5876925"/>
            <a:ext cx="111918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98459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323528" y="108248"/>
            <a:ext cx="8458200" cy="639762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en-US" sz="3200" b="1" dirty="0" smtClean="0"/>
              <a:t>Transfer </a:t>
            </a:r>
            <a:r>
              <a:rPr lang="en-US" sz="3200" b="1" dirty="0" err="1" smtClean="0"/>
              <a:t>Isu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dari</a:t>
            </a:r>
            <a:r>
              <a:rPr lang="en-US" sz="3200" b="1" dirty="0" smtClean="0"/>
              <a:t> RPJMD </a:t>
            </a:r>
            <a:r>
              <a:rPr lang="en-US" sz="3200" b="1" dirty="0" err="1" smtClean="0"/>
              <a:t>ke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Renstra</a:t>
            </a:r>
            <a:r>
              <a:rPr lang="en-US" sz="3200" b="1" dirty="0" smtClean="0"/>
              <a:t> SKPD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57200" y="3352800"/>
          <a:ext cx="8382000" cy="3042887"/>
        </p:xfrm>
        <a:graphic>
          <a:graphicData uri="http://schemas.openxmlformats.org/drawingml/2006/table">
            <a:tbl>
              <a:tblPr/>
              <a:tblGrid>
                <a:gridCol w="950802"/>
                <a:gridCol w="1045281"/>
                <a:gridCol w="950802"/>
                <a:gridCol w="967979"/>
                <a:gridCol w="967979"/>
                <a:gridCol w="444910"/>
                <a:gridCol w="444910"/>
                <a:gridCol w="444910"/>
                <a:gridCol w="444910"/>
                <a:gridCol w="444910"/>
                <a:gridCol w="675954"/>
                <a:gridCol w="598653"/>
              </a:tblGrid>
              <a:tr h="189645">
                <a:tc gridSpan="1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 b="1" kern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Informasi dalam Renstra</a:t>
                      </a:r>
                      <a:endParaRPr lang="en-US" sz="1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463" marR="67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5164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 b="1" kern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Urusan</a:t>
                      </a:r>
                      <a:endParaRPr lang="en-US" sz="1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463" marR="67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 b="1" kern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Program/ kegiatan</a:t>
                      </a:r>
                      <a:endParaRPr lang="en-US" sz="1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463" marR="67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 b="1" kern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SKPD Pengelola</a:t>
                      </a:r>
                      <a:endParaRPr lang="en-US" sz="1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463" marR="67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 b="1" kern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Kondisi tahun 2010</a:t>
                      </a:r>
                      <a:endParaRPr lang="en-US" sz="1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463" marR="67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 b="1" kern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Indikator capaian 5 tahun</a:t>
                      </a:r>
                      <a:endParaRPr lang="en-US" sz="1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463" marR="67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 b="1" kern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Indikator capaian tahunan</a:t>
                      </a:r>
                      <a:endParaRPr lang="en-US" sz="1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463" marR="67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 b="1" kern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Lokasi</a:t>
                      </a:r>
                      <a:endParaRPr lang="en-US" sz="1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463" marR="67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 b="1" kern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Biaya</a:t>
                      </a:r>
                      <a:endParaRPr lang="en-US" sz="1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463" marR="67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32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 b="1" kern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</a:t>
                      </a:r>
                      <a:endParaRPr lang="en-US" sz="1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463" marR="67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 b="1" kern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N+1</a:t>
                      </a:r>
                      <a:endParaRPr lang="en-US" sz="1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463" marR="67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 b="1" kern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N+2</a:t>
                      </a:r>
                      <a:endParaRPr lang="en-US" sz="1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463" marR="67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 b="1" kern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N+3</a:t>
                      </a:r>
                      <a:endParaRPr lang="en-US" sz="1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463" marR="67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 b="1" kern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N=4</a:t>
                      </a:r>
                      <a:endParaRPr lang="en-US" sz="1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463" marR="67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4131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 kern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Pendidikan </a:t>
                      </a:r>
                      <a:endParaRPr lang="en-US" sz="1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463" marR="67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 kern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Program peningkatan mutu pendidikan dasar sembilan tahun</a:t>
                      </a:r>
                      <a:endParaRPr lang="en-US" sz="1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463" marR="67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 kern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Dinas Pendidikan</a:t>
                      </a:r>
                      <a:endParaRPr lang="en-US" sz="1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463" marR="67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 kern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Jumlah buta huruf perempuan mencapai 25% sementara laki-laki 18%</a:t>
                      </a:r>
                      <a:endParaRPr lang="en-US" sz="1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463" marR="67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 kern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Penurunan jumlah perempuan buta huruf menjadi 17% dan laki-laki 13%</a:t>
                      </a:r>
                      <a:endParaRPr lang="en-US" sz="1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463" marR="67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d-ID" sz="1000" kern="12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7463" marR="67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d-ID" sz="1000" kern="1200" dirty="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7463" marR="67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d-ID" sz="1000" kern="12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7463" marR="67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d-ID" sz="1000" kern="12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7463" marR="67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d-ID" sz="1000" kern="12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7463" marR="67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d-ID" sz="1000" kern="12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7463" marR="67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d-ID" sz="1000" kern="12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7463" marR="67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614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d-ID" sz="1000" kern="12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7463" marR="67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 kern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Kegiatan pemberian beasiswa bagi keluarga tidak mampu</a:t>
                      </a:r>
                      <a:endParaRPr lang="en-US" sz="1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463" marR="67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d-ID" sz="1000" kern="12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7463" marR="67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d-ID" sz="1000" kern="12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7463" marR="67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 kern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Jumlah anak dari keluarga tidak mampu yang bersekolah</a:t>
                      </a:r>
                      <a:endParaRPr lang="en-US" sz="1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7463" marR="67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d-ID" sz="1000" kern="12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7463" marR="67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d-ID" sz="1000" kern="12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7463" marR="67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d-ID" sz="1000" kern="12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7463" marR="67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d-ID" sz="1000" kern="12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7463" marR="67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d-ID" sz="1000" kern="12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7463" marR="67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d-ID" sz="1000" kern="12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7463" marR="67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d-ID" sz="1000" kern="1200" dirty="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7463" marR="674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81000" y="762000"/>
          <a:ext cx="8458201" cy="2120646"/>
        </p:xfrm>
        <a:graphic>
          <a:graphicData uri="http://schemas.openxmlformats.org/drawingml/2006/table">
            <a:tbl>
              <a:tblPr/>
              <a:tblGrid>
                <a:gridCol w="1552790"/>
                <a:gridCol w="1377019"/>
                <a:gridCol w="1392035"/>
                <a:gridCol w="1377019"/>
                <a:gridCol w="1379669"/>
                <a:gridCol w="1379669"/>
              </a:tblGrid>
              <a:tr h="0"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100" b="1" kern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Informasi dalam RPJMD</a:t>
                      </a:r>
                      <a:endParaRPr lang="en-U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 b="1" kern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Isu strategis</a:t>
                      </a:r>
                      <a:endParaRPr lang="en-US" sz="10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 b="1" kern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Urusan</a:t>
                      </a:r>
                      <a:endParaRPr lang="en-US" sz="1000" b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 b="1" kern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Program</a:t>
                      </a:r>
                      <a:endParaRPr lang="en-US" sz="1000" b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 b="1" kern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SKPD</a:t>
                      </a:r>
                      <a:endParaRPr lang="en-US" sz="1000" b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 b="1" kern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Kondisi tahun </a:t>
                      </a:r>
                      <a:endParaRPr lang="en-US" sz="1000" b="1" kern="1200" dirty="0" smtClean="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 b="1" kern="1200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</a:t>
                      </a:r>
                      <a:endParaRPr lang="en-US" sz="10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 b="1" kern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Indikator capaian n+5 </a:t>
                      </a:r>
                      <a:endParaRPr lang="en-US" sz="1000" b="1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 b="1" kern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(indikator outcome)</a:t>
                      </a:r>
                      <a:endParaRPr lang="en-US" sz="10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 kern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Angka buta huruf perempuan dan jumlah anak putus sekolah perempuan lebih tinggi daripada laki-laki</a:t>
                      </a:r>
                      <a:endParaRPr lang="en-US" sz="10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 kern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Banyak keluarga miskin tidak mampu menyekolahkan anak</a:t>
                      </a:r>
                      <a:endParaRPr lang="en-US" sz="1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 kern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Pendidikan </a:t>
                      </a:r>
                      <a:endParaRPr lang="en-US" sz="1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 kern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Peningkatan mutu pendidikan dasar sembilan tahun </a:t>
                      </a:r>
                      <a:endParaRPr lang="en-US" sz="1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 kern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Dinas Pendidikan </a:t>
                      </a:r>
                      <a:endParaRPr lang="en-US" sz="1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 kern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Jumlah buta huruf perempuan mencapi 25% sementara laki-laki 18%</a:t>
                      </a:r>
                      <a:endParaRPr lang="en-US" sz="1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000" kern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Penurunan jumlah perempuan buta huruf menjadi 17% dan laki-laki 13%</a:t>
                      </a:r>
                      <a:endParaRPr lang="en-US" sz="1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13" name="Straight Arrow Connector 12"/>
          <p:cNvCxnSpPr/>
          <p:nvPr/>
        </p:nvCxnSpPr>
        <p:spPr>
          <a:xfrm rot="10800000" flipV="1">
            <a:off x="5181600" y="2209800"/>
            <a:ext cx="2514600" cy="14478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10800000" flipV="1">
            <a:off x="4267200" y="2209800"/>
            <a:ext cx="2286000" cy="14478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>
            <a:off x="2133600" y="2209800"/>
            <a:ext cx="1676400" cy="13716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5702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609256"/>
          </a:xfrm>
        </p:spPr>
        <p:txBody>
          <a:bodyPr>
            <a:noAutofit/>
          </a:bodyPr>
          <a:lstStyle/>
          <a:p>
            <a:r>
              <a:rPr lang="en-US" sz="3600" dirty="0" smtClean="0"/>
              <a:t>Transfer </a:t>
            </a:r>
            <a:r>
              <a:rPr lang="en-US" sz="3600" dirty="0" err="1" smtClean="0"/>
              <a:t>Isu</a:t>
            </a:r>
            <a:r>
              <a:rPr lang="en-US" sz="3600" dirty="0" smtClean="0"/>
              <a:t> </a:t>
            </a:r>
            <a:r>
              <a:rPr lang="en-US" sz="3600" dirty="0" err="1" smtClean="0"/>
              <a:t>dari</a:t>
            </a:r>
            <a:r>
              <a:rPr lang="en-US" sz="3600" dirty="0" smtClean="0"/>
              <a:t> </a:t>
            </a:r>
            <a:r>
              <a:rPr lang="id-ID" sz="3600" dirty="0" smtClean="0"/>
              <a:t>Renstra</a:t>
            </a:r>
            <a:r>
              <a:rPr lang="en-US" sz="3600" dirty="0" smtClean="0"/>
              <a:t> </a:t>
            </a:r>
            <a:r>
              <a:rPr lang="en-US" sz="3600" dirty="0" err="1" smtClean="0"/>
              <a:t>ke</a:t>
            </a:r>
            <a:r>
              <a:rPr lang="en-US" sz="3600" dirty="0" smtClean="0"/>
              <a:t> </a:t>
            </a:r>
            <a:r>
              <a:rPr lang="en-US" sz="3600" dirty="0" err="1" smtClean="0"/>
              <a:t>Ren</a:t>
            </a:r>
            <a:r>
              <a:rPr lang="id-ID" sz="3600" dirty="0" smtClean="0"/>
              <a:t>ja</a:t>
            </a:r>
            <a:r>
              <a:rPr lang="en-US" sz="3600" dirty="0" smtClean="0"/>
              <a:t> SKPD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764704"/>
            <a:ext cx="9143999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99891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254</Words>
  <Application>Microsoft Office PowerPoint</Application>
  <PresentationFormat>On-screen Show (4:3)</PresentationFormat>
  <Paragraphs>97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Konsistensi Antar Dokumen Perencanaan dan Penganggaran Daerah</vt:lpstr>
      <vt:lpstr>Kebijakan perencanaan </vt:lpstr>
      <vt:lpstr>Dokumen RPJP</vt:lpstr>
      <vt:lpstr>PowerPoint Presentation</vt:lpstr>
      <vt:lpstr>Transfer Isu dari RPJMD ke Renstra SKPD</vt:lpstr>
      <vt:lpstr>Transfer Isu dari Renstra ke Renja SKPD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Konsistensi Antar Dokumen Perencanaan dan Penganggaran Daerah</dc:title>
  <dc:creator>Madekhan</dc:creator>
  <cp:lastModifiedBy>Madekhan</cp:lastModifiedBy>
  <cp:revision>1</cp:revision>
  <dcterms:created xsi:type="dcterms:W3CDTF">2013-09-11T09:18:12Z</dcterms:created>
  <dcterms:modified xsi:type="dcterms:W3CDTF">2013-09-11T09:28:18Z</dcterms:modified>
</cp:coreProperties>
</file>