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82" r:id="rId3"/>
    <p:sldId id="264" r:id="rId4"/>
    <p:sldId id="257" r:id="rId5"/>
    <p:sldId id="277" r:id="rId6"/>
    <p:sldId id="258" r:id="rId7"/>
    <p:sldId id="259" r:id="rId8"/>
    <p:sldId id="260" r:id="rId9"/>
    <p:sldId id="261" r:id="rId10"/>
    <p:sldId id="283" r:id="rId11"/>
    <p:sldId id="262" r:id="rId12"/>
    <p:sldId id="270" r:id="rId13"/>
    <p:sldId id="265" r:id="rId14"/>
    <p:sldId id="284" r:id="rId15"/>
    <p:sldId id="266" r:id="rId16"/>
    <p:sldId id="267" r:id="rId17"/>
    <p:sldId id="268" r:id="rId18"/>
    <p:sldId id="269" r:id="rId19"/>
    <p:sldId id="271" r:id="rId20"/>
    <p:sldId id="272" r:id="rId21"/>
    <p:sldId id="273" r:id="rId22"/>
    <p:sldId id="274" r:id="rId23"/>
    <p:sldId id="275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2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72" autoAdjust="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August 15, 2012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845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287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16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381000" y="768350"/>
            <a:ext cx="8153400" cy="1588"/>
          </a:xfrm>
          <a:prstGeom prst="line">
            <a:avLst/>
          </a:prstGeom>
          <a:ln w="762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2572"/>
            <a:ext cx="8153400" cy="533400"/>
          </a:xfrm>
        </p:spPr>
        <p:txBody>
          <a:bodyPr lIns="0">
            <a:normAutofit/>
          </a:bodyPr>
          <a:lstStyle>
            <a:lvl1pPr algn="l">
              <a:defRPr sz="2800" b="1">
                <a:solidFill>
                  <a:schemeClr val="bg1">
                    <a:lumMod val="95000"/>
                  </a:schemeClr>
                </a:solidFill>
                <a:latin typeface="Futura" pitchFamily="34" charset="2"/>
                <a:ea typeface="Futura" pitchFamily="34" charset="2"/>
                <a:cs typeface="Futura" pitchFamily="34" charset="2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4953000" y="1066800"/>
            <a:ext cx="3581400" cy="2590800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953000" y="3857767"/>
            <a:ext cx="3581400" cy="2590800"/>
          </a:xfrm>
          <a:prstGeom prst="rect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381000" y="1066800"/>
            <a:ext cx="4267200" cy="54102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Candara" pitchFamily="34" charset="0"/>
              </a:defRPr>
            </a:lvl1pPr>
            <a:lvl2pPr mar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Candara" pitchFamily="34" charset="0"/>
              </a:defRPr>
            </a:lvl2pPr>
            <a:lvl3pPr mar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Candara" pitchFamily="34" charset="0"/>
              </a:defRPr>
            </a:lvl4pPr>
            <a:lvl5pPr mar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123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10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175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351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242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920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76058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August 15,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157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 userDrawn="1"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August 15,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162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Brazillian%20Nike%20Soccer%20Commercial.mpe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Tipuan%20Roberto%20Carlos.M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F:\elephant.m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939724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Laporan</a:t>
            </a:r>
            <a:r>
              <a:rPr lang="en-US" sz="2800" dirty="0" smtClean="0"/>
              <a:t> </a:t>
            </a:r>
            <a:r>
              <a:rPr lang="en-US" sz="2800" dirty="0" err="1" smtClean="0"/>
              <a:t>Kemajuan</a:t>
            </a:r>
            <a:r>
              <a:rPr lang="en-US" sz="2800" dirty="0" smtClean="0"/>
              <a:t> </a:t>
            </a:r>
            <a:r>
              <a:rPr lang="en-US" sz="2800" dirty="0" err="1" smtClean="0"/>
              <a:t>Proyek</a:t>
            </a:r>
            <a:r>
              <a:rPr lang="en-US" sz="2800" dirty="0" smtClean="0"/>
              <a:t> </a:t>
            </a:r>
            <a:r>
              <a:rPr lang="en-US" sz="2400" dirty="0" smtClean="0"/>
              <a:t>Governance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Gunung</a:t>
            </a:r>
            <a:r>
              <a:rPr lang="en-US" sz="2800" dirty="0" smtClean="0"/>
              <a:t> </a:t>
            </a:r>
            <a:r>
              <a:rPr lang="en-US" sz="2800" dirty="0" err="1" smtClean="0"/>
              <a:t>Mas</a:t>
            </a:r>
            <a:r>
              <a:rPr lang="en-US" sz="2800" dirty="0" smtClean="0"/>
              <a:t> 2012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029200"/>
            <a:ext cx="3309803" cy="652509"/>
          </a:xfrm>
        </p:spPr>
        <p:txBody>
          <a:bodyPr>
            <a:normAutofit/>
          </a:bodyPr>
          <a:lstStyle/>
          <a:p>
            <a:r>
              <a:rPr lang="en-US" dirty="0" err="1" smtClean="0"/>
              <a:t>Palangkaraya</a:t>
            </a:r>
            <a:r>
              <a:rPr lang="en-US" dirty="0" smtClean="0"/>
              <a:t>, 9 </a:t>
            </a:r>
            <a:r>
              <a:rPr lang="en-US" dirty="0" err="1" smtClean="0"/>
              <a:t>Agustus</a:t>
            </a:r>
            <a:r>
              <a:rPr lang="en-US" dirty="0" smtClean="0"/>
              <a:t>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65920729"/>
              </p:ext>
            </p:extLst>
          </p:nvPr>
        </p:nvGraphicFramePr>
        <p:xfrm>
          <a:off x="838200" y="990600"/>
          <a:ext cx="73914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580095">
                <a:tc>
                  <a:txBody>
                    <a:bodyPr/>
                    <a:lstStyle/>
                    <a:p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Penyusunan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kerangka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logis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untuk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rencana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aksi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tim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teknis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pemerintah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75300" marR="7530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98%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peserta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menyatakan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puas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;</a:t>
                      </a:r>
                    </a:p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2%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peserta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menyatakan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cukup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;</a:t>
                      </a:r>
                    </a:p>
                  </a:txBody>
                  <a:tcPr marL="75300" marR="7530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Tidak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ada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Peserta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ingin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kegiatan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semacam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ini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dilakukan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lebih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sering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endParaRPr lang="en-US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75300" marR="7530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80095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Lokakarya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membangun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sinergi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rencana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strategis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skpd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dengan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rpjmd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gumas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98%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puas</a:t>
                      </a:r>
                      <a:r>
                        <a:rPr lang="en-US" sz="1400" dirty="0" smtClean="0">
                          <a:latin typeface="+mj-lt"/>
                        </a:rPr>
                        <a:t>;</a:t>
                      </a:r>
                    </a:p>
                    <a:p>
                      <a:r>
                        <a:rPr lang="en-US" sz="1400" dirty="0" smtClean="0">
                          <a:latin typeface="+mj-lt"/>
                        </a:rPr>
                        <a:t>2%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cukup</a:t>
                      </a:r>
                      <a:r>
                        <a:rPr lang="en-US" sz="1400" dirty="0" smtClean="0">
                          <a:latin typeface="+mj-lt"/>
                        </a:rPr>
                        <a:t>;</a:t>
                      </a:r>
                    </a:p>
                    <a:p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idem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  <a:tr h="473235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Pelatihan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membangun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relasi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dengan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dprd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untuk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sta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f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yts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90 %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meyatakan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puas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+mj-lt"/>
                        </a:rPr>
                        <a:t>10 %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peserta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cukup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Tidak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ada</a:t>
                      </a:r>
                      <a:r>
                        <a:rPr lang="en-US" sz="1400" baseline="0" dirty="0" smtClean="0">
                          <a:latin typeface="+mj-lt"/>
                        </a:rPr>
                        <a:t>.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Peserta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menemukan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materi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pelatihan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ini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baru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menarik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  <a:tr h="79381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Pelatihan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membuat</a:t>
                      </a:r>
                      <a:r>
                        <a:rPr lang="en-US" sz="1400" dirty="0" smtClean="0">
                          <a:latin typeface="+mj-lt"/>
                        </a:rPr>
                        <a:t> program </a:t>
                      </a:r>
                      <a:r>
                        <a:rPr lang="en-US" sz="1400" dirty="0" err="1" smtClean="0">
                          <a:latin typeface="+mj-lt"/>
                        </a:rPr>
                        <a:t>pembangunan</a:t>
                      </a:r>
                      <a:r>
                        <a:rPr lang="en-US" sz="1400" dirty="0" smtClean="0">
                          <a:latin typeface="+mj-lt"/>
                        </a:rPr>
                        <a:t> yang </a:t>
                      </a:r>
                      <a:r>
                        <a:rPr lang="en-US" sz="1400" dirty="0" err="1" smtClean="0">
                          <a:latin typeface="+mj-lt"/>
                        </a:rPr>
                        <a:t>efektif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95%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puas</a:t>
                      </a:r>
                      <a:r>
                        <a:rPr lang="en-US" sz="1400" dirty="0" smtClean="0">
                          <a:latin typeface="+mj-lt"/>
                        </a:rPr>
                        <a:t>;</a:t>
                      </a:r>
                    </a:p>
                    <a:p>
                      <a:r>
                        <a:rPr lang="en-US" sz="1400" dirty="0" smtClean="0">
                          <a:latin typeface="+mj-lt"/>
                        </a:rPr>
                        <a:t>2%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cukup</a:t>
                      </a:r>
                      <a:r>
                        <a:rPr lang="en-US" sz="1400" dirty="0" smtClean="0">
                          <a:latin typeface="+mj-lt"/>
                        </a:rPr>
                        <a:t>; </a:t>
                      </a:r>
                    </a:p>
                    <a:p>
                      <a:r>
                        <a:rPr lang="en-US" sz="1400" dirty="0" smtClean="0">
                          <a:latin typeface="+mj-lt"/>
                        </a:rPr>
                        <a:t>3%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kecewa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dengan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ruangan</a:t>
                      </a:r>
                      <a:r>
                        <a:rPr lang="en-US" sz="1400" dirty="0" smtClean="0">
                          <a:latin typeface="+mj-lt"/>
                        </a:rPr>
                        <a:t>;</a:t>
                      </a: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+mj-lt"/>
                        </a:rPr>
                        <a:t>Kegiatan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pelatihan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lokakarya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di</a:t>
                      </a:r>
                      <a:r>
                        <a:rPr lang="en-US" sz="1400" baseline="0" dirty="0" smtClean="0">
                          <a:latin typeface="+mj-lt"/>
                        </a:rPr>
                        <a:t> Kuala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Kurun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menggunakan</a:t>
                      </a:r>
                      <a:r>
                        <a:rPr lang="en-US" sz="1400" baseline="0" dirty="0" smtClean="0">
                          <a:latin typeface="+mj-lt"/>
                        </a:rPr>
                        <a:t> aula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Bappeda</a:t>
                      </a:r>
                      <a:r>
                        <a:rPr lang="en-US" sz="1400" baseline="0" dirty="0" smtClean="0">
                          <a:latin typeface="+mj-lt"/>
                        </a:rPr>
                        <a:t>.</a:t>
                      </a:r>
                      <a:endParaRPr lang="en-US" sz="1400" dirty="0" smtClean="0">
                        <a:latin typeface="+mj-lt"/>
                      </a:endParaRPr>
                    </a:p>
                    <a:p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  <a:tr h="366376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Pelatihan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membaca</a:t>
                      </a:r>
                      <a:r>
                        <a:rPr lang="en-US" sz="1400" baseline="0" dirty="0" smtClean="0">
                          <a:latin typeface="+mj-lt"/>
                        </a:rPr>
                        <a:t> APBD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untuk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mitra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desa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70%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merasa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puas</a:t>
                      </a:r>
                      <a:r>
                        <a:rPr lang="en-US" sz="1400" baseline="0" dirty="0" smtClean="0">
                          <a:latin typeface="+mj-lt"/>
                        </a:rPr>
                        <a:t>    30%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peserta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merasa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cukup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Tidak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ada</a:t>
                      </a:r>
                      <a:r>
                        <a:rPr lang="en-US" sz="1400" dirty="0" smtClean="0">
                          <a:latin typeface="+mj-lt"/>
                        </a:rPr>
                        <a:t>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10636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Tingkat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17920488"/>
              </p:ext>
            </p:extLst>
          </p:nvPr>
        </p:nvGraphicFramePr>
        <p:xfrm>
          <a:off x="1042988" y="2324100"/>
          <a:ext cx="6777039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3"/>
                <a:gridCol w="2259013"/>
                <a:gridCol w="225901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Kunjungan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kerja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ke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kabupaten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kebumen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100%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puas</a:t>
                      </a:r>
                      <a:endParaRPr lang="en-US" sz="1600" b="0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endParaRPr lang="en-US" sz="1600" b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Perlu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pengaturan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ulang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dalam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aspek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administrasi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dan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perubahan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rgbClr val="000000"/>
                          </a:solidFill>
                          <a:latin typeface="+mj-lt"/>
                        </a:rPr>
                        <a:t>jadwal</a:t>
                      </a:r>
                      <a:endParaRPr lang="en-US" sz="1600" b="0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endParaRPr lang="en-US" sz="1600" b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j-lt"/>
                        </a:rPr>
                        <a:t>Kunjungan</a:t>
                      </a:r>
                      <a:r>
                        <a:rPr lang="en-US" sz="1600" dirty="0" smtClean="0"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latin typeface="+mj-lt"/>
                        </a:rPr>
                        <a:t>belajar</a:t>
                      </a:r>
                      <a:r>
                        <a:rPr lang="en-US" sz="1600" dirty="0" smtClean="0"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latin typeface="+mj-lt"/>
                        </a:rPr>
                        <a:t>ke</a:t>
                      </a:r>
                      <a:r>
                        <a:rPr lang="en-US" sz="1600" dirty="0" smtClean="0"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latin typeface="+mj-lt"/>
                        </a:rPr>
                        <a:t>kabupaten</a:t>
                      </a:r>
                      <a:r>
                        <a:rPr lang="en-US" sz="1600" dirty="0" smtClean="0"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latin typeface="+mj-lt"/>
                        </a:rPr>
                        <a:t>tuban</a:t>
                      </a:r>
                      <a:endParaRPr lang="en-US" sz="16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+mj-lt"/>
                        </a:rPr>
                        <a:t>48%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merasa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puas</a:t>
                      </a:r>
                      <a:r>
                        <a:rPr lang="en-US" sz="1600" baseline="0" dirty="0" smtClean="0">
                          <a:latin typeface="+mj-lt"/>
                        </a:rPr>
                        <a:t>; 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+mj-lt"/>
                        </a:rPr>
                        <a:t>49%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merasa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cukup</a:t>
                      </a:r>
                      <a:r>
                        <a:rPr lang="en-US" sz="1600" baseline="0" dirty="0" smtClean="0">
                          <a:latin typeface="+mj-lt"/>
                        </a:rPr>
                        <a:t>;</a:t>
                      </a:r>
                    </a:p>
                    <a:p>
                      <a:pPr algn="l"/>
                      <a:r>
                        <a:rPr lang="en-US" sz="1600" baseline="0" dirty="0" smtClean="0">
                          <a:latin typeface="+mj-lt"/>
                        </a:rPr>
                        <a:t>3%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merasa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kecewa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dengan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padatnya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jadwal</a:t>
                      </a:r>
                      <a:r>
                        <a:rPr lang="en-US" sz="1600" baseline="0" dirty="0" smtClean="0">
                          <a:latin typeface="+mj-lt"/>
                        </a:rPr>
                        <a:t>/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pengaturan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waktu</a:t>
                      </a:r>
                      <a:endParaRPr lang="en-US" sz="1600" dirty="0" smtClean="0">
                        <a:latin typeface="+mj-lt"/>
                      </a:endParaRPr>
                    </a:p>
                    <a:p>
                      <a:endParaRPr lang="en-US" sz="16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+mj-lt"/>
                        </a:rPr>
                        <a:t>Pada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kegiatan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kunjungan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di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masa</a:t>
                      </a:r>
                      <a:r>
                        <a:rPr lang="en-US" sz="1600" baseline="0" dirty="0" smtClean="0">
                          <a:latin typeface="+mj-lt"/>
                        </a:rPr>
                        <a:t> yang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akan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datang</a:t>
                      </a:r>
                      <a:r>
                        <a:rPr lang="en-US" sz="1600" baseline="0" dirty="0" smtClean="0">
                          <a:latin typeface="+mj-lt"/>
                        </a:rPr>
                        <a:t> YTS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perlu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menyediakan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waktu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untuk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peserta</a:t>
                      </a:r>
                      <a:r>
                        <a:rPr lang="en-US" sz="1600" baseline="0" dirty="0" smtClean="0"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j-lt"/>
                        </a:rPr>
                        <a:t>rekreasi</a:t>
                      </a:r>
                      <a:r>
                        <a:rPr lang="en-US" sz="1600" baseline="0" dirty="0" smtClean="0">
                          <a:latin typeface="+mj-lt"/>
                        </a:rPr>
                        <a:t>/refreshing</a:t>
                      </a:r>
                      <a:endParaRPr lang="en-US" sz="1600" dirty="0" smtClean="0">
                        <a:latin typeface="+mj-lt"/>
                      </a:endParaRPr>
                    </a:p>
                    <a:p>
                      <a:endParaRPr lang="en-US" sz="1600" dirty="0">
                        <a:latin typeface="+mj-lt"/>
                      </a:endParaRPr>
                    </a:p>
                  </a:txBody>
                  <a:tcPr marL="75300" marR="7530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Partisipasi vs Hasil</a:t>
            </a:r>
            <a:endParaRPr lang="en-US" dirty="0"/>
          </a:p>
        </p:txBody>
      </p:sp>
      <p:pic>
        <p:nvPicPr>
          <p:cNvPr id="6" name="Brazillian Nike Soccer Commercial.mpe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55900" y="2706688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31030255"/>
              </p:ext>
            </p:extLst>
          </p:nvPr>
        </p:nvGraphicFramePr>
        <p:xfrm>
          <a:off x="1042988" y="2324100"/>
          <a:ext cx="6777037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259"/>
                <a:gridCol w="1255007"/>
                <a:gridCol w="2133512"/>
                <a:gridCol w="16942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Nama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desa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Jumlah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Tingkat </a:t>
                      </a:r>
                      <a:r>
                        <a:rPr lang="en-US" dirty="0" err="1" smtClean="0">
                          <a:latin typeface="+mn-lt"/>
                        </a:rPr>
                        <a:t>partisipasi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masyarakat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dibanding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tahun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sebelumnya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Hasil</a:t>
                      </a:r>
                      <a:r>
                        <a:rPr lang="en-US" dirty="0" smtClean="0">
                          <a:latin typeface="+mn-lt"/>
                        </a:rPr>
                        <a:t>  </a:t>
                      </a:r>
                      <a:r>
                        <a:rPr lang="en-US" dirty="0" err="1" smtClean="0">
                          <a:latin typeface="+mn-lt"/>
                        </a:rPr>
                        <a:t>musrenbang</a:t>
                      </a:r>
                      <a:r>
                        <a:rPr lang="en-US" dirty="0" smtClean="0">
                          <a:latin typeface="+mn-lt"/>
                        </a:rPr>
                        <a:t> (PIK=</a:t>
                      </a:r>
                      <a:r>
                        <a:rPr lang="en-US" dirty="0" err="1" smtClean="0">
                          <a:latin typeface="+mn-lt"/>
                        </a:rPr>
                        <a:t>Pagu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Indikatif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Kecamatan</a:t>
                      </a:r>
                      <a:r>
                        <a:rPr lang="en-US" dirty="0" smtClean="0">
                          <a:latin typeface="+mn-lt"/>
                        </a:rPr>
                        <a:t>)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Mangkukung</a:t>
                      </a:r>
                      <a:r>
                        <a:rPr lang="en-US" dirty="0" smtClean="0">
                          <a:latin typeface="+mn-lt"/>
                        </a:rPr>
                        <a:t>, </a:t>
                      </a:r>
                      <a:r>
                        <a:rPr lang="en-US" dirty="0" err="1" smtClean="0">
                          <a:latin typeface="+mn-lt"/>
                        </a:rPr>
                        <a:t>miri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manasa-tgl</a:t>
                      </a:r>
                      <a:r>
                        <a:rPr lang="en-US" baseline="0" dirty="0" smtClean="0">
                          <a:latin typeface="+mn-lt"/>
                        </a:rPr>
                        <a:t> 17/1/12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42 </a:t>
                      </a:r>
                      <a:r>
                        <a:rPr lang="en-US" dirty="0" err="1" smtClean="0">
                          <a:latin typeface="+mn-lt"/>
                        </a:rPr>
                        <a:t>orang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Naik</a:t>
                      </a:r>
                      <a:r>
                        <a:rPr lang="en-US" baseline="0" dirty="0" smtClean="0">
                          <a:latin typeface="+mn-lt"/>
                        </a:rPr>
                        <a:t>  </a:t>
                      </a:r>
                      <a:r>
                        <a:rPr lang="en-US" baseline="0" dirty="0" err="1" smtClean="0">
                          <a:latin typeface="+mn-lt"/>
                        </a:rPr>
                        <a:t>menjadi</a:t>
                      </a:r>
                      <a:r>
                        <a:rPr lang="en-US" baseline="0" dirty="0" smtClean="0">
                          <a:latin typeface="+mn-lt"/>
                        </a:rPr>
                        <a:t> 87 % </a:t>
                      </a:r>
                      <a:r>
                        <a:rPr lang="en-US" baseline="0" dirty="0" err="1" smtClean="0">
                          <a:latin typeface="+mn-lt"/>
                        </a:rPr>
                        <a:t>dari</a:t>
                      </a:r>
                      <a:r>
                        <a:rPr lang="en-US" baseline="0" dirty="0" smtClean="0">
                          <a:latin typeface="+mn-lt"/>
                        </a:rPr>
                        <a:t> target </a:t>
                      </a:r>
                      <a:r>
                        <a:rPr lang="en-US" baseline="0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Ada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prioritas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usulan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tetapi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belum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merujuk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pada</a:t>
                      </a:r>
                      <a:r>
                        <a:rPr lang="en-US" dirty="0" smtClean="0">
                          <a:latin typeface="+mn-lt"/>
                        </a:rPr>
                        <a:t> PIK </a:t>
                      </a:r>
                      <a:r>
                        <a:rPr lang="en-US" dirty="0" err="1" smtClean="0">
                          <a:latin typeface="+mn-lt"/>
                        </a:rPr>
                        <a:t>krn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tidak</a:t>
                      </a:r>
                      <a:r>
                        <a:rPr lang="en-US" baseline="0" dirty="0" smtClean="0">
                          <a:latin typeface="+mn-lt"/>
                        </a:rPr>
                        <a:t>  </a:t>
                      </a:r>
                      <a:r>
                        <a:rPr lang="en-US" baseline="0" dirty="0" err="1" smtClean="0">
                          <a:latin typeface="+mn-lt"/>
                        </a:rPr>
                        <a:t>ada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informasi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dari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kecamatan</a:t>
                      </a:r>
                      <a:r>
                        <a:rPr lang="en-US" baseline="0" dirty="0" smtClean="0">
                          <a:latin typeface="+mn-lt"/>
                        </a:rPr>
                        <a:t>.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04532652"/>
              </p:ext>
            </p:extLst>
          </p:nvPr>
        </p:nvGraphicFramePr>
        <p:xfrm>
          <a:off x="1295400" y="1066800"/>
          <a:ext cx="677703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259"/>
                <a:gridCol w="1255007"/>
                <a:gridCol w="2133512"/>
                <a:gridCol w="16942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Tbg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Posu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, DB-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tgl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18/1/12</a:t>
                      </a:r>
                      <a:endParaRPr lang="en-US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orang</a:t>
                      </a:r>
                      <a:endParaRPr lang="en-US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Naik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menjadi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64 %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dari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target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peserta</a:t>
                      </a:r>
                      <a:endParaRPr lang="en-US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Sudah</a:t>
                      </a:r>
                      <a:r>
                        <a:rPr lang="en-US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sesuai</a:t>
                      </a:r>
                      <a:r>
                        <a:rPr lang="en-US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PIK</a:t>
                      </a:r>
                      <a:endParaRPr lang="en-US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300" marR="75300">
                    <a:solidFill>
                      <a:srgbClr val="F4FCE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Tbg</a:t>
                      </a:r>
                      <a:r>
                        <a:rPr lang="en-US" dirty="0" smtClean="0">
                          <a:latin typeface="+mn-lt"/>
                        </a:rPr>
                        <a:t>. Sian, </a:t>
                      </a:r>
                      <a:r>
                        <a:rPr lang="en-US" dirty="0" err="1" smtClean="0">
                          <a:latin typeface="+mn-lt"/>
                        </a:rPr>
                        <a:t>Kahut</a:t>
                      </a:r>
                      <a:r>
                        <a:rPr lang="en-US" dirty="0" smtClean="0">
                          <a:latin typeface="+mn-lt"/>
                        </a:rPr>
                        <a:t> – 19/1/12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42 </a:t>
                      </a:r>
                      <a:r>
                        <a:rPr lang="en-US" dirty="0" err="1" smtClean="0">
                          <a:latin typeface="+mn-lt"/>
                        </a:rPr>
                        <a:t>orang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Naik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menjadi</a:t>
                      </a:r>
                      <a:r>
                        <a:rPr lang="en-US" dirty="0" smtClean="0">
                          <a:latin typeface="+mn-lt"/>
                        </a:rPr>
                        <a:t> 40 % </a:t>
                      </a:r>
                      <a:r>
                        <a:rPr lang="en-US" dirty="0" err="1" smtClean="0">
                          <a:latin typeface="+mn-lt"/>
                        </a:rPr>
                        <a:t>dari</a:t>
                      </a:r>
                      <a:r>
                        <a:rPr lang="en-US" dirty="0" smtClean="0">
                          <a:latin typeface="+mn-lt"/>
                        </a:rPr>
                        <a:t> target </a:t>
                      </a:r>
                      <a:r>
                        <a:rPr lang="en-US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Sudah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sesuai</a:t>
                      </a:r>
                      <a:r>
                        <a:rPr lang="en-US" dirty="0" smtClean="0">
                          <a:latin typeface="+mn-lt"/>
                        </a:rPr>
                        <a:t> PIK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Tbg</a:t>
                      </a:r>
                      <a:r>
                        <a:rPr lang="en-US" dirty="0" smtClean="0">
                          <a:latin typeface="+mn-lt"/>
                        </a:rPr>
                        <a:t>. </a:t>
                      </a:r>
                      <a:r>
                        <a:rPr lang="en-US" dirty="0" err="1" smtClean="0">
                          <a:latin typeface="+mn-lt"/>
                        </a:rPr>
                        <a:t>Koroi</a:t>
                      </a:r>
                      <a:r>
                        <a:rPr lang="en-US" dirty="0" smtClean="0">
                          <a:latin typeface="+mn-lt"/>
                        </a:rPr>
                        <a:t>, </a:t>
                      </a:r>
                      <a:r>
                        <a:rPr lang="en-US" dirty="0" err="1" smtClean="0">
                          <a:latin typeface="+mn-lt"/>
                        </a:rPr>
                        <a:t>miri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manasa-tgl</a:t>
                      </a:r>
                      <a:r>
                        <a:rPr lang="en-US" baseline="0" dirty="0" smtClean="0">
                          <a:latin typeface="+mn-lt"/>
                        </a:rPr>
                        <a:t> 23/1/12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33 </a:t>
                      </a:r>
                      <a:r>
                        <a:rPr lang="en-US" dirty="0" err="1" smtClean="0">
                          <a:latin typeface="+mn-lt"/>
                        </a:rPr>
                        <a:t>orang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Naik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menjadi</a:t>
                      </a:r>
                      <a:r>
                        <a:rPr lang="en-US" dirty="0" smtClean="0">
                          <a:latin typeface="+mn-lt"/>
                        </a:rPr>
                        <a:t> 47 % </a:t>
                      </a:r>
                      <a:r>
                        <a:rPr lang="en-US" dirty="0" err="1" smtClean="0">
                          <a:latin typeface="+mn-lt"/>
                        </a:rPr>
                        <a:t>dari</a:t>
                      </a:r>
                      <a:r>
                        <a:rPr lang="en-US" dirty="0" smtClean="0">
                          <a:latin typeface="+mn-lt"/>
                        </a:rPr>
                        <a:t> target </a:t>
                      </a:r>
                      <a:r>
                        <a:rPr lang="en-US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Idem </a:t>
                      </a:r>
                      <a:r>
                        <a:rPr lang="en-US" dirty="0" err="1" smtClean="0">
                          <a:latin typeface="+mn-lt"/>
                        </a:rPr>
                        <a:t>mangkuhung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Tbg</a:t>
                      </a:r>
                      <a:r>
                        <a:rPr lang="en-US" dirty="0" smtClean="0">
                          <a:latin typeface="+mn-lt"/>
                        </a:rPr>
                        <a:t>. </a:t>
                      </a:r>
                      <a:r>
                        <a:rPr lang="en-US" dirty="0" err="1" smtClean="0">
                          <a:latin typeface="+mn-lt"/>
                        </a:rPr>
                        <a:t>Tajungan</a:t>
                      </a:r>
                      <a:r>
                        <a:rPr lang="en-US" dirty="0" smtClean="0">
                          <a:latin typeface="+mn-lt"/>
                        </a:rPr>
                        <a:t>,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kahut-tgl</a:t>
                      </a:r>
                      <a:r>
                        <a:rPr lang="en-US" baseline="0" dirty="0" smtClean="0">
                          <a:latin typeface="+mn-lt"/>
                        </a:rPr>
                        <a:t> 25/1/12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30 </a:t>
                      </a:r>
                      <a:r>
                        <a:rPr lang="en-US" dirty="0" err="1" smtClean="0">
                          <a:latin typeface="+mn-lt"/>
                        </a:rPr>
                        <a:t>orang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Naik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menjadi</a:t>
                      </a:r>
                      <a:r>
                        <a:rPr lang="en-US" dirty="0" smtClean="0">
                          <a:latin typeface="+mn-lt"/>
                        </a:rPr>
                        <a:t>  27 % </a:t>
                      </a:r>
                      <a:r>
                        <a:rPr lang="en-US" dirty="0" err="1" smtClean="0">
                          <a:latin typeface="+mn-lt"/>
                        </a:rPr>
                        <a:t>dari</a:t>
                      </a:r>
                      <a:r>
                        <a:rPr lang="en-US" dirty="0" smtClean="0">
                          <a:latin typeface="+mn-lt"/>
                        </a:rPr>
                        <a:t> target </a:t>
                      </a:r>
                      <a:r>
                        <a:rPr lang="en-US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Sudah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sesuai</a:t>
                      </a:r>
                      <a:r>
                        <a:rPr lang="en-US" dirty="0" smtClean="0">
                          <a:latin typeface="+mn-lt"/>
                        </a:rPr>
                        <a:t> PIK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Tbg</a:t>
                      </a:r>
                      <a:r>
                        <a:rPr lang="en-US" dirty="0" smtClean="0">
                          <a:latin typeface="+mn-lt"/>
                        </a:rPr>
                        <a:t>. </a:t>
                      </a:r>
                      <a:r>
                        <a:rPr lang="en-US" dirty="0" err="1" smtClean="0">
                          <a:latin typeface="+mn-lt"/>
                        </a:rPr>
                        <a:t>Mahuroi</a:t>
                      </a:r>
                      <a:r>
                        <a:rPr lang="en-US" dirty="0" smtClean="0">
                          <a:latin typeface="+mn-lt"/>
                        </a:rPr>
                        <a:t>, DB- </a:t>
                      </a:r>
                      <a:r>
                        <a:rPr lang="en-US" dirty="0" err="1" smtClean="0">
                          <a:latin typeface="+mn-lt"/>
                        </a:rPr>
                        <a:t>tgl</a:t>
                      </a:r>
                      <a:r>
                        <a:rPr lang="en-US" dirty="0" smtClean="0">
                          <a:latin typeface="+mn-lt"/>
                        </a:rPr>
                        <a:t> 27/1/12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32 </a:t>
                      </a:r>
                      <a:r>
                        <a:rPr lang="en-US" dirty="0" err="1" smtClean="0">
                          <a:latin typeface="+mn-lt"/>
                        </a:rPr>
                        <a:t>orang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Tetap</a:t>
                      </a:r>
                      <a:r>
                        <a:rPr lang="en-US" dirty="0" smtClean="0">
                          <a:latin typeface="+mn-lt"/>
                        </a:rPr>
                        <a:t> </a:t>
                      </a:r>
                      <a:r>
                        <a:rPr lang="en-US" dirty="0" err="1" smtClean="0">
                          <a:latin typeface="+mn-lt"/>
                        </a:rPr>
                        <a:t>sama</a:t>
                      </a:r>
                      <a:r>
                        <a:rPr lang="en-US" dirty="0" smtClean="0">
                          <a:latin typeface="+mn-lt"/>
                        </a:rPr>
                        <a:t> 30% </a:t>
                      </a:r>
                      <a:r>
                        <a:rPr lang="en-US" dirty="0" err="1" smtClean="0">
                          <a:latin typeface="+mn-lt"/>
                        </a:rPr>
                        <a:t>dari</a:t>
                      </a:r>
                      <a:r>
                        <a:rPr lang="en-US" dirty="0" smtClean="0">
                          <a:latin typeface="+mn-lt"/>
                        </a:rPr>
                        <a:t> target </a:t>
                      </a:r>
                      <a:r>
                        <a:rPr lang="en-US" dirty="0" err="1" smtClean="0">
                          <a:latin typeface="+mn-lt"/>
                        </a:rPr>
                        <a:t>peserta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+mn-lt"/>
                        </a:rPr>
                        <a:t>Sudah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latin typeface="+mn-lt"/>
                        </a:rPr>
                        <a:t>sesuai</a:t>
                      </a:r>
                      <a:r>
                        <a:rPr lang="en-US" baseline="0" dirty="0" smtClean="0">
                          <a:latin typeface="+mn-lt"/>
                        </a:rPr>
                        <a:t> PIK</a:t>
                      </a:r>
                      <a:endParaRPr lang="en-US" dirty="0">
                        <a:latin typeface="+mn-lt"/>
                      </a:endParaRPr>
                    </a:p>
                  </a:txBody>
                  <a:tcPr marL="75300" marR="7530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60539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Hasil pendampingan musrenbang kecamatan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dirty="0" err="1" smtClean="0"/>
              <a:t>Proyek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menyediakan</a:t>
            </a:r>
            <a:r>
              <a:rPr lang="en-US" sz="2000" dirty="0" smtClean="0"/>
              <a:t> </a:t>
            </a:r>
            <a:r>
              <a:rPr lang="en-US" sz="2000" dirty="0" err="1" smtClean="0"/>
              <a:t>modul</a:t>
            </a:r>
            <a:r>
              <a:rPr lang="en-US" sz="2000" dirty="0" smtClean="0"/>
              <a:t> </a:t>
            </a:r>
            <a:r>
              <a:rPr lang="en-US" sz="2000" dirty="0" err="1" smtClean="0"/>
              <a:t>panduan</a:t>
            </a:r>
            <a:r>
              <a:rPr lang="en-US" sz="2000" dirty="0" smtClean="0"/>
              <a:t> </a:t>
            </a:r>
            <a:r>
              <a:rPr lang="en-US" sz="2000" dirty="0" err="1" smtClean="0"/>
              <a:t>musrenbang</a:t>
            </a:r>
            <a:r>
              <a:rPr lang="en-US" sz="2000" dirty="0" smtClean="0"/>
              <a:t> </a:t>
            </a:r>
            <a:r>
              <a:rPr lang="en-US" sz="2000" dirty="0" err="1" smtClean="0"/>
              <a:t>kecamatan</a:t>
            </a:r>
            <a:r>
              <a:rPr lang="en-US" sz="2000" dirty="0" smtClean="0"/>
              <a:t>.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 YTS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fasilitator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bersama-sama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 </a:t>
            </a:r>
            <a:r>
              <a:rPr lang="en-US" sz="2000" dirty="0" err="1" smtClean="0"/>
              <a:t>kecamatan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38985144"/>
              </p:ext>
            </p:extLst>
          </p:nvPr>
        </p:nvGraphicFramePr>
        <p:xfrm>
          <a:off x="1066800" y="3629660"/>
          <a:ext cx="7391400" cy="246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1727200"/>
                <a:gridCol w="3200400"/>
              </a:tblGrid>
              <a:tr h="4851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Nama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kecamatan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Jumlah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peserta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Hasil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musrenbang</a:t>
                      </a:r>
                      <a:endParaRPr lang="en-US" sz="1600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Damang</a:t>
                      </a:r>
                      <a:r>
                        <a:rPr lang="en-US" sz="1600" dirty="0" smtClean="0"/>
                        <a:t> Batu-21/2/12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69 </a:t>
                      </a:r>
                      <a:r>
                        <a:rPr lang="en-US" sz="1600" dirty="0" err="1" smtClean="0"/>
                        <a:t>orang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Proses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lebih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lancar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karena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usulan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sudah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sesuai</a:t>
                      </a:r>
                      <a:r>
                        <a:rPr lang="en-US" sz="1600" baseline="0" dirty="0" smtClean="0"/>
                        <a:t> PIK</a:t>
                      </a:r>
                      <a:endParaRPr lang="en-US" sz="1600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Kahayan Utara-22/2/12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63 </a:t>
                      </a:r>
                      <a:r>
                        <a:rPr lang="en-US" sz="1600" dirty="0" err="1" smtClean="0"/>
                        <a:t>orang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Idem</a:t>
                      </a:r>
                      <a:endParaRPr lang="en-US" sz="1600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Miri</a:t>
                      </a:r>
                      <a:r>
                        <a:rPr lang="en-US" sz="1600" baseline="0" dirty="0" smtClean="0"/>
                        <a:t> Manasa-23/2/12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69 </a:t>
                      </a:r>
                      <a:r>
                        <a:rPr lang="en-US" sz="1600" dirty="0" err="1" smtClean="0"/>
                        <a:t>orang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Ada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prioritisasi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usulan-usulan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karena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belum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merujuk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PIK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Hasil pendampingan forum gabungan SKPD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262308" cy="4229548"/>
          </a:xfrm>
        </p:spPr>
        <p:txBody>
          <a:bodyPr>
            <a:normAutofit fontScale="85000" lnSpcReduction="10000"/>
          </a:bodyPr>
          <a:lstStyle/>
          <a:p>
            <a:pPr marL="68580" indent="0">
              <a:spcBef>
                <a:spcPts val="1656"/>
              </a:spcBef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14 </a:t>
            </a:r>
            <a:r>
              <a:rPr lang="en-US" dirty="0" err="1" smtClean="0"/>
              <a:t>Maret</a:t>
            </a:r>
            <a:r>
              <a:rPr lang="en-US" dirty="0" smtClean="0"/>
              <a:t> 2012.</a:t>
            </a:r>
          </a:p>
          <a:p>
            <a:pPr marL="68580" indent="0">
              <a:spcBef>
                <a:spcPts val="1656"/>
              </a:spcBef>
              <a:buNone/>
            </a:pP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forum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skpd</a:t>
            </a:r>
            <a:r>
              <a:rPr lang="en-US" dirty="0" smtClean="0"/>
              <a:t>.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. </a:t>
            </a:r>
            <a:r>
              <a:rPr lang="en-US" dirty="0" err="1" smtClean="0"/>
              <a:t>Desain</a:t>
            </a:r>
            <a:r>
              <a:rPr lang="en-US" dirty="0" smtClean="0"/>
              <a:t> forum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skpd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pagu</a:t>
            </a:r>
            <a:r>
              <a:rPr lang="en-US" dirty="0" smtClean="0"/>
              <a:t> </a:t>
            </a:r>
            <a:r>
              <a:rPr lang="en-US" dirty="0" err="1" smtClean="0"/>
              <a:t>indikatif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.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5 </a:t>
            </a:r>
            <a:r>
              <a:rPr lang="en-US" dirty="0" err="1" smtClean="0"/>
              <a:t>SkPD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PIK. Proses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moderator </a:t>
            </a:r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nara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Bappeda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656"/>
              </a:spcBef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112 orang.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150 orang.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Usulan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dampingan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disetujui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 </a:t>
            </a:r>
            <a:r>
              <a:rPr lang="en-US" sz="2800" dirty="0" err="1" smtClean="0"/>
              <a:t>skpd</a:t>
            </a:r>
            <a:r>
              <a:rPr lang="en-US" sz="2800" dirty="0" smtClean="0"/>
              <a:t> di forum </a:t>
            </a:r>
            <a:r>
              <a:rPr lang="en-US" sz="2800" dirty="0" err="1" smtClean="0"/>
              <a:t>gabungan</a:t>
            </a:r>
            <a:r>
              <a:rPr lang="en-US" sz="2800" dirty="0" smtClean="0"/>
              <a:t> SKPD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17061876"/>
              </p:ext>
            </p:extLst>
          </p:nvPr>
        </p:nvGraphicFramePr>
        <p:xfrm>
          <a:off x="1042989" y="2324100"/>
          <a:ext cx="7339012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924"/>
                <a:gridCol w="2911344"/>
                <a:gridCol w="26127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SKPD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Desa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dampingan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usulannya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disetujui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Prosentasi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usulan</a:t>
                      </a:r>
                      <a:r>
                        <a:rPr lang="en-US" sz="1400" dirty="0" smtClean="0"/>
                        <a:t> yang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disetujui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Pekerjaan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umum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Koroi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Sian,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Tajungan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Mangkuhung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T.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Mahuroi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  (6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Pendidikan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Idem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 (6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Kesehatan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Tumbang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Mahuroi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17% (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mengusulkan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Perikanan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Peternakan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Koroi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Sian,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Tajungan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Tbg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and, T.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Mahuroi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80% ( 4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Pertanian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Perkebunan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Tidak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ada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presentasi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Musrenbang Kabupaten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109908" cy="4077148"/>
          </a:xfrm>
        </p:spPr>
        <p:txBody>
          <a:bodyPr>
            <a:normAutofit fontScale="92500" lnSpcReduction="20000"/>
          </a:bodyPr>
          <a:lstStyle/>
          <a:p>
            <a:pPr marL="68580" indent="0">
              <a:spcBef>
                <a:spcPts val="1680"/>
              </a:spcBef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15 </a:t>
            </a:r>
            <a:r>
              <a:rPr lang="en-US" dirty="0" err="1" smtClean="0"/>
              <a:t>Maret</a:t>
            </a:r>
            <a:r>
              <a:rPr lang="en-US" dirty="0" smtClean="0"/>
              <a:t> 2012</a:t>
            </a:r>
          </a:p>
          <a:p>
            <a:pPr marL="68580" indent="0">
              <a:spcBef>
                <a:spcPts val="1680"/>
              </a:spcBef>
              <a:buNone/>
            </a:pP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media </a:t>
            </a:r>
            <a:r>
              <a:rPr lang="en-US" dirty="0" err="1" smtClean="0"/>
              <a:t>penyepakatan</a:t>
            </a:r>
            <a:r>
              <a:rPr lang="en-US" dirty="0" smtClean="0"/>
              <a:t> formal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forum SKPD/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skpd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forum SKPD.</a:t>
            </a:r>
          </a:p>
          <a:p>
            <a:pPr marL="68580" indent="0">
              <a:spcBef>
                <a:spcPts val="1680"/>
              </a:spcBef>
              <a:buNone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89 orang.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100 orang.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Advokasi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338508" cy="3924748"/>
          </a:xfrm>
        </p:spPr>
        <p:txBody>
          <a:bodyPr>
            <a:normAutofit fontScale="92500" lnSpcReduction="10000"/>
          </a:bodyPr>
          <a:lstStyle/>
          <a:p>
            <a:pPr marL="68580" indent="0">
              <a:spcBef>
                <a:spcPts val="1728"/>
              </a:spcBef>
              <a:buNone/>
            </a:pPr>
            <a:r>
              <a:rPr lang="en-US" dirty="0" err="1" smtClean="0"/>
              <a:t>Gumas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9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kelolanya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. </a:t>
            </a:r>
          </a:p>
          <a:p>
            <a:pPr marL="68580" indent="0">
              <a:spcBef>
                <a:spcPts val="1728"/>
              </a:spcBef>
              <a:buNone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desentralisi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pagu</a:t>
            </a:r>
            <a:r>
              <a:rPr lang="en-US" dirty="0" smtClean="0"/>
              <a:t> </a:t>
            </a:r>
            <a:r>
              <a:rPr lang="en-US" dirty="0" err="1" smtClean="0"/>
              <a:t>indikatif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yang </a:t>
            </a:r>
            <a:r>
              <a:rPr lang="en-US" dirty="0" err="1" smtClean="0"/>
              <a:t>dimotori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Bappeda</a:t>
            </a:r>
            <a:r>
              <a:rPr lang="en-US" dirty="0" smtClean="0"/>
              <a:t> (</a:t>
            </a:r>
            <a:r>
              <a:rPr lang="en-US" dirty="0" err="1" smtClean="0"/>
              <a:t>januari</a:t>
            </a:r>
            <a:r>
              <a:rPr lang="en-US" dirty="0" smtClean="0"/>
              <a:t> 2012)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revitalisasi</a:t>
            </a:r>
            <a:r>
              <a:rPr lang="en-US" dirty="0" smtClean="0"/>
              <a:t> ADD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lokakarya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ADD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/>
              <a:t> </a:t>
            </a:r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ADD yang </a:t>
            </a:r>
            <a:r>
              <a:rPr lang="en-US" dirty="0" err="1" smtClean="0"/>
              <a:t>dimotori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BPMD (</a:t>
            </a:r>
            <a:r>
              <a:rPr lang="en-US" dirty="0" err="1" smtClean="0"/>
              <a:t>juni</a:t>
            </a:r>
            <a:r>
              <a:rPr lang="en-US" dirty="0" smtClean="0"/>
              <a:t> 2012).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939724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Futura Bold Condensed BT"/>
                <a:cs typeface="Futura Bold Condensed BT"/>
              </a:rPr>
              <a:t>Laporan</a:t>
            </a:r>
            <a:r>
              <a:rPr lang="en-US" sz="2800" dirty="0">
                <a:latin typeface="Futura Bold Condensed BT"/>
                <a:cs typeface="Futura Bold Condensed BT"/>
              </a:rPr>
              <a:t> </a:t>
            </a:r>
            <a:r>
              <a:rPr lang="en-US" sz="2800" dirty="0" err="1">
                <a:latin typeface="Futura Bold Condensed BT"/>
                <a:cs typeface="Futura Bold Condensed BT"/>
              </a:rPr>
              <a:t>Kemajuan</a:t>
            </a:r>
            <a:r>
              <a:rPr lang="en-US" sz="2800" dirty="0">
                <a:latin typeface="Futura Bold Condensed BT"/>
                <a:cs typeface="Futura Bold Condensed BT"/>
              </a:rPr>
              <a:t> </a:t>
            </a:r>
            <a:r>
              <a:rPr lang="en-US" sz="2800" dirty="0" err="1">
                <a:latin typeface="Futura Bold Condensed BT"/>
                <a:cs typeface="Futura Bold Condensed BT"/>
              </a:rPr>
              <a:t>Proyek</a:t>
            </a:r>
            <a:r>
              <a:rPr lang="en-US" sz="2800" dirty="0">
                <a:latin typeface="Futura Bold Condensed BT"/>
                <a:cs typeface="Futura Bold Condensed BT"/>
              </a:rPr>
              <a:t> Governance di </a:t>
            </a:r>
            <a:r>
              <a:rPr lang="en-US" sz="2800" dirty="0" err="1">
                <a:latin typeface="Futura Bold Condensed BT"/>
                <a:cs typeface="Futura Bold Condensed BT"/>
              </a:rPr>
              <a:t>Gunung</a:t>
            </a:r>
            <a:r>
              <a:rPr lang="en-US" sz="2800" dirty="0">
                <a:latin typeface="Futura Bold Condensed BT"/>
                <a:cs typeface="Futura Bold Condensed BT"/>
              </a:rPr>
              <a:t> Mas 2012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83693"/>
            <a:ext cx="3309803" cy="403970"/>
          </a:xfrm>
        </p:spPr>
        <p:txBody>
          <a:bodyPr/>
          <a:lstStyle/>
          <a:p>
            <a:r>
              <a:rPr lang="en-US" sz="1600" dirty="0" err="1" smtClean="0"/>
              <a:t>Palangka</a:t>
            </a:r>
            <a:r>
              <a:rPr lang="en-US" sz="1600" dirty="0" smtClean="0"/>
              <a:t> </a:t>
            </a:r>
            <a:r>
              <a:rPr lang="en-US" sz="1600" dirty="0" smtClean="0"/>
              <a:t>R</a:t>
            </a:r>
            <a:r>
              <a:rPr lang="en-US" sz="1600" dirty="0" smtClean="0"/>
              <a:t>aya</a:t>
            </a:r>
            <a:r>
              <a:rPr lang="en-US" sz="1600" dirty="0"/>
              <a:t>, 9 </a:t>
            </a:r>
            <a:r>
              <a:rPr lang="en-US" sz="1600" dirty="0" err="1"/>
              <a:t>Agustus</a:t>
            </a:r>
            <a:r>
              <a:rPr lang="en-US" sz="1600" dirty="0"/>
              <a:t> 2012</a:t>
            </a:r>
          </a:p>
          <a:p>
            <a:endParaRPr lang="en-US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156" y="5565373"/>
            <a:ext cx="3182012" cy="2877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5998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Monitoring dan Evaluasi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spcBef>
                <a:spcPts val="1776"/>
              </a:spcBef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triwulan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YTS (project coordinator)</a:t>
            </a:r>
          </a:p>
          <a:p>
            <a:pPr marL="68580" indent="0">
              <a:spcBef>
                <a:spcPts val="1776"/>
              </a:spcBef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Bappeda,BPMPDP</a:t>
            </a:r>
            <a:r>
              <a:rPr lang="en-US" dirty="0" smtClean="0"/>
              <a:t>-KB,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4977384" cy="4239768"/>
          </a:xfrm>
        </p:spPr>
        <p:txBody>
          <a:bodyPr>
            <a:normAutofit fontScale="70000" lnSpcReduction="20000"/>
          </a:bodyPr>
          <a:lstStyle/>
          <a:p>
            <a:pPr marL="68580" indent="0">
              <a:spcBef>
                <a:spcPts val="1608"/>
              </a:spcBef>
              <a:buNone/>
            </a:pPr>
            <a:r>
              <a:rPr lang="en-US" dirty="0" err="1" smtClean="0"/>
              <a:t>Monev</a:t>
            </a:r>
            <a:r>
              <a:rPr lang="en-US" dirty="0" smtClean="0"/>
              <a:t> I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Hasil-hasilnya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dipaparkan</a:t>
            </a:r>
            <a:r>
              <a:rPr lang="en-US" dirty="0" smtClean="0"/>
              <a:t> di </a:t>
            </a:r>
            <a:r>
              <a:rPr lang="en-US" dirty="0" err="1" smtClean="0"/>
              <a:t>awal</a:t>
            </a:r>
            <a:r>
              <a:rPr lang="en-US" dirty="0" smtClean="0"/>
              <a:t>.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pilot project 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.</a:t>
            </a:r>
          </a:p>
          <a:p>
            <a:pPr marL="68580" indent="0">
              <a:spcBef>
                <a:spcPts val="1608"/>
              </a:spcBef>
              <a:buNone/>
            </a:pP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</a:p>
          <a:p>
            <a:pPr marL="269875" indent="0">
              <a:spcBef>
                <a:spcPts val="1008"/>
              </a:spcBef>
              <a:buNone/>
            </a:pP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yang </a:t>
            </a:r>
            <a:r>
              <a:rPr lang="en-US" dirty="0" err="1" smtClean="0"/>
              <a:t>matang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di </a:t>
            </a:r>
            <a:r>
              <a:rPr lang="en-US" dirty="0" err="1" smtClean="0"/>
              <a:t>musrenbang</a:t>
            </a:r>
            <a:r>
              <a:rPr lang="en-US" dirty="0" smtClean="0"/>
              <a:t>;</a:t>
            </a:r>
          </a:p>
          <a:p>
            <a:pPr marL="269875" indent="0">
              <a:spcBef>
                <a:spcPts val="1008"/>
              </a:spcBef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pagu</a:t>
            </a:r>
            <a:r>
              <a:rPr lang="en-US" dirty="0" smtClean="0"/>
              <a:t> </a:t>
            </a:r>
            <a:r>
              <a:rPr lang="en-US" dirty="0" err="1" smtClean="0"/>
              <a:t>indikatif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APBD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</p:txBody>
      </p:sp>
      <p:pic>
        <p:nvPicPr>
          <p:cNvPr id="5" name="Picture Placeholder 11" descr="Evaluation.jpg"/>
          <p:cNvPicPr>
            <a:picLocks noGrp="1" noChangeAspect="1"/>
          </p:cNvPicPr>
          <p:nvPr>
            <p:ph sz="quarter" idx="14"/>
          </p:nvPr>
        </p:nvPicPr>
        <p:blipFill>
          <a:blip r:embed="rId2"/>
          <a:srcRect l="11663" r="11663"/>
          <a:stretch>
            <a:fillRect/>
          </a:stretch>
        </p:blipFill>
        <p:spPr>
          <a:xfrm>
            <a:off x="6172200" y="2313432"/>
            <a:ext cx="2088917" cy="2133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4215384" cy="2639568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dirty="0" err="1" smtClean="0"/>
              <a:t>Monev</a:t>
            </a:r>
            <a:r>
              <a:rPr lang="en-US" dirty="0" smtClean="0"/>
              <a:t> II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transfer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proses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, </a:t>
            </a:r>
            <a:r>
              <a:rPr lang="en-US" dirty="0" err="1" smtClean="0"/>
              <a:t>lokakarya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Tuban</a:t>
            </a:r>
            <a:r>
              <a:rPr lang="en-US" dirty="0" smtClean="0"/>
              <a:t>. </a:t>
            </a:r>
            <a:r>
              <a:rPr lang="en-US" dirty="0" err="1" smtClean="0"/>
              <a:t>Hasilnya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5486400" y="2313431"/>
            <a:ext cx="2819400" cy="4163569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: Para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/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agenda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menarik</a:t>
            </a:r>
            <a:r>
              <a:rPr lang="en-US" dirty="0" smtClean="0"/>
              <a:t>,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sebagain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066800" y="5105400"/>
            <a:ext cx="4343400" cy="999671"/>
            <a:chOff x="1295400" y="4966990"/>
            <a:chExt cx="5181600" cy="1362075"/>
          </a:xfrm>
        </p:grpSpPr>
        <p:pic>
          <p:nvPicPr>
            <p:cNvPr id="4" name="Picture 3" descr="Interview1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371600" y="4966990"/>
              <a:ext cx="762000" cy="838200"/>
            </a:xfrm>
            <a:prstGeom prst="rect">
              <a:avLst/>
            </a:prstGeom>
          </p:spPr>
        </p:pic>
        <p:pic>
          <p:nvPicPr>
            <p:cNvPr id="5" name="Picture 4" descr="cropped-silhouette-of-people-talking.jp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0" y="5033665"/>
              <a:ext cx="1066800" cy="771525"/>
            </a:xfrm>
            <a:prstGeom prst="rect">
              <a:avLst/>
            </a:prstGeom>
          </p:spPr>
        </p:pic>
        <p:pic>
          <p:nvPicPr>
            <p:cNvPr id="6" name="Picture 5" descr="Crowd5.jpg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800600" y="5105400"/>
              <a:ext cx="1143000" cy="771525"/>
            </a:xfrm>
            <a:prstGeom prst="rect">
              <a:avLst/>
            </a:prstGeom>
          </p:spPr>
        </p:pic>
        <p:cxnSp>
          <p:nvCxnSpPr>
            <p:cNvPr id="8" name="Straight Arrow Connector 7"/>
            <p:cNvCxnSpPr/>
            <p:nvPr/>
          </p:nvCxnSpPr>
          <p:spPr>
            <a:xfrm>
              <a:off x="2438400" y="5338465"/>
              <a:ext cx="457200" cy="0"/>
            </a:xfrm>
            <a:prstGeom prst="straightConnector1">
              <a:avLst/>
            </a:prstGeom>
            <a:ln w="76200" cmpd="sng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67200" y="5338465"/>
              <a:ext cx="457200" cy="0"/>
            </a:xfrm>
            <a:prstGeom prst="straightConnector1">
              <a:avLst/>
            </a:prstGeom>
            <a:ln w="76200" cmpd="sng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295400" y="5795665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Penguatan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kapasitas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awal</a:t>
              </a:r>
              <a:endParaRPr lang="en-US" sz="12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71800" y="5795665"/>
              <a:ext cx="175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Transfer </a:t>
              </a:r>
              <a:r>
                <a:rPr lang="en-US" sz="1200" dirty="0" err="1" smtClean="0"/>
                <a:t>pengetahuan</a:t>
              </a:r>
              <a:endParaRPr lang="en-US" sz="1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24400" y="5867400"/>
              <a:ext cx="175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Penerima</a:t>
              </a:r>
              <a:r>
                <a:rPr lang="en-US" sz="1200" dirty="0" smtClean="0"/>
                <a:t>  </a:t>
              </a:r>
              <a:r>
                <a:rPr lang="en-US" sz="1200" dirty="0" err="1" smtClean="0"/>
                <a:t>pengetahuan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meningkat</a:t>
              </a:r>
              <a:endParaRPr lang="en-US" sz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Hasil-hasil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tambah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758184" cy="3858768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dirty="0" smtClean="0"/>
              <a:t>(A).Ada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dapatkan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,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stakeholder lain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5038344" y="2313431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smtClean="0"/>
              <a:t>(B). Ada </a:t>
            </a:r>
            <a:r>
              <a:rPr lang="en-US" dirty="0" err="1" smtClean="0"/>
              <a:t>kebutuhan-kebutuhan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Kebutuhan</a:t>
            </a:r>
            <a:r>
              <a:rPr lang="en-US" dirty="0" smtClean="0"/>
              <a:t> in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Pengelolaan Resiko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3492" y="2323652"/>
            <a:ext cx="7109908" cy="4077148"/>
          </a:xfrm>
        </p:spPr>
        <p:txBody>
          <a:bodyPr>
            <a:normAutofit fontScale="70000" lnSpcReduction="20000"/>
          </a:bodyPr>
          <a:lstStyle/>
          <a:p>
            <a:pPr marL="68580" indent="0">
              <a:spcBef>
                <a:spcPts val="1608"/>
              </a:spcBef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(</a:t>
            </a:r>
            <a:r>
              <a:rPr lang="en-US" dirty="0" err="1" smtClean="0"/>
              <a:t>desa</a:t>
            </a:r>
            <a:r>
              <a:rPr lang="en-US" dirty="0" smtClean="0"/>
              <a:t>)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pagu</a:t>
            </a:r>
            <a:r>
              <a:rPr lang="en-US" dirty="0" smtClean="0"/>
              <a:t> </a:t>
            </a:r>
            <a:r>
              <a:rPr lang="en-US" dirty="0" err="1" smtClean="0"/>
              <a:t>indikatif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revitalisasi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Dana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optimal </a:t>
            </a:r>
            <a:r>
              <a:rPr lang="en-US" dirty="0" err="1" smtClean="0"/>
              <a:t>ketika</a:t>
            </a:r>
            <a:r>
              <a:rPr lang="en-US" dirty="0" smtClean="0"/>
              <a:t> SKPD,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mengelolanya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608"/>
              </a:spcBef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di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SKPD,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kemacetan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berpotensi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contohnya</a:t>
            </a:r>
            <a:r>
              <a:rPr lang="en-US" dirty="0" smtClean="0"/>
              <a:t>: </a:t>
            </a:r>
            <a:r>
              <a:rPr lang="en-US" dirty="0" err="1" smtClean="0"/>
              <a:t>musrenbang</a:t>
            </a:r>
            <a:r>
              <a:rPr lang="en-US" dirty="0" smtClean="0"/>
              <a:t>).</a:t>
            </a:r>
          </a:p>
          <a:p>
            <a:pPr marL="68580" indent="0">
              <a:spcBef>
                <a:spcPts val="1608"/>
              </a:spcBef>
              <a:buNone/>
            </a:pPr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ditata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mekanisme</a:t>
            </a:r>
            <a:r>
              <a:rPr lang="en-US" dirty="0" smtClean="0"/>
              <a:t> check and balances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Kesimpulan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>
              <a:spcBef>
                <a:spcPts val="1680"/>
              </a:spcBef>
              <a:buNone/>
            </a:pPr>
            <a:r>
              <a:rPr lang="en-US" dirty="0" err="1" smtClean="0"/>
              <a:t>Gumas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good governance.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(</a:t>
            </a:r>
            <a:r>
              <a:rPr lang="en-US" dirty="0" err="1" smtClean="0"/>
              <a:t>desa</a:t>
            </a:r>
            <a:r>
              <a:rPr lang="en-US" dirty="0" smtClean="0"/>
              <a:t>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paling </a:t>
            </a:r>
            <a:r>
              <a:rPr lang="en-US" dirty="0" err="1" smtClean="0"/>
              <a:t>konkrit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Gumas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680"/>
              </a:spcBef>
              <a:buNone/>
            </a:pP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I </a:t>
            </a:r>
            <a:r>
              <a:rPr lang="en-US" dirty="0" err="1" smtClean="0"/>
              <a:t>dan</a:t>
            </a:r>
            <a:r>
              <a:rPr lang="en-US" dirty="0" smtClean="0"/>
              <a:t> II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berkat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Tindak Lanjut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sini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kemana</a:t>
            </a:r>
            <a:r>
              <a:rPr lang="en-US" dirty="0" smtClean="0"/>
              <a:t> ?</a:t>
            </a:r>
          </a:p>
          <a:p>
            <a:endParaRPr lang="en-US" dirty="0"/>
          </a:p>
        </p:txBody>
      </p:sp>
      <p:pic>
        <p:nvPicPr>
          <p:cNvPr id="6" name="Picture 5" descr="question-mark-symbol-business-man-search-find-solu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2819400"/>
            <a:ext cx="3048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Penutup</a:t>
            </a:r>
            <a:endParaRPr lang="en-US" dirty="0"/>
          </a:p>
        </p:txBody>
      </p:sp>
      <p:pic>
        <p:nvPicPr>
          <p:cNvPr id="7" name="Tipuan Roberto Carlos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89201" y="2667000"/>
            <a:ext cx="4165599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66800"/>
            <a:ext cx="6805110" cy="1029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PESAN MORAL APA YANG BISA KITA AMBIL ??</a:t>
            </a:r>
            <a:endParaRPr lang="en-US" dirty="0"/>
          </a:p>
        </p:txBody>
      </p:sp>
      <p:pic>
        <p:nvPicPr>
          <p:cNvPr id="5" name="elephant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971800"/>
            <a:ext cx="33528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Latar 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24748"/>
          </a:xfrm>
        </p:spPr>
        <p:txBody>
          <a:bodyPr>
            <a:normAutofit fontScale="92500" lnSpcReduction="20000"/>
          </a:bodyPr>
          <a:lstStyle/>
          <a:p>
            <a:pPr marL="68580" lvl="0" indent="0">
              <a:spcBef>
                <a:spcPts val="1728"/>
              </a:spcBef>
              <a:buNone/>
            </a:pPr>
            <a:r>
              <a:rPr lang="en-US" dirty="0" err="1" smtClean="0"/>
              <a:t>Legalitas</a:t>
            </a:r>
            <a:r>
              <a:rPr lang="en-US" dirty="0" smtClean="0"/>
              <a:t> :</a:t>
            </a:r>
            <a:r>
              <a:rPr lang="en-US" dirty="0" err="1" smtClean="0"/>
              <a:t>Nomor</a:t>
            </a:r>
            <a:r>
              <a:rPr lang="en-US" dirty="0" smtClean="0"/>
              <a:t> 03 </a:t>
            </a:r>
            <a:r>
              <a:rPr lang="en-US" dirty="0" err="1" smtClean="0"/>
              <a:t>Tahun</a:t>
            </a:r>
            <a:r>
              <a:rPr lang="en-US" dirty="0" smtClean="0"/>
              <a:t> 2011 – </a:t>
            </a:r>
            <a:r>
              <a:rPr lang="en-US" dirty="0" err="1" smtClean="0"/>
              <a:t>nomor</a:t>
            </a:r>
            <a:r>
              <a:rPr lang="en-US" dirty="0" smtClean="0"/>
              <a:t> 5/YTS/</a:t>
            </a:r>
            <a:r>
              <a:rPr lang="en-US" dirty="0" err="1" smtClean="0"/>
              <a:t>MoU</a:t>
            </a:r>
            <a:r>
              <a:rPr lang="en-US" dirty="0" smtClean="0"/>
              <a:t>/2011</a:t>
            </a:r>
          </a:p>
          <a:p>
            <a:pPr marL="68580" lvl="0" indent="0">
              <a:spcBef>
                <a:spcPts val="1728"/>
              </a:spcBef>
              <a:buNone/>
            </a:pPr>
            <a:r>
              <a:rPr lang="en-US" dirty="0" smtClean="0"/>
              <a:t>Ford </a:t>
            </a:r>
            <a:r>
              <a:rPr lang="en-US" dirty="0" err="1" smtClean="0"/>
              <a:t>Fondation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YTS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governance di </a:t>
            </a:r>
            <a:r>
              <a:rPr lang="en-US" dirty="0" err="1" smtClean="0"/>
              <a:t>Gumas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26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2011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November 2013 </a:t>
            </a:r>
          </a:p>
          <a:p>
            <a:pPr marL="68580" lvl="0" indent="0">
              <a:spcBef>
                <a:spcPts val="1728"/>
              </a:spcBef>
              <a:buNone/>
            </a:pP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kuartal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di </a:t>
            </a:r>
            <a:r>
              <a:rPr lang="en-US" dirty="0" err="1" smtClean="0"/>
              <a:t>kuartal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42411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pic>
        <p:nvPicPr>
          <p:cNvPr id="4" name="Content Placeholder 3" descr="dep_7826901-Human-head-with-question-mark-symbol.jpg"/>
          <p:cNvPicPr>
            <a:picLocks noGrp="1" noChangeAspect="1"/>
          </p:cNvPicPr>
          <p:nvPr>
            <p:ph idx="1"/>
          </p:nvPr>
        </p:nvPicPr>
        <p:blipFill>
          <a:blip r:embed="rId2"/>
          <a:srcRect t="24116" b="2411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spcBef>
                <a:spcPts val="1776"/>
              </a:spcBef>
              <a:buNone/>
            </a:pPr>
            <a:r>
              <a:rPr lang="en-US" dirty="0" smtClean="0"/>
              <a:t>Monitoring,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(MEP)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776"/>
              </a:spcBef>
              <a:buNone/>
            </a:pPr>
            <a:r>
              <a:rPr lang="en-US" dirty="0" err="1" smtClean="0"/>
              <a:t>Skema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bulanan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776"/>
              </a:spcBef>
              <a:buNone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1776"/>
              </a:spcBef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24748"/>
          </a:xfrm>
        </p:spPr>
        <p:txBody>
          <a:bodyPr>
            <a:normAutofit fontScale="92500"/>
          </a:bodyPr>
          <a:lstStyle/>
          <a:p>
            <a:pPr marL="68580" indent="0">
              <a:spcBef>
                <a:spcPts val="1176"/>
              </a:spcBef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2011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Juni</a:t>
            </a:r>
            <a:r>
              <a:rPr lang="en-US" dirty="0" smtClean="0"/>
              <a:t> 2012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19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</a:p>
          <a:p>
            <a:pPr marL="68580" indent="0">
              <a:spcBef>
                <a:spcPts val="1176"/>
              </a:spcBef>
              <a:buNone/>
            </a:pPr>
            <a:r>
              <a:rPr lang="en-US" dirty="0" smtClean="0"/>
              <a:t>3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pPr marL="68580" indent="0">
              <a:spcBef>
                <a:spcPts val="1176"/>
              </a:spcBef>
              <a:buNone/>
            </a:pPr>
            <a:r>
              <a:rPr lang="en-US" dirty="0" smtClean="0"/>
              <a:t>10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desa-pemda</a:t>
            </a:r>
            <a:endParaRPr lang="en-US" dirty="0" smtClean="0"/>
          </a:p>
          <a:p>
            <a:pPr marL="68580" indent="0">
              <a:spcBef>
                <a:spcPts val="1176"/>
              </a:spcBef>
              <a:buNone/>
            </a:pPr>
            <a:r>
              <a:rPr lang="en-US" dirty="0" smtClean="0"/>
              <a:t>3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(</a:t>
            </a:r>
            <a:r>
              <a:rPr lang="en-US" dirty="0" err="1" smtClean="0"/>
              <a:t>desa-kecamatan-kabupaten</a:t>
            </a:r>
            <a:r>
              <a:rPr lang="en-US" dirty="0" smtClean="0"/>
              <a:t>)</a:t>
            </a:r>
          </a:p>
          <a:p>
            <a:pPr marL="68580" indent="0">
              <a:spcBef>
                <a:spcPts val="1176"/>
              </a:spcBef>
              <a:buNone/>
            </a:pPr>
            <a:r>
              <a:rPr lang="en-US" dirty="0" smtClean="0"/>
              <a:t>2 </a:t>
            </a:r>
            <a:r>
              <a:rPr lang="en-US" dirty="0" err="1" smtClean="0"/>
              <a:t>kegiatan</a:t>
            </a:r>
            <a:r>
              <a:rPr lang="en-US" dirty="0" smtClean="0"/>
              <a:t> monitoring &amp;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 marL="68580" indent="0">
              <a:spcBef>
                <a:spcPts val="1176"/>
              </a:spcBef>
              <a:buNone/>
            </a:pPr>
            <a:r>
              <a:rPr lang="en-US" dirty="0" smtClean="0"/>
              <a:t>1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advokasi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Tingkat partisipasi peserta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77148"/>
          </a:xfrm>
        </p:spPr>
        <p:txBody>
          <a:bodyPr>
            <a:normAutofit fontScale="92500" lnSpcReduction="20000"/>
          </a:bodyPr>
          <a:lstStyle/>
          <a:p>
            <a:pPr marL="68580" lvl="0" indent="0">
              <a:buNone/>
            </a:pPr>
            <a:r>
              <a:rPr lang="en-US" dirty="0" err="1" smtClean="0"/>
              <a:t>Quartal</a:t>
            </a:r>
            <a:r>
              <a:rPr lang="en-US" dirty="0" smtClean="0"/>
              <a:t> 1:</a:t>
            </a:r>
          </a:p>
          <a:p>
            <a:pPr marL="68580" lvl="0" indent="0">
              <a:buNone/>
            </a:pPr>
            <a:r>
              <a:rPr lang="en-US" dirty="0" smtClean="0"/>
              <a:t>100%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smtClean="0"/>
              <a:t> participants </a:t>
            </a:r>
            <a:r>
              <a:rPr lang="en-US" dirty="0" smtClean="0"/>
              <a:t>responded to the interviews (11 people from 11 government agencies, all men). </a:t>
            </a:r>
          </a:p>
          <a:p>
            <a:pPr marL="68580" indent="0">
              <a:buNone/>
            </a:pPr>
            <a:r>
              <a:rPr lang="en-US" dirty="0" smtClean="0"/>
              <a:t> </a:t>
            </a:r>
          </a:p>
          <a:p>
            <a:pPr marL="68580" lvl="0" indent="0">
              <a:buNone/>
            </a:pPr>
            <a:r>
              <a:rPr lang="en-US" dirty="0" smtClean="0"/>
              <a:t>82% of targeted participants attended the FGDs (38 out of 46 targeted participants; 6 women and 32 men). </a:t>
            </a:r>
          </a:p>
          <a:p>
            <a:pPr marL="68580" indent="0">
              <a:buNone/>
            </a:pPr>
            <a:r>
              <a:rPr lang="en-US" dirty="0" smtClean="0"/>
              <a:t> </a:t>
            </a:r>
          </a:p>
          <a:p>
            <a:pPr marL="68580" lvl="0" indent="0">
              <a:buNone/>
            </a:pPr>
            <a:r>
              <a:rPr lang="en-US" dirty="0" smtClean="0"/>
              <a:t>76% of targeted participants attended the workshop (46 out of 60 targeted participants; 10 women and 36 men.)</a:t>
            </a:r>
          </a:p>
          <a:p>
            <a:pPr marL="68580" indent="0">
              <a:buNone/>
            </a:pPr>
            <a:r>
              <a:rPr lang="en-US" dirty="0" smtClean="0"/>
              <a:t>Quarter 2: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di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….??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Tingkat kepuasan peserta pada kegiatan penguatan kapasitas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42223910"/>
              </p:ext>
            </p:extLst>
          </p:nvPr>
        </p:nvGraphicFramePr>
        <p:xfrm>
          <a:off x="1042988" y="2324100"/>
          <a:ext cx="6777039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3"/>
                <a:gridCol w="2259013"/>
                <a:gridCol w="2259013"/>
              </a:tblGrid>
              <a:tr h="259516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Jenis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kegiatan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Evaluasi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kegiatan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Rekomendasi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perbaikan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  <a:tr h="79381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Pelatihan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perencanaan</a:t>
                      </a:r>
                      <a:r>
                        <a:rPr lang="en-US" sz="1400" baseline="0" dirty="0" smtClean="0">
                          <a:latin typeface="+mj-lt"/>
                        </a:rPr>
                        <a:t> &amp;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penganggaran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daerah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untuk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staf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yts</a:t>
                      </a:r>
                      <a:r>
                        <a:rPr lang="en-US" sz="1400" baseline="0" dirty="0" smtClean="0">
                          <a:latin typeface="+mj-lt"/>
                        </a:rPr>
                        <a:t>,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fasilitator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lokal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mitra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desa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43% 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puas</a:t>
                      </a:r>
                      <a:r>
                        <a:rPr lang="en-US" sz="1400" dirty="0" smtClean="0">
                          <a:latin typeface="+mj-lt"/>
                        </a:rPr>
                        <a:t>          41%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cukup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dan</a:t>
                      </a:r>
                      <a:r>
                        <a:rPr lang="en-US" sz="1400" dirty="0" smtClean="0">
                          <a:latin typeface="+mj-lt"/>
                        </a:rPr>
                        <a:t> 16%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menyatakan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kecewa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dengan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konsumsi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Air </a:t>
                      </a:r>
                      <a:r>
                        <a:rPr lang="en-US" sz="1400" dirty="0" err="1" smtClean="0">
                          <a:latin typeface="+mj-lt"/>
                        </a:rPr>
                        <a:t>putih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untuk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harus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tersedia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lebih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banyak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dirty="0" smtClean="0">
                          <a:latin typeface="+mj-lt"/>
                        </a:rPr>
                        <a:t>(</a:t>
                      </a:r>
                      <a:r>
                        <a:rPr lang="en-US" sz="1400" dirty="0" err="1" smtClean="0">
                          <a:latin typeface="+mj-lt"/>
                        </a:rPr>
                        <a:t>setiap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saat</a:t>
                      </a:r>
                      <a:r>
                        <a:rPr lang="en-US" sz="1400" dirty="0" smtClean="0">
                          <a:latin typeface="+mj-lt"/>
                        </a:rPr>
                        <a:t>) </a:t>
                      </a:r>
                      <a:r>
                        <a:rPr lang="en-US" sz="1400" dirty="0" err="1" smtClean="0">
                          <a:latin typeface="+mj-lt"/>
                        </a:rPr>
                        <a:t>karena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acara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padat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dan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peserta</a:t>
                      </a:r>
                      <a:r>
                        <a:rPr lang="en-US" sz="1400" dirty="0" smtClean="0">
                          <a:latin typeface="+mj-lt"/>
                        </a:rPr>
                        <a:t> </a:t>
                      </a:r>
                      <a:r>
                        <a:rPr lang="en-US" sz="1400" dirty="0" err="1" smtClean="0">
                          <a:latin typeface="+mj-lt"/>
                        </a:rPr>
                        <a:t>sering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kehausan</a:t>
                      </a:r>
                      <a:r>
                        <a:rPr lang="en-US" sz="1400" baseline="0" dirty="0" smtClean="0">
                          <a:latin typeface="+mj-lt"/>
                        </a:rPr>
                        <a:t>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  <a:tr h="686955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Lokakarya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rencana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aksi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pendampingan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musrenbang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desa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dan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kecamatan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tahun</a:t>
                      </a:r>
                      <a:r>
                        <a:rPr lang="en-US" sz="1400" baseline="0" dirty="0" smtClean="0">
                          <a:latin typeface="+mj-lt"/>
                        </a:rPr>
                        <a:t> 2012-2013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untuk</a:t>
                      </a:r>
                      <a:r>
                        <a:rPr lang="en-US" sz="1400" baseline="0" dirty="0" smtClean="0">
                          <a:latin typeface="+mj-lt"/>
                        </a:rPr>
                        <a:t> </a:t>
                      </a:r>
                      <a:r>
                        <a:rPr lang="en-US" sz="1400" baseline="0" dirty="0" err="1" smtClean="0">
                          <a:latin typeface="+mj-lt"/>
                        </a:rPr>
                        <a:t>peserta</a:t>
                      </a:r>
                      <a:r>
                        <a:rPr lang="en-US" sz="1400" baseline="0" dirty="0" smtClean="0">
                          <a:latin typeface="+mj-lt"/>
                        </a:rPr>
                        <a:t> idem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Idem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Idem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5300" marR="7530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1060</TotalTime>
  <Words>1527</Words>
  <Application>Microsoft Macintosh PowerPoint</Application>
  <PresentationFormat>On-screen Show (4:3)</PresentationFormat>
  <Paragraphs>169</Paragraphs>
  <Slides>27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Austin</vt:lpstr>
      <vt:lpstr>Laporan Kemajuan Proyek Governance di Gunung Mas 2012</vt:lpstr>
      <vt:lpstr>Laporan Kemajuan Proyek Governance di Gunung Mas 2012</vt:lpstr>
      <vt:lpstr>PESAN MORAL APA YANG BISA KITA AMBIL ??</vt:lpstr>
      <vt:lpstr>Latar belakang</vt:lpstr>
      <vt:lpstr>Penerima Manfaat dan Mitra Kerja</vt:lpstr>
      <vt:lpstr>Ruang lingkup kegiatan</vt:lpstr>
      <vt:lpstr>Kegiatan dan hasil</vt:lpstr>
      <vt:lpstr>Tingkat partisipasi peserta</vt:lpstr>
      <vt:lpstr>Tingkat kepuasan peserta pada kegiatan penguatan kapasitas</vt:lpstr>
      <vt:lpstr>Slide 10</vt:lpstr>
      <vt:lpstr>Tingkat kepuasan peserta</vt:lpstr>
      <vt:lpstr>Partisipasi vs Hasil</vt:lpstr>
      <vt:lpstr>Hasil pendampingan musrenbang desa</vt:lpstr>
      <vt:lpstr>Slide 14</vt:lpstr>
      <vt:lpstr>Hasil pendampingan musrenbang kecamatan</vt:lpstr>
      <vt:lpstr>Hasil pendampingan forum gabungan SKPD </vt:lpstr>
      <vt:lpstr>Usulan desa dampingan yang disetujui berdasarkan presentasi skpd di forum gabungan SKPD</vt:lpstr>
      <vt:lpstr>Musrenbang Kabupaten</vt:lpstr>
      <vt:lpstr>Advokasi Kebijakan</vt:lpstr>
      <vt:lpstr>Monitoring dan Evaluasi</vt:lpstr>
      <vt:lpstr>Hasil monev I </vt:lpstr>
      <vt:lpstr>Hasil Monev II</vt:lpstr>
      <vt:lpstr>Hasil-hasil yang menjadi nilai tambah</vt:lpstr>
      <vt:lpstr>Pengelolaan Resiko</vt:lpstr>
      <vt:lpstr>Kesimpulan</vt:lpstr>
      <vt:lpstr>Tindak Lanjut</vt:lpstr>
      <vt:lpstr>Penutup</vt:lpstr>
    </vt:vector>
  </TitlesOfParts>
  <Company>yts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kemajuan proyek governance di gunung mas 2012</dc:title>
  <dc:creator>user</dc:creator>
  <cp:lastModifiedBy>user</cp:lastModifiedBy>
  <cp:revision>110</cp:revision>
  <dcterms:created xsi:type="dcterms:W3CDTF">2012-08-01T08:40:27Z</dcterms:created>
  <dcterms:modified xsi:type="dcterms:W3CDTF">2012-08-15T07:05:48Z</dcterms:modified>
</cp:coreProperties>
</file>